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footer7.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6.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oter1.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header5.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docProps/core.xml" ContentType="application/vnd.openxmlformats-package.core-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63E70009" w14:textId="77777777" w:rsidR="00572BB0" w:rsidRDefault="0015341F">
      <w:pPr>
        <w:jc w:val="center"/>
      </w:pPr>
      <w:r>
        <w:rPr>
          <w:noProof/>
          <w:sz w:val="20"/>
        </w:rPr>
        <mc:AlternateContent>
          <mc:Choice Requires="wps">
            <w:drawing>
              <wp:anchor distT="0" distB="0" distL="114300" distR="114300" simplePos="0" relativeHeight="251641344" behindDoc="0" locked="0" layoutInCell="1" allowOverlap="1" wp14:anchorId="209F420A" wp14:editId="18B54BFB">
                <wp:simplePos x="0" y="0"/>
                <wp:positionH relativeFrom="column">
                  <wp:posOffset>-1143000</wp:posOffset>
                </wp:positionH>
                <wp:positionV relativeFrom="paragraph">
                  <wp:posOffset>228600</wp:posOffset>
                </wp:positionV>
                <wp:extent cx="9144000" cy="114300"/>
                <wp:effectExtent l="0" t="1905" r="0" b="0"/>
                <wp:wrapNone/>
                <wp:docPr id="280"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9144000" cy="114300"/>
                        </a:xfrm>
                        <a:prstGeom prst="rect">
                          <a:avLst/>
                        </a:prstGeom>
                        <a:gradFill rotWithShape="0">
                          <a:gsLst>
                            <a:gs pos="0">
                              <a:srgbClr val="FFFFFF"/>
                            </a:gs>
                            <a:gs pos="100000">
                              <a:srgbClr val="1379C5"/>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rect w14:anchorId="64AFE5D7" id="Rectangle 9" o:spid="_x0000_s1026" style="position:absolute;margin-left:-90pt;margin-top:18pt;width:10in;height:9pt;z-index:251641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lKAduAIAAIQFAAAOAAAAZHJzL2Uyb0RvYy54bWysVN9v0zAQfkfif7D83iXp0rWJlk5bRxHS&#10;gImBeHYdJ7FwbGO7TQfif+dsp6WFF4TIg+Mf5/N333131zf7XqAdM5YrWeHsIsWISapqLtsKf/q4&#10;niwwso7ImgglWYWfmcU3y5cvrgddsqnqlKiZQeBE2nLQFe6c02WSWNqxntgLpZmEw0aZnjhYmjap&#10;DRnAey+SaZpeJYMytTaKMmth9z4e4mXw3zSMuvdNY5lDosKAzYXRhHHjx2R5TcrWEN1xOsIg/4Ci&#10;J1zCo0dX98QRtDX8D1c9p0ZZ1bgLqvpENQ2nLMQA0WTpb9E8dUSzEAuQY/WRJvv/3NJ3u0eDeF3h&#10;6QL4kaSHJH0A2ohsBUOFJ2jQtgS7J/1ofIhWPyj6xSKpVh1YsVtj1NAxUgOszNsnZxf8wsJVtBne&#10;qhq8k61Tgat9Y3rvEFhA+5CS52NK2N4hCptFludpCsgonGVZfglz/wQpD7e1se41Uz3ykwobwB68&#10;k92DddH0YDImqF5zIZBR7jN3XeDYPxsOLdyJE6QVxBO3rWk3K2HQjoCK1uEbQbT21DoDpIDPb51d&#10;yS7nxWp2cgXgt4enBJcIaPRvIUuJYJCLSGNQUwDrPQrpR6k8+BhW3AGmRtCes6C570U2zdO7aTFZ&#10;Xy3mk3ydzybFPF1M0qy4K67SvMjv1z88ziwvO17XTD5wyQ76z/K/09dYiVG5oQLQABmbTWeRAiX4&#10;Ef0ZH4GmQx7tqVnPHbQDwfsKLyKZECopvbpeyTrMHeEizpNz+EEVwMHhH1gJWvTyizLeqPoZpAi5&#10;D3xD44JJp8w3jAZoAhW2X7fEMIzEGwnpD+qDrhEW+Ww+hRyZ05PN6QmRFFxVmDqDIaV+sXKx12y1&#10;4W0Hb2WBGqluoQgaHvTpCyTiGksHSj3EMLYl30tO18HqV/Nc/gQAAP//AwBQSwMEFAAGAAgAAAAh&#10;AIUSG/bgAAAACwEAAA8AAABkcnMvZG93bnJldi54bWxMj81qwzAQhO+FvoPYQC8lkZI2Jrheh1Io&#10;FHIoSXvpbWOtf4glGUuxnbevfGpPy+4Ms99k+8m0YuDeN84irFcKBNvC6cZWCN9f78sdCB/Iamqd&#10;ZYQbe9jn93cZpdqN9sjDKVQihlifEkIdQpdK6YuaDfmV69hGrXS9oRDXvpK6pzGGm1ZulEqkocbG&#10;DzV1/FZzcTldDcJQyQ/588h6e7i5ko7jUB7qT8SHxfT6AiLwFP7MMONHdMgj09ldrfaiRViudyqW&#10;CQhPSZyzY5PMlzPC9lmBzDP5v0P+CwAA//8DAFBLAQItABQABgAIAAAAIQC2gziS/gAAAOEBAAAT&#10;AAAAAAAAAAAAAAAAAAAAAABbQ29udGVudF9UeXBlc10ueG1sUEsBAi0AFAAGAAgAAAAhADj9If/W&#10;AAAAlAEAAAsAAAAAAAAAAAAAAAAALwEAAF9yZWxzLy5yZWxzUEsBAi0AFAAGAAgAAAAhAPeUoB24&#10;AgAAhAUAAA4AAAAAAAAAAAAAAAAALgIAAGRycy9lMm9Eb2MueG1sUEsBAi0AFAAGAAgAAAAhAIUS&#10;G/bgAAAACwEAAA8AAAAAAAAAAAAAAAAAEgUAAGRycy9kb3ducmV2LnhtbFBLBQYAAAAABAAEAPMA&#10;AAAfBgAAAAA=&#10;" stroked="f">
                <v:fill color2="#1379c5" angle="90" focus="100%" type="gradient"/>
              </v:rect>
            </w:pict>
          </mc:Fallback>
        </mc:AlternateContent>
      </w:r>
    </w:p>
    <w:p w14:paraId="2FF94C83" w14:textId="77777777" w:rsidR="00572BB0" w:rsidRDefault="00572BB0"/>
    <w:p w14:paraId="09F8FF02" w14:textId="77777777" w:rsidR="00572BB0" w:rsidRDefault="00572BB0">
      <w:pPr>
        <w:pStyle w:val="ParaText"/>
        <w:jc w:val="right"/>
        <w:rPr>
          <w:b/>
          <w:bCs/>
        </w:rPr>
      </w:pPr>
    </w:p>
    <w:p w14:paraId="305B92CB" w14:textId="77777777" w:rsidR="00572BB0" w:rsidRDefault="00572BB0">
      <w:pPr>
        <w:pStyle w:val="Header"/>
        <w:tabs>
          <w:tab w:val="clear" w:pos="4320"/>
          <w:tab w:val="clear" w:pos="8640"/>
        </w:tabs>
        <w:rPr>
          <w:b w:val="0"/>
          <w:bCs/>
        </w:rPr>
      </w:pPr>
    </w:p>
    <w:p w14:paraId="441B4FE3" w14:textId="77777777" w:rsidR="00572BB0" w:rsidRDefault="00572BB0">
      <w:pPr>
        <w:pStyle w:val="ParaText"/>
      </w:pPr>
    </w:p>
    <w:p w14:paraId="66D47EA5" w14:textId="77777777" w:rsidR="00572BB0" w:rsidRDefault="00572BB0">
      <w:pPr>
        <w:pStyle w:val="ParaText"/>
      </w:pPr>
    </w:p>
    <w:p w14:paraId="010B6F37" w14:textId="77777777" w:rsidR="00572BB0" w:rsidRDefault="00572BB0">
      <w:pPr>
        <w:pStyle w:val="ParaText"/>
      </w:pPr>
    </w:p>
    <w:p w14:paraId="2EB63A58" w14:textId="77777777" w:rsidR="00572BB0" w:rsidRDefault="00572BB0">
      <w:pPr>
        <w:pStyle w:val="Title"/>
      </w:pPr>
      <w:r>
        <w:t>Business Practice Manual for</w:t>
      </w:r>
    </w:p>
    <w:p w14:paraId="1FE8FFA3" w14:textId="77777777" w:rsidR="00572BB0" w:rsidRDefault="00572BB0">
      <w:pPr>
        <w:pStyle w:val="Title"/>
      </w:pPr>
      <w:r>
        <w:t>Managing Full Network Model</w:t>
      </w:r>
    </w:p>
    <w:p w14:paraId="48A3E200" w14:textId="77777777" w:rsidR="00572BB0" w:rsidRDefault="00572BB0">
      <w:pPr>
        <w:pStyle w:val="ParaText"/>
      </w:pPr>
    </w:p>
    <w:p w14:paraId="5221EAA9" w14:textId="77777777" w:rsidR="00572BB0" w:rsidRDefault="00572BB0">
      <w:pPr>
        <w:pStyle w:val="ParaText"/>
      </w:pPr>
    </w:p>
    <w:p w14:paraId="7A3430A7" w14:textId="77777777" w:rsidR="00572BB0" w:rsidRDefault="00572BB0">
      <w:pPr>
        <w:pStyle w:val="ParaText"/>
      </w:pPr>
    </w:p>
    <w:p w14:paraId="3F3B8003" w14:textId="77777777" w:rsidR="00572BB0" w:rsidRDefault="00572BB0">
      <w:pPr>
        <w:pStyle w:val="ParaText"/>
      </w:pPr>
    </w:p>
    <w:p w14:paraId="68AACAFB" w14:textId="79333E40" w:rsidR="00572BB0" w:rsidRDefault="00572BB0">
      <w:pPr>
        <w:pStyle w:val="ParaText"/>
        <w:jc w:val="center"/>
      </w:pPr>
      <w:r>
        <w:t xml:space="preserve">Version </w:t>
      </w:r>
      <w:r w:rsidR="00263848">
        <w:t>26</w:t>
      </w:r>
    </w:p>
    <w:p w14:paraId="7B39DB7E" w14:textId="77777777" w:rsidR="00572BB0" w:rsidRDefault="00572BB0">
      <w:pPr>
        <w:pStyle w:val="ParaText"/>
      </w:pPr>
    </w:p>
    <w:p w14:paraId="75A66895" w14:textId="3DE8209A" w:rsidR="00572BB0" w:rsidRDefault="00572BB0">
      <w:pPr>
        <w:pStyle w:val="ParaText"/>
        <w:jc w:val="center"/>
      </w:pPr>
      <w:r>
        <w:t xml:space="preserve">Last Revised: </w:t>
      </w:r>
      <w:r w:rsidR="00401524">
        <w:t>September 12, 2024</w:t>
      </w:r>
    </w:p>
    <w:p w14:paraId="0C07070E" w14:textId="77777777" w:rsidR="00572BB0" w:rsidRDefault="00572BB0">
      <w:pPr>
        <w:pStyle w:val="ParaText"/>
      </w:pPr>
    </w:p>
    <w:p w14:paraId="04A65F5C" w14:textId="77777777" w:rsidR="00572BB0" w:rsidRDefault="00572BB0">
      <w:pPr>
        <w:pStyle w:val="ParaText"/>
      </w:pPr>
    </w:p>
    <w:p w14:paraId="7DA4F388" w14:textId="77777777" w:rsidR="00572BB0" w:rsidRDefault="00572BB0">
      <w:pPr>
        <w:pStyle w:val="ParaText"/>
      </w:pPr>
    </w:p>
    <w:p w14:paraId="3C1FA191" w14:textId="77777777" w:rsidR="00572BB0" w:rsidRDefault="00572BB0">
      <w:pPr>
        <w:pStyle w:val="ParaText"/>
        <w:sectPr w:rsidR="00572BB0" w:rsidSect="00262ED0">
          <w:headerReference w:type="default" r:id="rId9"/>
          <w:footerReference w:type="even" r:id="rId10"/>
          <w:footerReference w:type="default" r:id="rId11"/>
          <w:headerReference w:type="first" r:id="rId12"/>
          <w:footerReference w:type="first" r:id="rId13"/>
          <w:pgSz w:w="12240" w:h="15840"/>
          <w:pgMar w:top="1728" w:right="1440" w:bottom="1728" w:left="1440" w:header="720" w:footer="720" w:gutter="0"/>
          <w:pgNumType w:fmt="lowerRoman" w:start="1"/>
          <w:cols w:space="720"/>
        </w:sectPr>
      </w:pPr>
    </w:p>
    <w:p w14:paraId="24860694" w14:textId="77777777" w:rsidR="00572BB0" w:rsidRDefault="00572BB0">
      <w:pPr>
        <w:rPr>
          <w:b/>
          <w:bCs/>
          <w:sz w:val="32"/>
        </w:rPr>
      </w:pPr>
      <w:r>
        <w:rPr>
          <w:b/>
          <w:bCs/>
          <w:sz w:val="32"/>
        </w:rPr>
        <w:lastRenderedPageBreak/>
        <w:t>Approval History</w:t>
      </w:r>
    </w:p>
    <w:p w14:paraId="44B71982" w14:textId="77777777" w:rsidR="00572BB0" w:rsidRDefault="00572BB0">
      <w:pPr>
        <w:pStyle w:val="ParaText"/>
        <w:ind w:firstLine="720"/>
      </w:pPr>
      <w:r>
        <w:t>Approval Date:</w:t>
      </w:r>
      <w:r w:rsidR="00AF4162">
        <w:t xml:space="preserve"> </w:t>
      </w:r>
      <w:r w:rsidR="00F5777D">
        <w:t>October 1</w:t>
      </w:r>
      <w:r w:rsidR="004B3CAF">
        <w:t>, 2009</w:t>
      </w:r>
    </w:p>
    <w:p w14:paraId="3F5A5D7A" w14:textId="77777777" w:rsidR="00572BB0" w:rsidRDefault="00572BB0">
      <w:pPr>
        <w:pStyle w:val="ParaText"/>
        <w:ind w:firstLine="720"/>
      </w:pPr>
      <w:r>
        <w:t>Effective Date:</w:t>
      </w:r>
      <w:r w:rsidR="00AF4162">
        <w:t xml:space="preserve"> </w:t>
      </w:r>
      <w:r w:rsidR="00F5777D">
        <w:t>October 1</w:t>
      </w:r>
      <w:r w:rsidR="004B3CAF">
        <w:t>, 2009</w:t>
      </w:r>
    </w:p>
    <w:p w14:paraId="08C0F594" w14:textId="7EE6017D" w:rsidR="00572BB0" w:rsidRDefault="00572BB0">
      <w:pPr>
        <w:pStyle w:val="ParaText"/>
        <w:ind w:firstLine="720"/>
      </w:pPr>
      <w:r>
        <w:t xml:space="preserve">BPM Owner: </w:t>
      </w:r>
      <w:r w:rsidR="000C12B1" w:rsidRPr="000C12B1">
        <w:rPr>
          <w:rFonts w:ascii="Calibri" w:hAnsi="Calibri" w:cs="Calibri"/>
          <w:color w:val="1F497D"/>
          <w:szCs w:val="22"/>
        </w:rPr>
        <w:t>Tricia Johnstone</w:t>
      </w:r>
    </w:p>
    <w:p w14:paraId="6D99E396" w14:textId="58D40AD3" w:rsidR="00572BB0" w:rsidRDefault="00572BB0">
      <w:pPr>
        <w:pStyle w:val="ParaText"/>
        <w:ind w:firstLine="720"/>
      </w:pPr>
      <w:r>
        <w:t xml:space="preserve">BPM Owner’s Title: </w:t>
      </w:r>
      <w:r w:rsidR="00671C59">
        <w:rPr>
          <w:rFonts w:ascii="Calibri" w:hAnsi="Calibri" w:cs="Calibri"/>
          <w:color w:val="1F497D"/>
          <w:szCs w:val="22"/>
        </w:rPr>
        <w:t xml:space="preserve">Director, </w:t>
      </w:r>
      <w:r w:rsidR="000C12B1" w:rsidRPr="000C12B1">
        <w:rPr>
          <w:rFonts w:ascii="Calibri" w:hAnsi="Calibri" w:cs="Calibri"/>
          <w:color w:val="1F497D"/>
          <w:szCs w:val="22"/>
        </w:rPr>
        <w:t>Operational Readiness</w:t>
      </w:r>
    </w:p>
    <w:p w14:paraId="43BCF3DE" w14:textId="77777777" w:rsidR="00572BB0" w:rsidRDefault="00572BB0">
      <w:pPr>
        <w:rPr>
          <w:b/>
          <w:bCs/>
          <w:sz w:val="32"/>
        </w:rPr>
      </w:pPr>
      <w:r>
        <w:rPr>
          <w:b/>
          <w:bCs/>
          <w:sz w:val="32"/>
        </w:rPr>
        <w:t>Revision History</w:t>
      </w:r>
    </w:p>
    <w:p w14:paraId="42E46796" w14:textId="77777777" w:rsidR="00572BB0" w:rsidRDefault="00572BB0">
      <w:pPr>
        <w:pStyle w:val="ParaText"/>
      </w:pPr>
    </w:p>
    <w:tbl>
      <w:tblPr>
        <w:tblW w:w="96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00"/>
        <w:gridCol w:w="1410"/>
        <w:gridCol w:w="1410"/>
        <w:gridCol w:w="5670"/>
      </w:tblGrid>
      <w:tr w:rsidR="00B80C58" w14:paraId="287B072F" w14:textId="77777777" w:rsidTr="009B1400">
        <w:trPr>
          <w:tblHeader/>
        </w:trPr>
        <w:tc>
          <w:tcPr>
            <w:tcW w:w="1200" w:type="dxa"/>
            <w:shd w:val="clear" w:color="auto" w:fill="0000BE"/>
            <w:vAlign w:val="center"/>
          </w:tcPr>
          <w:p w14:paraId="4F66BA76" w14:textId="77777777" w:rsidR="00B80C58" w:rsidRDefault="00B80C58" w:rsidP="00EE3088">
            <w:pPr>
              <w:spacing w:before="60" w:after="60"/>
              <w:jc w:val="center"/>
              <w:rPr>
                <w:color w:val="FFFFFF"/>
                <w:sz w:val="28"/>
              </w:rPr>
            </w:pPr>
            <w:r>
              <w:rPr>
                <w:color w:val="FFFFFF"/>
                <w:sz w:val="28"/>
              </w:rPr>
              <w:t>Version</w:t>
            </w:r>
          </w:p>
        </w:tc>
        <w:tc>
          <w:tcPr>
            <w:tcW w:w="1410" w:type="dxa"/>
            <w:shd w:val="clear" w:color="auto" w:fill="0000BE"/>
          </w:tcPr>
          <w:p w14:paraId="330C19F5" w14:textId="77777777" w:rsidR="00B80C58" w:rsidRDefault="00B80C58" w:rsidP="00EE3088">
            <w:pPr>
              <w:spacing w:before="60" w:after="60"/>
              <w:jc w:val="center"/>
              <w:rPr>
                <w:color w:val="FFFFFF"/>
                <w:sz w:val="28"/>
              </w:rPr>
            </w:pPr>
            <w:r>
              <w:rPr>
                <w:color w:val="FFFFFF"/>
                <w:sz w:val="28"/>
              </w:rPr>
              <w:t>PRR</w:t>
            </w:r>
          </w:p>
        </w:tc>
        <w:tc>
          <w:tcPr>
            <w:tcW w:w="1410" w:type="dxa"/>
            <w:shd w:val="clear" w:color="auto" w:fill="0000BE"/>
            <w:vAlign w:val="center"/>
          </w:tcPr>
          <w:p w14:paraId="724CA4B7" w14:textId="77777777" w:rsidR="00B80C58" w:rsidRDefault="00B80C58" w:rsidP="00EE3088">
            <w:pPr>
              <w:spacing w:before="60" w:after="60"/>
              <w:jc w:val="center"/>
              <w:rPr>
                <w:color w:val="FFFFFF"/>
                <w:sz w:val="28"/>
              </w:rPr>
            </w:pPr>
            <w:r>
              <w:rPr>
                <w:color w:val="FFFFFF"/>
                <w:sz w:val="28"/>
              </w:rPr>
              <w:t>Date</w:t>
            </w:r>
          </w:p>
        </w:tc>
        <w:tc>
          <w:tcPr>
            <w:tcW w:w="5670" w:type="dxa"/>
            <w:shd w:val="clear" w:color="auto" w:fill="0000BE"/>
            <w:vAlign w:val="center"/>
          </w:tcPr>
          <w:p w14:paraId="01580316" w14:textId="77777777" w:rsidR="00B80C58" w:rsidRDefault="00B80C58" w:rsidP="00EE3088">
            <w:pPr>
              <w:spacing w:before="60" w:after="60"/>
              <w:jc w:val="center"/>
              <w:rPr>
                <w:color w:val="FFFFFF"/>
                <w:sz w:val="28"/>
              </w:rPr>
            </w:pPr>
            <w:r>
              <w:rPr>
                <w:color w:val="FFFFFF"/>
                <w:sz w:val="28"/>
              </w:rPr>
              <w:t>Description</w:t>
            </w:r>
          </w:p>
        </w:tc>
      </w:tr>
      <w:tr w:rsidR="00263848" w14:paraId="146B28DE" w14:textId="77777777" w:rsidTr="0099312A">
        <w:trPr>
          <w:trHeight w:val="1421"/>
        </w:trPr>
        <w:tc>
          <w:tcPr>
            <w:tcW w:w="1200" w:type="dxa"/>
            <w:tcBorders>
              <w:right w:val="single" w:sz="4" w:space="0" w:color="auto"/>
            </w:tcBorders>
            <w:vAlign w:val="center"/>
          </w:tcPr>
          <w:p w14:paraId="53322BC3" w14:textId="55B7E12D" w:rsidR="00263848" w:rsidRDefault="00263848" w:rsidP="00C37A3A">
            <w:pPr>
              <w:spacing w:before="120" w:after="0"/>
              <w:jc w:val="center"/>
            </w:pPr>
            <w:r>
              <w:t>26</w:t>
            </w:r>
          </w:p>
        </w:tc>
        <w:tc>
          <w:tcPr>
            <w:tcW w:w="1410" w:type="dxa"/>
            <w:tcBorders>
              <w:right w:val="single" w:sz="4" w:space="0" w:color="auto"/>
            </w:tcBorders>
            <w:vAlign w:val="center"/>
          </w:tcPr>
          <w:p w14:paraId="46C5B37A" w14:textId="5804EF99" w:rsidR="00263848" w:rsidRPr="00C37A3A" w:rsidRDefault="00263848" w:rsidP="00C37A3A">
            <w:pPr>
              <w:spacing w:before="120" w:after="0"/>
              <w:jc w:val="center"/>
            </w:pPr>
            <w:r>
              <w:t>N/A</w:t>
            </w:r>
          </w:p>
        </w:tc>
        <w:tc>
          <w:tcPr>
            <w:tcW w:w="1410" w:type="dxa"/>
            <w:tcBorders>
              <w:left w:val="single" w:sz="4" w:space="0" w:color="auto"/>
              <w:right w:val="single" w:sz="4" w:space="0" w:color="auto"/>
            </w:tcBorders>
            <w:vAlign w:val="center"/>
          </w:tcPr>
          <w:p w14:paraId="29832EC8" w14:textId="2C71651D" w:rsidR="00263848" w:rsidRDefault="00137D9C" w:rsidP="00C37A3A">
            <w:pPr>
              <w:spacing w:before="120" w:after="0"/>
              <w:jc w:val="center"/>
            </w:pPr>
            <w:r>
              <w:t>9/12/2024</w:t>
            </w:r>
            <w:bookmarkStart w:id="0" w:name="_GoBack"/>
            <w:bookmarkEnd w:id="0"/>
          </w:p>
        </w:tc>
        <w:tc>
          <w:tcPr>
            <w:tcW w:w="5670" w:type="dxa"/>
            <w:tcBorders>
              <w:left w:val="single" w:sz="4" w:space="0" w:color="auto"/>
            </w:tcBorders>
            <w:vAlign w:val="center"/>
          </w:tcPr>
          <w:p w14:paraId="28A671DE" w14:textId="0D30ABD8" w:rsidR="00263848" w:rsidRDefault="00263848" w:rsidP="00C37A3A">
            <w:pPr>
              <w:pStyle w:val="ParaText"/>
              <w:spacing w:before="120" w:after="0"/>
              <w:jc w:val="center"/>
            </w:pPr>
            <w:r>
              <w:t>Update broken hyperlinks</w:t>
            </w:r>
            <w:r w:rsidR="00401524">
              <w:t xml:space="preserve"> and references</w:t>
            </w:r>
          </w:p>
        </w:tc>
      </w:tr>
      <w:tr w:rsidR="00C37A3A" w14:paraId="5C783C24" w14:textId="77777777" w:rsidTr="0099312A">
        <w:trPr>
          <w:trHeight w:val="1421"/>
        </w:trPr>
        <w:tc>
          <w:tcPr>
            <w:tcW w:w="1200" w:type="dxa"/>
            <w:tcBorders>
              <w:right w:val="single" w:sz="4" w:space="0" w:color="auto"/>
            </w:tcBorders>
            <w:vAlign w:val="center"/>
          </w:tcPr>
          <w:p w14:paraId="00999AC6" w14:textId="562A7ACD" w:rsidR="00C37A3A" w:rsidRDefault="00C37A3A" w:rsidP="00C37A3A">
            <w:pPr>
              <w:spacing w:before="120" w:after="0"/>
              <w:jc w:val="center"/>
            </w:pPr>
            <w:r>
              <w:t>25</w:t>
            </w:r>
          </w:p>
        </w:tc>
        <w:tc>
          <w:tcPr>
            <w:tcW w:w="1410" w:type="dxa"/>
            <w:tcBorders>
              <w:right w:val="single" w:sz="4" w:space="0" w:color="auto"/>
            </w:tcBorders>
            <w:vAlign w:val="center"/>
          </w:tcPr>
          <w:p w14:paraId="1FD3506F" w14:textId="4E8ED1F8" w:rsidR="00C37A3A" w:rsidRDefault="00C37A3A" w:rsidP="00C37A3A">
            <w:pPr>
              <w:spacing w:before="120" w:after="0"/>
              <w:jc w:val="center"/>
            </w:pPr>
            <w:r w:rsidRPr="00C37A3A">
              <w:t>1519</w:t>
            </w:r>
          </w:p>
        </w:tc>
        <w:tc>
          <w:tcPr>
            <w:tcW w:w="1410" w:type="dxa"/>
            <w:tcBorders>
              <w:left w:val="single" w:sz="4" w:space="0" w:color="auto"/>
              <w:right w:val="single" w:sz="4" w:space="0" w:color="auto"/>
            </w:tcBorders>
            <w:vAlign w:val="center"/>
          </w:tcPr>
          <w:p w14:paraId="08C17624" w14:textId="221ADBAA" w:rsidR="00C37A3A" w:rsidRDefault="00C37A3A" w:rsidP="00C37A3A">
            <w:pPr>
              <w:spacing w:before="120" w:after="0"/>
              <w:jc w:val="center"/>
            </w:pPr>
            <w:r>
              <w:t>8/1/2023</w:t>
            </w:r>
          </w:p>
        </w:tc>
        <w:tc>
          <w:tcPr>
            <w:tcW w:w="5670" w:type="dxa"/>
            <w:tcBorders>
              <w:left w:val="single" w:sz="4" w:space="0" w:color="auto"/>
            </w:tcBorders>
            <w:vAlign w:val="center"/>
          </w:tcPr>
          <w:p w14:paraId="00DDEA75" w14:textId="7B69C286" w:rsidR="00C37A3A" w:rsidRDefault="00C37A3A" w:rsidP="00C37A3A">
            <w:pPr>
              <w:pStyle w:val="ParaText"/>
              <w:spacing w:before="120" w:after="0"/>
              <w:jc w:val="center"/>
            </w:pPr>
            <w:r>
              <w:t>Update Section 2.1.1.2 on u</w:t>
            </w:r>
            <w:r w:rsidRPr="00884308">
              <w:t>tiliz</w:t>
            </w:r>
            <w:r>
              <w:t>ing</w:t>
            </w:r>
            <w:r w:rsidRPr="00884308">
              <w:t xml:space="preserve"> N-S &amp; S-N Nomograms in all Real-Time Markets to Manage Physical &amp; Market Flows with ALIS and/or Outage Conditions</w:t>
            </w:r>
          </w:p>
        </w:tc>
      </w:tr>
      <w:tr w:rsidR="007E672E" w14:paraId="7E2C543C" w14:textId="77777777" w:rsidTr="0099312A">
        <w:trPr>
          <w:trHeight w:val="1421"/>
        </w:trPr>
        <w:tc>
          <w:tcPr>
            <w:tcW w:w="1200" w:type="dxa"/>
            <w:tcBorders>
              <w:right w:val="single" w:sz="4" w:space="0" w:color="auto"/>
            </w:tcBorders>
            <w:vAlign w:val="center"/>
          </w:tcPr>
          <w:p w14:paraId="12385EB2" w14:textId="597A5C7F" w:rsidR="007E672E" w:rsidRDefault="007E672E" w:rsidP="000D5B6D">
            <w:pPr>
              <w:spacing w:before="120" w:after="0"/>
              <w:jc w:val="center"/>
            </w:pPr>
            <w:r>
              <w:t>24</w:t>
            </w:r>
          </w:p>
        </w:tc>
        <w:tc>
          <w:tcPr>
            <w:tcW w:w="1410" w:type="dxa"/>
            <w:tcBorders>
              <w:right w:val="single" w:sz="4" w:space="0" w:color="auto"/>
            </w:tcBorders>
            <w:vAlign w:val="center"/>
          </w:tcPr>
          <w:p w14:paraId="179589D0" w14:textId="64D50E3E" w:rsidR="007E672E" w:rsidRDefault="006A1CE6" w:rsidP="000D5B6D">
            <w:pPr>
              <w:spacing w:before="120" w:after="0"/>
              <w:jc w:val="center"/>
            </w:pPr>
            <w:r>
              <w:t>1513</w:t>
            </w:r>
          </w:p>
        </w:tc>
        <w:tc>
          <w:tcPr>
            <w:tcW w:w="1410" w:type="dxa"/>
            <w:tcBorders>
              <w:left w:val="single" w:sz="4" w:space="0" w:color="auto"/>
              <w:right w:val="single" w:sz="4" w:space="0" w:color="auto"/>
            </w:tcBorders>
            <w:vAlign w:val="center"/>
          </w:tcPr>
          <w:p w14:paraId="5ED4BE69" w14:textId="4E03A3B8" w:rsidR="007E672E" w:rsidRDefault="007E672E" w:rsidP="004E3B6C">
            <w:pPr>
              <w:spacing w:before="120" w:after="0"/>
              <w:jc w:val="center"/>
            </w:pPr>
            <w:r>
              <w:t>8/1/2023</w:t>
            </w:r>
          </w:p>
        </w:tc>
        <w:tc>
          <w:tcPr>
            <w:tcW w:w="5670" w:type="dxa"/>
            <w:tcBorders>
              <w:left w:val="single" w:sz="4" w:space="0" w:color="auto"/>
            </w:tcBorders>
            <w:vAlign w:val="center"/>
          </w:tcPr>
          <w:p w14:paraId="2299B7C9" w14:textId="21CE87B4" w:rsidR="007E672E" w:rsidRDefault="007E672E" w:rsidP="007E672E">
            <w:pPr>
              <w:pStyle w:val="ParaText"/>
              <w:spacing w:before="120" w:after="0"/>
              <w:jc w:val="center"/>
            </w:pPr>
            <w:r>
              <w:t>Update FNM Scope Change Management process in Section 5.1.3</w:t>
            </w:r>
          </w:p>
        </w:tc>
      </w:tr>
      <w:tr w:rsidR="006021A6" w14:paraId="052DE51C" w14:textId="77777777" w:rsidTr="0099312A">
        <w:trPr>
          <w:trHeight w:val="1421"/>
        </w:trPr>
        <w:tc>
          <w:tcPr>
            <w:tcW w:w="1200" w:type="dxa"/>
            <w:tcBorders>
              <w:right w:val="single" w:sz="4" w:space="0" w:color="auto"/>
            </w:tcBorders>
            <w:vAlign w:val="center"/>
          </w:tcPr>
          <w:p w14:paraId="5D2CEA02" w14:textId="3A0639BB" w:rsidR="006021A6" w:rsidRDefault="006021A6" w:rsidP="000D5B6D">
            <w:pPr>
              <w:spacing w:before="120" w:after="0"/>
              <w:jc w:val="center"/>
            </w:pPr>
            <w:r>
              <w:t>23</w:t>
            </w:r>
          </w:p>
        </w:tc>
        <w:tc>
          <w:tcPr>
            <w:tcW w:w="1410" w:type="dxa"/>
            <w:tcBorders>
              <w:right w:val="single" w:sz="4" w:space="0" w:color="auto"/>
            </w:tcBorders>
            <w:vAlign w:val="center"/>
          </w:tcPr>
          <w:p w14:paraId="1F1A251F" w14:textId="51785656" w:rsidR="006021A6" w:rsidRDefault="004E3B6C" w:rsidP="000D5B6D">
            <w:pPr>
              <w:spacing w:before="120" w:after="0"/>
              <w:jc w:val="center"/>
            </w:pPr>
            <w:r>
              <w:t>1483</w:t>
            </w:r>
          </w:p>
        </w:tc>
        <w:tc>
          <w:tcPr>
            <w:tcW w:w="1410" w:type="dxa"/>
            <w:tcBorders>
              <w:left w:val="single" w:sz="4" w:space="0" w:color="auto"/>
              <w:right w:val="single" w:sz="4" w:space="0" w:color="auto"/>
            </w:tcBorders>
            <w:vAlign w:val="center"/>
          </w:tcPr>
          <w:p w14:paraId="490EDA4C" w14:textId="1C723356" w:rsidR="006021A6" w:rsidRDefault="004E3B6C" w:rsidP="004E3B6C">
            <w:pPr>
              <w:spacing w:before="120" w:after="0"/>
              <w:jc w:val="center"/>
            </w:pPr>
            <w:r>
              <w:t>4/1/2023</w:t>
            </w:r>
          </w:p>
        </w:tc>
        <w:tc>
          <w:tcPr>
            <w:tcW w:w="5670" w:type="dxa"/>
            <w:tcBorders>
              <w:left w:val="single" w:sz="4" w:space="0" w:color="auto"/>
            </w:tcBorders>
            <w:vAlign w:val="center"/>
          </w:tcPr>
          <w:p w14:paraId="59D96CC0" w14:textId="1A7D321B" w:rsidR="006021A6" w:rsidRDefault="006021A6" w:rsidP="006021A6">
            <w:pPr>
              <w:pStyle w:val="ParaText"/>
              <w:spacing w:before="120" w:after="0"/>
              <w:jc w:val="center"/>
            </w:pPr>
            <w:r>
              <w:t>Update Sections 5.1.3 to add FNM Scope Change Management process</w:t>
            </w:r>
          </w:p>
        </w:tc>
      </w:tr>
      <w:tr w:rsidR="00B63A33" w14:paraId="155F2DC8" w14:textId="77777777" w:rsidTr="0099312A">
        <w:trPr>
          <w:trHeight w:val="1421"/>
        </w:trPr>
        <w:tc>
          <w:tcPr>
            <w:tcW w:w="1200" w:type="dxa"/>
            <w:tcBorders>
              <w:right w:val="single" w:sz="4" w:space="0" w:color="auto"/>
            </w:tcBorders>
            <w:vAlign w:val="center"/>
          </w:tcPr>
          <w:p w14:paraId="39CBD434" w14:textId="142CAD68" w:rsidR="00B63A33" w:rsidRDefault="00B63A33" w:rsidP="000D5B6D">
            <w:pPr>
              <w:spacing w:before="120" w:after="0"/>
              <w:jc w:val="center"/>
            </w:pPr>
            <w:r>
              <w:t>22</w:t>
            </w:r>
          </w:p>
        </w:tc>
        <w:tc>
          <w:tcPr>
            <w:tcW w:w="1410" w:type="dxa"/>
            <w:tcBorders>
              <w:right w:val="single" w:sz="4" w:space="0" w:color="auto"/>
            </w:tcBorders>
            <w:vAlign w:val="center"/>
          </w:tcPr>
          <w:p w14:paraId="5B989672" w14:textId="44189CC8" w:rsidR="00B63A33" w:rsidRDefault="00743005" w:rsidP="000D5B6D">
            <w:pPr>
              <w:spacing w:before="120" w:after="0"/>
              <w:jc w:val="center"/>
            </w:pPr>
            <w:r>
              <w:t>1370</w:t>
            </w:r>
          </w:p>
        </w:tc>
        <w:tc>
          <w:tcPr>
            <w:tcW w:w="1410" w:type="dxa"/>
            <w:tcBorders>
              <w:left w:val="single" w:sz="4" w:space="0" w:color="auto"/>
              <w:right w:val="single" w:sz="4" w:space="0" w:color="auto"/>
            </w:tcBorders>
            <w:vAlign w:val="center"/>
          </w:tcPr>
          <w:p w14:paraId="07D07F2A" w14:textId="7AEB5DB4" w:rsidR="00B63A33" w:rsidRDefault="00906D43" w:rsidP="000D5B6D">
            <w:pPr>
              <w:spacing w:before="120" w:after="0"/>
              <w:jc w:val="center"/>
            </w:pPr>
            <w:r>
              <w:t>9-1-2021</w:t>
            </w:r>
          </w:p>
        </w:tc>
        <w:tc>
          <w:tcPr>
            <w:tcW w:w="5670" w:type="dxa"/>
            <w:tcBorders>
              <w:left w:val="single" w:sz="4" w:space="0" w:color="auto"/>
            </w:tcBorders>
            <w:vAlign w:val="center"/>
          </w:tcPr>
          <w:p w14:paraId="64AB2960" w14:textId="14C31852" w:rsidR="00B63A33" w:rsidRDefault="00B63A33" w:rsidP="00906D43">
            <w:pPr>
              <w:pStyle w:val="ParaText"/>
              <w:spacing w:before="120" w:after="0"/>
              <w:jc w:val="center"/>
            </w:pPr>
            <w:r>
              <w:t xml:space="preserve">Update Section </w:t>
            </w:r>
            <w:r w:rsidRPr="00B63A33">
              <w:t>2.1.1.2</w:t>
            </w:r>
            <w:r w:rsidR="00906D43">
              <w:t xml:space="preserve"> on utilizing</w:t>
            </w:r>
            <w:r w:rsidR="00906D43" w:rsidRPr="00906D43">
              <w:t xml:space="preserve"> a Nomogram to </w:t>
            </w:r>
            <w:r w:rsidR="00906D43">
              <w:t>m</w:t>
            </w:r>
            <w:r w:rsidR="00906D43" w:rsidRPr="00906D43">
              <w:t xml:space="preserve">anage </w:t>
            </w:r>
            <w:r w:rsidR="00906D43">
              <w:t>u</w:t>
            </w:r>
            <w:r w:rsidR="00906D43" w:rsidRPr="00906D43">
              <w:t xml:space="preserve">nscheduled </w:t>
            </w:r>
            <w:r w:rsidR="00906D43">
              <w:t>f</w:t>
            </w:r>
            <w:r w:rsidR="00906D43" w:rsidRPr="00906D43">
              <w:t xml:space="preserve">low </w:t>
            </w:r>
            <w:r w:rsidR="00906D43">
              <w:t>e</w:t>
            </w:r>
            <w:r w:rsidR="00906D43" w:rsidRPr="00906D43">
              <w:t>vents in Real-Time Dispatch</w:t>
            </w:r>
          </w:p>
        </w:tc>
      </w:tr>
      <w:tr w:rsidR="00432EC2" w14:paraId="30A08073" w14:textId="77777777" w:rsidTr="0099312A">
        <w:trPr>
          <w:trHeight w:val="1421"/>
        </w:trPr>
        <w:tc>
          <w:tcPr>
            <w:tcW w:w="1200" w:type="dxa"/>
            <w:tcBorders>
              <w:right w:val="single" w:sz="4" w:space="0" w:color="auto"/>
            </w:tcBorders>
            <w:vAlign w:val="center"/>
          </w:tcPr>
          <w:p w14:paraId="79CDED4A" w14:textId="61602552" w:rsidR="00432EC2" w:rsidRDefault="00432EC2" w:rsidP="000D5B6D">
            <w:pPr>
              <w:spacing w:before="120" w:after="0"/>
              <w:jc w:val="center"/>
            </w:pPr>
            <w:r>
              <w:lastRenderedPageBreak/>
              <w:t>21</w:t>
            </w:r>
          </w:p>
        </w:tc>
        <w:tc>
          <w:tcPr>
            <w:tcW w:w="1410" w:type="dxa"/>
            <w:tcBorders>
              <w:right w:val="single" w:sz="4" w:space="0" w:color="auto"/>
            </w:tcBorders>
            <w:vAlign w:val="center"/>
          </w:tcPr>
          <w:p w14:paraId="6C151675" w14:textId="11B282CA" w:rsidR="00432EC2" w:rsidRDefault="00730507" w:rsidP="000D5B6D">
            <w:pPr>
              <w:spacing w:before="120" w:after="0"/>
              <w:jc w:val="center"/>
            </w:pPr>
            <w:r>
              <w:t>1262</w:t>
            </w:r>
          </w:p>
        </w:tc>
        <w:tc>
          <w:tcPr>
            <w:tcW w:w="1410" w:type="dxa"/>
            <w:tcBorders>
              <w:left w:val="single" w:sz="4" w:space="0" w:color="auto"/>
              <w:right w:val="single" w:sz="4" w:space="0" w:color="auto"/>
            </w:tcBorders>
            <w:vAlign w:val="center"/>
          </w:tcPr>
          <w:p w14:paraId="000B79F9" w14:textId="626750EE" w:rsidR="00432EC2" w:rsidRDefault="00844E6A" w:rsidP="000D5B6D">
            <w:pPr>
              <w:spacing w:before="120" w:after="0"/>
              <w:jc w:val="center"/>
            </w:pPr>
            <w:r>
              <w:t>11-4-2020</w:t>
            </w:r>
          </w:p>
        </w:tc>
        <w:tc>
          <w:tcPr>
            <w:tcW w:w="5670" w:type="dxa"/>
            <w:tcBorders>
              <w:left w:val="single" w:sz="4" w:space="0" w:color="auto"/>
            </w:tcBorders>
            <w:vAlign w:val="center"/>
          </w:tcPr>
          <w:p w14:paraId="65251555" w14:textId="74B24117" w:rsidR="00432EC2" w:rsidRDefault="00432EC2" w:rsidP="00432EC2">
            <w:pPr>
              <w:pStyle w:val="ParaText"/>
              <w:spacing w:before="120" w:after="0"/>
              <w:jc w:val="center"/>
            </w:pPr>
            <w:r>
              <w:t>Update Section 4.2.7</w:t>
            </w:r>
            <w:r w:rsidR="00844E6A">
              <w:t>.1.2.3</w:t>
            </w:r>
            <w:r>
              <w:t xml:space="preserve"> due to Aliso Canyon gas-electric coordination enhancement phase 5;</w:t>
            </w:r>
          </w:p>
          <w:p w14:paraId="5352F57C" w14:textId="6C9462B4" w:rsidR="00432EC2" w:rsidRDefault="00432EC2" w:rsidP="00844E6A">
            <w:pPr>
              <w:pStyle w:val="ParaText"/>
              <w:spacing w:before="120" w:after="0"/>
              <w:jc w:val="center"/>
            </w:pPr>
            <w:r>
              <w:t xml:space="preserve">Effective </w:t>
            </w:r>
            <w:r w:rsidR="00844E6A">
              <w:t>11-4-2020</w:t>
            </w:r>
          </w:p>
        </w:tc>
      </w:tr>
      <w:tr w:rsidR="000D5B6D" w14:paraId="5EE38E89" w14:textId="77777777" w:rsidTr="0099312A">
        <w:trPr>
          <w:trHeight w:val="1421"/>
        </w:trPr>
        <w:tc>
          <w:tcPr>
            <w:tcW w:w="1200" w:type="dxa"/>
            <w:tcBorders>
              <w:right w:val="single" w:sz="4" w:space="0" w:color="auto"/>
            </w:tcBorders>
            <w:vAlign w:val="center"/>
          </w:tcPr>
          <w:p w14:paraId="5BF68993" w14:textId="1D2580CC" w:rsidR="000D5B6D" w:rsidRDefault="000D5B6D" w:rsidP="000D5B6D">
            <w:pPr>
              <w:spacing w:before="120" w:after="0"/>
              <w:jc w:val="center"/>
            </w:pPr>
            <w:r>
              <w:t>20</w:t>
            </w:r>
          </w:p>
        </w:tc>
        <w:tc>
          <w:tcPr>
            <w:tcW w:w="1410" w:type="dxa"/>
            <w:tcBorders>
              <w:right w:val="single" w:sz="4" w:space="0" w:color="auto"/>
            </w:tcBorders>
            <w:vAlign w:val="center"/>
          </w:tcPr>
          <w:p w14:paraId="1C08BF45" w14:textId="6FACC6B4" w:rsidR="000D5B6D" w:rsidRDefault="000D5B6D" w:rsidP="000D5B6D">
            <w:pPr>
              <w:spacing w:before="120" w:after="0"/>
              <w:jc w:val="center"/>
            </w:pPr>
            <w:r>
              <w:t>1225</w:t>
            </w:r>
          </w:p>
        </w:tc>
        <w:tc>
          <w:tcPr>
            <w:tcW w:w="1410" w:type="dxa"/>
            <w:tcBorders>
              <w:left w:val="single" w:sz="4" w:space="0" w:color="auto"/>
              <w:right w:val="single" w:sz="4" w:space="0" w:color="auto"/>
            </w:tcBorders>
            <w:vAlign w:val="center"/>
          </w:tcPr>
          <w:p w14:paraId="169E7F01" w14:textId="75EDBB36" w:rsidR="000D5B6D" w:rsidRDefault="000D5B6D" w:rsidP="000D5B6D">
            <w:pPr>
              <w:spacing w:before="120" w:after="0"/>
              <w:jc w:val="center"/>
            </w:pPr>
            <w:r>
              <w:t>4-1-2020</w:t>
            </w:r>
          </w:p>
        </w:tc>
        <w:tc>
          <w:tcPr>
            <w:tcW w:w="5670" w:type="dxa"/>
            <w:tcBorders>
              <w:left w:val="single" w:sz="4" w:space="0" w:color="auto"/>
            </w:tcBorders>
            <w:vAlign w:val="center"/>
          </w:tcPr>
          <w:p w14:paraId="3C33EA93" w14:textId="77777777" w:rsidR="000D5B6D" w:rsidRDefault="000D5B6D" w:rsidP="000D5B6D">
            <w:pPr>
              <w:pStyle w:val="ParaText"/>
              <w:spacing w:before="120" w:after="0"/>
              <w:jc w:val="center"/>
            </w:pPr>
            <w:r>
              <w:t xml:space="preserve">Add language in Section 1.2 to clarify the applicability of the </w:t>
            </w:r>
            <w:r w:rsidRPr="00051435">
              <w:t>Business Practice Manual</w:t>
            </w:r>
            <w:r>
              <w:t xml:space="preserve"> for Reliability Coordinator Services; Update Section 5.1 to realign with Full Network Model schedule process.</w:t>
            </w:r>
          </w:p>
          <w:p w14:paraId="597B0109" w14:textId="2EBAD442" w:rsidR="000D5B6D" w:rsidRDefault="000D5B6D" w:rsidP="000D5B6D">
            <w:pPr>
              <w:pStyle w:val="ParaText"/>
              <w:spacing w:before="120" w:after="0"/>
              <w:jc w:val="center"/>
            </w:pPr>
            <w:r>
              <w:t>Effective 4-1-2020</w:t>
            </w:r>
          </w:p>
        </w:tc>
      </w:tr>
      <w:tr w:rsidR="00143F9B" w14:paraId="502A52C0" w14:textId="77777777" w:rsidTr="0099312A">
        <w:trPr>
          <w:trHeight w:val="1421"/>
        </w:trPr>
        <w:tc>
          <w:tcPr>
            <w:tcW w:w="1200" w:type="dxa"/>
            <w:tcBorders>
              <w:right w:val="single" w:sz="4" w:space="0" w:color="auto"/>
            </w:tcBorders>
            <w:vAlign w:val="center"/>
          </w:tcPr>
          <w:p w14:paraId="4025A55E" w14:textId="4D12CAA5" w:rsidR="00143F9B" w:rsidRDefault="00143F9B" w:rsidP="00CE0D7A">
            <w:pPr>
              <w:spacing w:before="120" w:after="0"/>
              <w:jc w:val="center"/>
            </w:pPr>
            <w:r>
              <w:t>19</w:t>
            </w:r>
          </w:p>
        </w:tc>
        <w:tc>
          <w:tcPr>
            <w:tcW w:w="1410" w:type="dxa"/>
            <w:tcBorders>
              <w:right w:val="single" w:sz="4" w:space="0" w:color="auto"/>
            </w:tcBorders>
            <w:vAlign w:val="center"/>
          </w:tcPr>
          <w:p w14:paraId="7F45CD34" w14:textId="10549C0A" w:rsidR="00143F9B" w:rsidRDefault="00542ED7" w:rsidP="00CE0D7A">
            <w:pPr>
              <w:spacing w:before="120" w:after="0"/>
              <w:jc w:val="center"/>
            </w:pPr>
            <w:r>
              <w:t>1228</w:t>
            </w:r>
          </w:p>
        </w:tc>
        <w:tc>
          <w:tcPr>
            <w:tcW w:w="1410" w:type="dxa"/>
            <w:tcBorders>
              <w:left w:val="single" w:sz="4" w:space="0" w:color="auto"/>
              <w:right w:val="single" w:sz="4" w:space="0" w:color="auto"/>
            </w:tcBorders>
            <w:vAlign w:val="center"/>
          </w:tcPr>
          <w:p w14:paraId="33DE3DBA" w14:textId="7824672B" w:rsidR="00143F9B" w:rsidRDefault="00D21E42" w:rsidP="00D21E42">
            <w:pPr>
              <w:spacing w:before="120" w:after="0"/>
              <w:jc w:val="center"/>
            </w:pPr>
            <w:r>
              <w:t>12-31-2019</w:t>
            </w:r>
          </w:p>
        </w:tc>
        <w:tc>
          <w:tcPr>
            <w:tcW w:w="5670" w:type="dxa"/>
            <w:tcBorders>
              <w:left w:val="single" w:sz="4" w:space="0" w:color="auto"/>
            </w:tcBorders>
            <w:vAlign w:val="center"/>
          </w:tcPr>
          <w:p w14:paraId="10527661" w14:textId="7EA139E8" w:rsidR="00DB5BB3" w:rsidRDefault="00D21E42" w:rsidP="0099312A">
            <w:pPr>
              <w:pStyle w:val="ParaText"/>
              <w:spacing w:before="120" w:after="0"/>
              <w:jc w:val="center"/>
            </w:pPr>
            <w:r>
              <w:t xml:space="preserve">Update Section 4.2.7.1.2 due to </w:t>
            </w:r>
            <w:r w:rsidR="00DB5BB3">
              <w:t>FERC Order ER20-273 for Aliso Canyon Tariff provisions.</w:t>
            </w:r>
          </w:p>
          <w:p w14:paraId="6FF2C988" w14:textId="76C364EF" w:rsidR="00143F9B" w:rsidRPr="00531D55" w:rsidRDefault="00DB5BB3" w:rsidP="0099312A">
            <w:pPr>
              <w:pStyle w:val="ParaText"/>
              <w:spacing w:before="120" w:after="0"/>
              <w:jc w:val="center"/>
            </w:pPr>
            <w:r>
              <w:t>Effective 12-31-2019</w:t>
            </w:r>
          </w:p>
        </w:tc>
      </w:tr>
      <w:tr w:rsidR="00531D55" w14:paraId="58BD1627" w14:textId="77777777" w:rsidTr="006E6106">
        <w:trPr>
          <w:trHeight w:val="1691"/>
        </w:trPr>
        <w:tc>
          <w:tcPr>
            <w:tcW w:w="1200" w:type="dxa"/>
            <w:tcBorders>
              <w:right w:val="single" w:sz="4" w:space="0" w:color="auto"/>
            </w:tcBorders>
            <w:vAlign w:val="center"/>
          </w:tcPr>
          <w:p w14:paraId="4CDA5615" w14:textId="23C28C9E" w:rsidR="00531D55" w:rsidRDefault="00531D55" w:rsidP="00CE0D7A">
            <w:pPr>
              <w:spacing w:before="120" w:after="0"/>
              <w:jc w:val="center"/>
            </w:pPr>
            <w:r>
              <w:t>18</w:t>
            </w:r>
          </w:p>
        </w:tc>
        <w:tc>
          <w:tcPr>
            <w:tcW w:w="1410" w:type="dxa"/>
            <w:tcBorders>
              <w:right w:val="single" w:sz="4" w:space="0" w:color="auto"/>
            </w:tcBorders>
            <w:vAlign w:val="center"/>
          </w:tcPr>
          <w:p w14:paraId="6F253633" w14:textId="698B02BE" w:rsidR="00531D55" w:rsidRDefault="00531D55" w:rsidP="00CE0D7A">
            <w:pPr>
              <w:spacing w:before="120" w:after="0"/>
              <w:jc w:val="center"/>
            </w:pPr>
            <w:r>
              <w:t>1112</w:t>
            </w:r>
          </w:p>
        </w:tc>
        <w:tc>
          <w:tcPr>
            <w:tcW w:w="1410" w:type="dxa"/>
            <w:tcBorders>
              <w:left w:val="single" w:sz="4" w:space="0" w:color="auto"/>
              <w:right w:val="single" w:sz="4" w:space="0" w:color="auto"/>
            </w:tcBorders>
            <w:vAlign w:val="center"/>
          </w:tcPr>
          <w:p w14:paraId="019D3133" w14:textId="329B80D1" w:rsidR="00531D55" w:rsidRDefault="00531D55" w:rsidP="00451A94">
            <w:pPr>
              <w:spacing w:before="120" w:after="0"/>
              <w:jc w:val="center"/>
            </w:pPr>
            <w:r>
              <w:t>3-1-2019</w:t>
            </w:r>
          </w:p>
        </w:tc>
        <w:tc>
          <w:tcPr>
            <w:tcW w:w="5670" w:type="dxa"/>
            <w:tcBorders>
              <w:left w:val="single" w:sz="4" w:space="0" w:color="auto"/>
            </w:tcBorders>
            <w:vAlign w:val="center"/>
          </w:tcPr>
          <w:p w14:paraId="3B196085" w14:textId="77777777" w:rsidR="00531D55" w:rsidRDefault="00531D55" w:rsidP="00247968">
            <w:pPr>
              <w:pStyle w:val="ParaText"/>
              <w:spacing w:before="120" w:after="0"/>
              <w:jc w:val="center"/>
            </w:pPr>
            <w:r w:rsidRPr="00531D55">
              <w:t>Update Sections 3.3.1.2, 4.2.4.5 for Generator Contingency and RAS Modeling (GCARM) initiative; remove voltage reference in Section 3.1</w:t>
            </w:r>
            <w:r w:rsidR="00CD274A">
              <w:t>.</w:t>
            </w:r>
          </w:p>
          <w:p w14:paraId="06752FF2" w14:textId="0C6DEDB9" w:rsidR="00CD274A" w:rsidRDefault="00CD274A" w:rsidP="00CD274A">
            <w:pPr>
              <w:pStyle w:val="ParaText"/>
              <w:spacing w:before="120" w:after="0"/>
              <w:jc w:val="center"/>
            </w:pPr>
            <w:r>
              <w:t>Effective 3-1-2019</w:t>
            </w:r>
          </w:p>
        </w:tc>
      </w:tr>
      <w:tr w:rsidR="00247968" w14:paraId="7563516C" w14:textId="77777777" w:rsidTr="007237C6">
        <w:trPr>
          <w:trHeight w:val="530"/>
        </w:trPr>
        <w:tc>
          <w:tcPr>
            <w:tcW w:w="1200" w:type="dxa"/>
            <w:tcBorders>
              <w:right w:val="single" w:sz="4" w:space="0" w:color="auto"/>
            </w:tcBorders>
            <w:vAlign w:val="center"/>
          </w:tcPr>
          <w:p w14:paraId="25F3A114" w14:textId="017D4433" w:rsidR="00247968" w:rsidRDefault="00451A94" w:rsidP="00CE0D7A">
            <w:pPr>
              <w:spacing w:before="120" w:after="0"/>
              <w:jc w:val="center"/>
            </w:pPr>
            <w:r>
              <w:t>17</w:t>
            </w:r>
          </w:p>
        </w:tc>
        <w:tc>
          <w:tcPr>
            <w:tcW w:w="1410" w:type="dxa"/>
            <w:tcBorders>
              <w:right w:val="single" w:sz="4" w:space="0" w:color="auto"/>
            </w:tcBorders>
            <w:vAlign w:val="center"/>
          </w:tcPr>
          <w:p w14:paraId="0E773849" w14:textId="1AEAB8D8" w:rsidR="00247968" w:rsidRDefault="00451A94" w:rsidP="00CE0D7A">
            <w:pPr>
              <w:spacing w:before="120" w:after="0"/>
              <w:jc w:val="center"/>
            </w:pPr>
            <w:r>
              <w:t>1097</w:t>
            </w:r>
          </w:p>
        </w:tc>
        <w:tc>
          <w:tcPr>
            <w:tcW w:w="1410" w:type="dxa"/>
            <w:tcBorders>
              <w:left w:val="single" w:sz="4" w:space="0" w:color="auto"/>
              <w:right w:val="single" w:sz="4" w:space="0" w:color="auto"/>
            </w:tcBorders>
            <w:vAlign w:val="center"/>
          </w:tcPr>
          <w:p w14:paraId="0EB70EF5" w14:textId="63F0434E" w:rsidR="00247968" w:rsidRDefault="00247968" w:rsidP="00451A94">
            <w:pPr>
              <w:spacing w:before="120" w:after="0"/>
              <w:jc w:val="center"/>
            </w:pPr>
            <w:r>
              <w:t>2-1-201</w:t>
            </w:r>
            <w:r w:rsidR="00451A94">
              <w:t>9</w:t>
            </w:r>
          </w:p>
        </w:tc>
        <w:tc>
          <w:tcPr>
            <w:tcW w:w="5670" w:type="dxa"/>
            <w:tcBorders>
              <w:left w:val="single" w:sz="4" w:space="0" w:color="auto"/>
            </w:tcBorders>
            <w:vAlign w:val="center"/>
          </w:tcPr>
          <w:p w14:paraId="0BC98E88" w14:textId="77777777" w:rsidR="00247968" w:rsidRDefault="00247968" w:rsidP="00247968">
            <w:pPr>
              <w:pStyle w:val="ParaText"/>
              <w:spacing w:before="120" w:after="0"/>
              <w:jc w:val="center"/>
            </w:pPr>
            <w:r>
              <w:t>Update language to support Reliability Coordinator Services; Introduce the monthly model update cycle; Add the requirement for notification to CAISO of new, and updated impedances for new or existing transmission asset.</w:t>
            </w:r>
          </w:p>
          <w:p w14:paraId="1FC57697" w14:textId="4E6DA70F" w:rsidR="00247968" w:rsidRDefault="00247968" w:rsidP="00247968">
            <w:pPr>
              <w:pStyle w:val="ParaText"/>
              <w:spacing w:before="120" w:after="0"/>
              <w:jc w:val="center"/>
            </w:pPr>
            <w:r>
              <w:t>Effective 2-1-2019</w:t>
            </w:r>
          </w:p>
        </w:tc>
      </w:tr>
      <w:tr w:rsidR="00C708C5" w14:paraId="112E5950" w14:textId="77777777" w:rsidTr="006E6106">
        <w:trPr>
          <w:trHeight w:val="1691"/>
        </w:trPr>
        <w:tc>
          <w:tcPr>
            <w:tcW w:w="1200" w:type="dxa"/>
            <w:tcBorders>
              <w:right w:val="single" w:sz="4" w:space="0" w:color="auto"/>
            </w:tcBorders>
            <w:vAlign w:val="center"/>
          </w:tcPr>
          <w:p w14:paraId="042DD2CB" w14:textId="21B1F617" w:rsidR="00C708C5" w:rsidRDefault="00C708C5" w:rsidP="00C708C5">
            <w:pPr>
              <w:spacing w:before="120" w:after="0"/>
              <w:jc w:val="center"/>
            </w:pPr>
            <w:r>
              <w:t>16</w:t>
            </w:r>
          </w:p>
        </w:tc>
        <w:tc>
          <w:tcPr>
            <w:tcW w:w="1410" w:type="dxa"/>
            <w:tcBorders>
              <w:right w:val="single" w:sz="4" w:space="0" w:color="auto"/>
            </w:tcBorders>
            <w:vAlign w:val="center"/>
          </w:tcPr>
          <w:p w14:paraId="6CFC71FC" w14:textId="01C2D6ED" w:rsidR="00C708C5" w:rsidRDefault="00C708C5" w:rsidP="00C708C5">
            <w:pPr>
              <w:spacing w:before="120" w:after="0"/>
              <w:jc w:val="center"/>
            </w:pPr>
            <w:r>
              <w:t>1091</w:t>
            </w:r>
          </w:p>
        </w:tc>
        <w:tc>
          <w:tcPr>
            <w:tcW w:w="1410" w:type="dxa"/>
            <w:tcBorders>
              <w:left w:val="single" w:sz="4" w:space="0" w:color="auto"/>
              <w:right w:val="single" w:sz="4" w:space="0" w:color="auto"/>
            </w:tcBorders>
            <w:vAlign w:val="center"/>
          </w:tcPr>
          <w:p w14:paraId="2BADD240" w14:textId="2ABBE098" w:rsidR="00C708C5" w:rsidRDefault="00C708C5" w:rsidP="00C708C5">
            <w:pPr>
              <w:spacing w:before="120" w:after="0"/>
              <w:jc w:val="center"/>
            </w:pPr>
            <w:r>
              <w:t>2-20-2018</w:t>
            </w:r>
          </w:p>
        </w:tc>
        <w:tc>
          <w:tcPr>
            <w:tcW w:w="5670" w:type="dxa"/>
            <w:tcBorders>
              <w:left w:val="single" w:sz="4" w:space="0" w:color="auto"/>
            </w:tcBorders>
            <w:vAlign w:val="center"/>
          </w:tcPr>
          <w:p w14:paraId="04A3FE4B" w14:textId="77777777" w:rsidR="00C708C5" w:rsidRDefault="00C708C5" w:rsidP="00C708C5">
            <w:pPr>
              <w:pStyle w:val="ParaText"/>
              <w:spacing w:before="120" w:after="0"/>
              <w:jc w:val="center"/>
            </w:pPr>
            <w:r>
              <w:t>Update</w:t>
            </w:r>
            <w:r w:rsidRPr="00CB2FFE">
              <w:t xml:space="preserve"> Section 4.2.7.1.2</w:t>
            </w:r>
            <w:r>
              <w:t>.2</w:t>
            </w:r>
            <w:r w:rsidRPr="00CB2FFE">
              <w:t xml:space="preserve"> due to Aliso Canyon gas-electric coordination enhancement</w:t>
            </w:r>
            <w:r>
              <w:t>;</w:t>
            </w:r>
          </w:p>
          <w:p w14:paraId="4667A4E9" w14:textId="225F29E9" w:rsidR="00C708C5" w:rsidRDefault="00C708C5" w:rsidP="00C708C5">
            <w:pPr>
              <w:pStyle w:val="ParaText"/>
              <w:spacing w:before="120" w:after="0"/>
              <w:jc w:val="center"/>
            </w:pPr>
            <w:r>
              <w:t>Effective 2-20-2018</w:t>
            </w:r>
          </w:p>
        </w:tc>
      </w:tr>
      <w:tr w:rsidR="00BF30B1" w14:paraId="3EA55387" w14:textId="77777777" w:rsidTr="006E6106">
        <w:trPr>
          <w:trHeight w:val="1691"/>
        </w:trPr>
        <w:tc>
          <w:tcPr>
            <w:tcW w:w="1200" w:type="dxa"/>
            <w:tcBorders>
              <w:right w:val="single" w:sz="4" w:space="0" w:color="auto"/>
            </w:tcBorders>
            <w:vAlign w:val="center"/>
          </w:tcPr>
          <w:p w14:paraId="521DF577" w14:textId="47711058" w:rsidR="00BF30B1" w:rsidRDefault="00BF30B1" w:rsidP="00CE0D7A">
            <w:pPr>
              <w:spacing w:before="120" w:after="0"/>
              <w:jc w:val="center"/>
            </w:pPr>
            <w:r>
              <w:lastRenderedPageBreak/>
              <w:t>15</w:t>
            </w:r>
          </w:p>
        </w:tc>
        <w:tc>
          <w:tcPr>
            <w:tcW w:w="1410" w:type="dxa"/>
            <w:tcBorders>
              <w:right w:val="single" w:sz="4" w:space="0" w:color="auto"/>
            </w:tcBorders>
            <w:vAlign w:val="center"/>
          </w:tcPr>
          <w:p w14:paraId="625ECA84" w14:textId="6923623E" w:rsidR="00BF30B1" w:rsidRDefault="00DF568A" w:rsidP="00CE0D7A">
            <w:pPr>
              <w:spacing w:before="120" w:after="0"/>
              <w:jc w:val="center"/>
            </w:pPr>
            <w:r>
              <w:t>1061</w:t>
            </w:r>
          </w:p>
        </w:tc>
        <w:tc>
          <w:tcPr>
            <w:tcW w:w="1410" w:type="dxa"/>
            <w:tcBorders>
              <w:left w:val="single" w:sz="4" w:space="0" w:color="auto"/>
              <w:right w:val="single" w:sz="4" w:space="0" w:color="auto"/>
            </w:tcBorders>
            <w:vAlign w:val="center"/>
          </w:tcPr>
          <w:p w14:paraId="698C268F" w14:textId="146373F9" w:rsidR="00BF30B1" w:rsidRDefault="00BF30B1" w:rsidP="00CE0D7A">
            <w:pPr>
              <w:spacing w:before="120" w:after="0"/>
              <w:jc w:val="center"/>
            </w:pPr>
            <w:r>
              <w:t>4-30-2018</w:t>
            </w:r>
          </w:p>
        </w:tc>
        <w:tc>
          <w:tcPr>
            <w:tcW w:w="5670" w:type="dxa"/>
            <w:tcBorders>
              <w:left w:val="single" w:sz="4" w:space="0" w:color="auto"/>
            </w:tcBorders>
            <w:vAlign w:val="center"/>
          </w:tcPr>
          <w:p w14:paraId="2430B73C" w14:textId="2A4F3EC8" w:rsidR="00BF30B1" w:rsidRDefault="00BF30B1" w:rsidP="00BF30B1">
            <w:pPr>
              <w:pStyle w:val="ParaText"/>
              <w:spacing w:before="120" w:after="0"/>
              <w:jc w:val="center"/>
            </w:pPr>
            <w:r>
              <w:t xml:space="preserve">Update Section 5 to support RIMS5, and miscellaneous changes in </w:t>
            </w:r>
            <w:r w:rsidRPr="00BF30B1">
              <w:t>Sections 4.2.3.1.2, 4.2.7.1.1, 4.2.3.2 footnote</w:t>
            </w:r>
            <w:r>
              <w:t>;</w:t>
            </w:r>
          </w:p>
          <w:p w14:paraId="40B01869" w14:textId="2FBAF001" w:rsidR="00BF30B1" w:rsidRDefault="00BF30B1" w:rsidP="00BF30B1">
            <w:pPr>
              <w:pStyle w:val="ParaText"/>
              <w:spacing w:before="120" w:after="0"/>
              <w:jc w:val="center"/>
            </w:pPr>
            <w:r>
              <w:t>Effective 4-30-2018</w:t>
            </w:r>
          </w:p>
        </w:tc>
      </w:tr>
      <w:tr w:rsidR="00033B6A" w14:paraId="1C3688A7" w14:textId="77777777" w:rsidTr="006E6106">
        <w:trPr>
          <w:trHeight w:val="1691"/>
        </w:trPr>
        <w:tc>
          <w:tcPr>
            <w:tcW w:w="1200" w:type="dxa"/>
            <w:tcBorders>
              <w:right w:val="single" w:sz="4" w:space="0" w:color="auto"/>
            </w:tcBorders>
            <w:vAlign w:val="center"/>
          </w:tcPr>
          <w:p w14:paraId="12CF65A7" w14:textId="77777777" w:rsidR="00033B6A" w:rsidRDefault="00033B6A" w:rsidP="00CE0D7A">
            <w:pPr>
              <w:spacing w:before="120" w:after="0"/>
              <w:jc w:val="center"/>
            </w:pPr>
            <w:r>
              <w:t>14</w:t>
            </w:r>
          </w:p>
        </w:tc>
        <w:tc>
          <w:tcPr>
            <w:tcW w:w="1410" w:type="dxa"/>
            <w:tcBorders>
              <w:right w:val="single" w:sz="4" w:space="0" w:color="auto"/>
            </w:tcBorders>
            <w:vAlign w:val="center"/>
          </w:tcPr>
          <w:p w14:paraId="397B72E6" w14:textId="77777777" w:rsidR="00033B6A" w:rsidRDefault="00033B6A" w:rsidP="00CE0D7A">
            <w:pPr>
              <w:spacing w:before="120" w:after="0"/>
              <w:jc w:val="center"/>
            </w:pPr>
            <w:r>
              <w:t>1031</w:t>
            </w:r>
          </w:p>
        </w:tc>
        <w:tc>
          <w:tcPr>
            <w:tcW w:w="1410" w:type="dxa"/>
            <w:tcBorders>
              <w:left w:val="single" w:sz="4" w:space="0" w:color="auto"/>
              <w:right w:val="single" w:sz="4" w:space="0" w:color="auto"/>
            </w:tcBorders>
            <w:vAlign w:val="center"/>
          </w:tcPr>
          <w:p w14:paraId="4FF3BEBA" w14:textId="77777777" w:rsidR="00033B6A" w:rsidRDefault="00033B6A" w:rsidP="00CE0D7A">
            <w:pPr>
              <w:spacing w:before="120" w:after="0"/>
              <w:jc w:val="center"/>
            </w:pPr>
            <w:r>
              <w:t>12-1-2017</w:t>
            </w:r>
          </w:p>
        </w:tc>
        <w:tc>
          <w:tcPr>
            <w:tcW w:w="5670" w:type="dxa"/>
            <w:tcBorders>
              <w:left w:val="single" w:sz="4" w:space="0" w:color="auto"/>
            </w:tcBorders>
            <w:vAlign w:val="center"/>
          </w:tcPr>
          <w:p w14:paraId="54E8CD92" w14:textId="77777777" w:rsidR="00033B6A" w:rsidRDefault="00CB2FFE" w:rsidP="00223AC5">
            <w:pPr>
              <w:pStyle w:val="ParaText"/>
              <w:spacing w:before="120" w:after="0"/>
              <w:jc w:val="center"/>
            </w:pPr>
            <w:r>
              <w:t>Update</w:t>
            </w:r>
            <w:r w:rsidRPr="00CB2FFE">
              <w:t xml:space="preserve"> Section 4.2.7.1.2 due to Aliso Canyon gas-electric coordination enhancement phase 3</w:t>
            </w:r>
            <w:r>
              <w:t>;</w:t>
            </w:r>
          </w:p>
          <w:p w14:paraId="02233861" w14:textId="77777777" w:rsidR="00CB2FFE" w:rsidRDefault="00CB2FFE" w:rsidP="00223AC5">
            <w:pPr>
              <w:pStyle w:val="ParaText"/>
              <w:spacing w:before="120" w:after="0"/>
              <w:jc w:val="center"/>
            </w:pPr>
            <w:r>
              <w:t>Effective 12-1-2017</w:t>
            </w:r>
          </w:p>
        </w:tc>
      </w:tr>
      <w:tr w:rsidR="00AD2CA8" w14:paraId="5977659F" w14:textId="77777777" w:rsidTr="006E6106">
        <w:trPr>
          <w:trHeight w:val="1691"/>
        </w:trPr>
        <w:tc>
          <w:tcPr>
            <w:tcW w:w="1200" w:type="dxa"/>
            <w:tcBorders>
              <w:right w:val="single" w:sz="4" w:space="0" w:color="auto"/>
            </w:tcBorders>
            <w:vAlign w:val="center"/>
          </w:tcPr>
          <w:p w14:paraId="732536F9" w14:textId="77777777" w:rsidR="00AD2CA8" w:rsidRDefault="00AD2CA8" w:rsidP="00CE0D7A">
            <w:pPr>
              <w:spacing w:before="120" w:after="0"/>
              <w:jc w:val="center"/>
            </w:pPr>
            <w:r>
              <w:t>13</w:t>
            </w:r>
          </w:p>
        </w:tc>
        <w:tc>
          <w:tcPr>
            <w:tcW w:w="1410" w:type="dxa"/>
            <w:tcBorders>
              <w:right w:val="single" w:sz="4" w:space="0" w:color="auto"/>
            </w:tcBorders>
            <w:vAlign w:val="center"/>
          </w:tcPr>
          <w:p w14:paraId="75BAEA29" w14:textId="77777777" w:rsidR="00AD2CA8" w:rsidRDefault="00AD2CA8" w:rsidP="00CE0D7A">
            <w:pPr>
              <w:spacing w:before="120" w:after="0"/>
              <w:jc w:val="center"/>
            </w:pPr>
            <w:r>
              <w:t>1028</w:t>
            </w:r>
          </w:p>
        </w:tc>
        <w:tc>
          <w:tcPr>
            <w:tcW w:w="1410" w:type="dxa"/>
            <w:tcBorders>
              <w:left w:val="single" w:sz="4" w:space="0" w:color="auto"/>
              <w:right w:val="single" w:sz="4" w:space="0" w:color="auto"/>
            </w:tcBorders>
            <w:vAlign w:val="center"/>
          </w:tcPr>
          <w:p w14:paraId="1EB622E7" w14:textId="77777777" w:rsidR="00AD2CA8" w:rsidRDefault="00AD2CA8" w:rsidP="00CE0D7A">
            <w:pPr>
              <w:spacing w:before="120" w:after="0"/>
              <w:jc w:val="center"/>
            </w:pPr>
            <w:r>
              <w:t>2-1-2018</w:t>
            </w:r>
          </w:p>
        </w:tc>
        <w:tc>
          <w:tcPr>
            <w:tcW w:w="5670" w:type="dxa"/>
            <w:tcBorders>
              <w:left w:val="single" w:sz="4" w:space="0" w:color="auto"/>
            </w:tcBorders>
            <w:vAlign w:val="center"/>
          </w:tcPr>
          <w:p w14:paraId="4C65C312" w14:textId="77777777" w:rsidR="00223AC5" w:rsidRDefault="00AD2CA8" w:rsidP="00223AC5">
            <w:pPr>
              <w:pStyle w:val="ParaText"/>
              <w:spacing w:before="120" w:after="0"/>
              <w:jc w:val="center"/>
            </w:pPr>
            <w:r>
              <w:t>Modify Section 5.1.1 to align with the New Resource Implementation process and modify model update request email addresses in Section 5.1.2</w:t>
            </w:r>
            <w:r w:rsidR="00223AC5">
              <w:t xml:space="preserve">; </w:t>
            </w:r>
          </w:p>
          <w:p w14:paraId="76F96A7E" w14:textId="77777777" w:rsidR="00AD2CA8" w:rsidRPr="00F86CED" w:rsidRDefault="00223AC5" w:rsidP="00223AC5">
            <w:pPr>
              <w:pStyle w:val="ParaText"/>
              <w:spacing w:before="120" w:after="0"/>
              <w:jc w:val="center"/>
            </w:pPr>
            <w:r w:rsidRPr="00F86CED">
              <w:t xml:space="preserve">Effective </w:t>
            </w:r>
            <w:r>
              <w:t>2</w:t>
            </w:r>
            <w:r w:rsidRPr="00F86CED">
              <w:t>-</w:t>
            </w:r>
            <w:r>
              <w:t>1</w:t>
            </w:r>
            <w:r w:rsidRPr="00F86CED">
              <w:t>-201</w:t>
            </w:r>
            <w:r>
              <w:t>8</w:t>
            </w:r>
          </w:p>
        </w:tc>
      </w:tr>
      <w:tr w:rsidR="00F86CED" w14:paraId="0BA5B2C4" w14:textId="77777777" w:rsidTr="006E6106">
        <w:trPr>
          <w:trHeight w:val="1691"/>
        </w:trPr>
        <w:tc>
          <w:tcPr>
            <w:tcW w:w="1200" w:type="dxa"/>
            <w:tcBorders>
              <w:right w:val="single" w:sz="4" w:space="0" w:color="auto"/>
            </w:tcBorders>
            <w:vAlign w:val="center"/>
          </w:tcPr>
          <w:p w14:paraId="54827CB9" w14:textId="77777777" w:rsidR="00F86CED" w:rsidRPr="00AA7199" w:rsidRDefault="00F86CED" w:rsidP="00CE0D7A">
            <w:pPr>
              <w:spacing w:before="120" w:after="0"/>
              <w:jc w:val="center"/>
            </w:pPr>
            <w:r>
              <w:t>12</w:t>
            </w:r>
          </w:p>
        </w:tc>
        <w:tc>
          <w:tcPr>
            <w:tcW w:w="1410" w:type="dxa"/>
            <w:tcBorders>
              <w:right w:val="single" w:sz="4" w:space="0" w:color="auto"/>
            </w:tcBorders>
            <w:vAlign w:val="center"/>
          </w:tcPr>
          <w:p w14:paraId="2CF797A1" w14:textId="77777777" w:rsidR="00F86CED" w:rsidRPr="00AA7199" w:rsidRDefault="00F86CED" w:rsidP="00CE0D7A">
            <w:pPr>
              <w:spacing w:before="120" w:after="0"/>
              <w:jc w:val="center"/>
            </w:pPr>
            <w:r>
              <w:t>904</w:t>
            </w:r>
          </w:p>
        </w:tc>
        <w:tc>
          <w:tcPr>
            <w:tcW w:w="1410" w:type="dxa"/>
            <w:tcBorders>
              <w:left w:val="single" w:sz="4" w:space="0" w:color="auto"/>
              <w:right w:val="single" w:sz="4" w:space="0" w:color="auto"/>
            </w:tcBorders>
            <w:vAlign w:val="center"/>
          </w:tcPr>
          <w:p w14:paraId="3180CDD6" w14:textId="77777777" w:rsidR="00F86CED" w:rsidRPr="00AA7199" w:rsidRDefault="00F86CED" w:rsidP="00CE0D7A">
            <w:pPr>
              <w:spacing w:before="120" w:after="0"/>
              <w:jc w:val="center"/>
            </w:pPr>
            <w:r>
              <w:t>1-3-2018</w:t>
            </w:r>
          </w:p>
        </w:tc>
        <w:tc>
          <w:tcPr>
            <w:tcW w:w="5670" w:type="dxa"/>
            <w:tcBorders>
              <w:left w:val="single" w:sz="4" w:space="0" w:color="auto"/>
            </w:tcBorders>
            <w:vAlign w:val="center"/>
          </w:tcPr>
          <w:p w14:paraId="3565561F" w14:textId="77777777" w:rsidR="00F86CED" w:rsidRDefault="00F86CED" w:rsidP="00F86CED">
            <w:pPr>
              <w:pStyle w:val="ParaText"/>
              <w:spacing w:before="120" w:after="0"/>
              <w:jc w:val="center"/>
            </w:pPr>
            <w:r w:rsidRPr="00F86CED">
              <w:t>Update for Enterprise Model Management System (EMMS) 3B in Section 3.2, Exhibit 3-1, Exhibit 4-1, Sections 4.1.2, 4.1.3, Exhibit 5-2, Section 5.2.6, and new Section 5.2.7 –</w:t>
            </w:r>
            <w:r>
              <w:t xml:space="preserve"> </w:t>
            </w:r>
            <w:r w:rsidRPr="00F86CED">
              <w:t xml:space="preserve">Effective </w:t>
            </w:r>
            <w:r>
              <w:t>1</w:t>
            </w:r>
            <w:r w:rsidRPr="00F86CED">
              <w:t>-</w:t>
            </w:r>
            <w:r>
              <w:t>3</w:t>
            </w:r>
            <w:r w:rsidRPr="00F86CED">
              <w:t>-201</w:t>
            </w:r>
            <w:r>
              <w:t>8</w:t>
            </w:r>
          </w:p>
        </w:tc>
      </w:tr>
      <w:tr w:rsidR="00CE0D7A" w14:paraId="3E5DA6B9" w14:textId="77777777" w:rsidTr="006E6106">
        <w:trPr>
          <w:trHeight w:val="1691"/>
        </w:trPr>
        <w:tc>
          <w:tcPr>
            <w:tcW w:w="1200" w:type="dxa"/>
            <w:tcBorders>
              <w:right w:val="single" w:sz="4" w:space="0" w:color="auto"/>
            </w:tcBorders>
            <w:vAlign w:val="center"/>
          </w:tcPr>
          <w:p w14:paraId="6EC7B1F6" w14:textId="77777777" w:rsidR="00CE0D7A" w:rsidRDefault="00CE0D7A" w:rsidP="00CE0D7A">
            <w:pPr>
              <w:spacing w:before="120" w:after="0"/>
              <w:jc w:val="center"/>
            </w:pPr>
            <w:r w:rsidRPr="00AA7199">
              <w:t>11</w:t>
            </w:r>
          </w:p>
        </w:tc>
        <w:tc>
          <w:tcPr>
            <w:tcW w:w="1410" w:type="dxa"/>
            <w:tcBorders>
              <w:right w:val="single" w:sz="4" w:space="0" w:color="auto"/>
            </w:tcBorders>
            <w:vAlign w:val="center"/>
          </w:tcPr>
          <w:p w14:paraId="7E03235F" w14:textId="77777777" w:rsidR="00CE0D7A" w:rsidRDefault="00CE0D7A" w:rsidP="00CE0D7A">
            <w:pPr>
              <w:spacing w:before="120" w:after="0"/>
              <w:jc w:val="center"/>
            </w:pPr>
            <w:r w:rsidRPr="00AA7199">
              <w:t>954</w:t>
            </w:r>
          </w:p>
        </w:tc>
        <w:tc>
          <w:tcPr>
            <w:tcW w:w="1410" w:type="dxa"/>
            <w:tcBorders>
              <w:left w:val="single" w:sz="4" w:space="0" w:color="auto"/>
              <w:right w:val="single" w:sz="4" w:space="0" w:color="auto"/>
            </w:tcBorders>
            <w:vAlign w:val="center"/>
          </w:tcPr>
          <w:p w14:paraId="59710133" w14:textId="77777777" w:rsidR="00CE0D7A" w:rsidRDefault="00CE0D7A" w:rsidP="00CE0D7A">
            <w:pPr>
              <w:spacing w:before="120" w:after="0"/>
              <w:jc w:val="center"/>
            </w:pPr>
            <w:r w:rsidRPr="00AA7199">
              <w:t>12-1-2016</w:t>
            </w:r>
          </w:p>
        </w:tc>
        <w:tc>
          <w:tcPr>
            <w:tcW w:w="5670" w:type="dxa"/>
            <w:tcBorders>
              <w:left w:val="single" w:sz="4" w:space="0" w:color="auto"/>
            </w:tcBorders>
            <w:vAlign w:val="center"/>
          </w:tcPr>
          <w:p w14:paraId="5F47EDF2" w14:textId="77777777" w:rsidR="00CE0D7A" w:rsidRDefault="00CE0D7A" w:rsidP="00CE0D7A">
            <w:pPr>
              <w:pStyle w:val="ParaText"/>
              <w:spacing w:before="120" w:after="0"/>
              <w:jc w:val="center"/>
            </w:pPr>
            <w:r>
              <w:t>Update Section 4.2.3.8 for POR clarification;</w:t>
            </w:r>
          </w:p>
          <w:p w14:paraId="658056BF" w14:textId="77777777" w:rsidR="00CE0D7A" w:rsidRDefault="00CE0D7A" w:rsidP="00CE0D7A">
            <w:pPr>
              <w:pStyle w:val="ParaText"/>
              <w:spacing w:before="120" w:after="0"/>
              <w:jc w:val="center"/>
            </w:pPr>
            <w:r>
              <w:t>Create new Section 4.2.7.1.2 to incorporate Attachment N of BPM for Market Instrument Version 42 and modification due to Aliso Canyon gas-electric coordination initiative phase 2 and the interim tariff revisions from December 1st, 2016 through November 30th, 2017;</w:t>
            </w:r>
          </w:p>
          <w:p w14:paraId="078CC491" w14:textId="77777777" w:rsidR="00CE0D7A" w:rsidRPr="00681AC4" w:rsidRDefault="00CE0D7A" w:rsidP="00CE0D7A">
            <w:pPr>
              <w:pStyle w:val="ParaText"/>
              <w:spacing w:before="120" w:after="0" w:line="240" w:lineRule="auto"/>
              <w:jc w:val="center"/>
            </w:pPr>
            <w:r>
              <w:t>Effective 12-1-2016</w:t>
            </w:r>
          </w:p>
        </w:tc>
      </w:tr>
      <w:tr w:rsidR="00243AF3" w14:paraId="3B028859" w14:textId="77777777" w:rsidTr="00641D7D">
        <w:tc>
          <w:tcPr>
            <w:tcW w:w="1200" w:type="dxa"/>
            <w:tcBorders>
              <w:right w:val="single" w:sz="4" w:space="0" w:color="auto"/>
            </w:tcBorders>
            <w:vAlign w:val="center"/>
          </w:tcPr>
          <w:p w14:paraId="29D1DBF4" w14:textId="77777777" w:rsidR="00243AF3" w:rsidRPr="00681AC4" w:rsidRDefault="00243AF3" w:rsidP="00641D7D">
            <w:pPr>
              <w:spacing w:before="120" w:after="0"/>
              <w:jc w:val="center"/>
            </w:pPr>
            <w:r>
              <w:t>10</w:t>
            </w:r>
          </w:p>
        </w:tc>
        <w:tc>
          <w:tcPr>
            <w:tcW w:w="1410" w:type="dxa"/>
            <w:tcBorders>
              <w:right w:val="single" w:sz="4" w:space="0" w:color="auto"/>
            </w:tcBorders>
            <w:vAlign w:val="center"/>
          </w:tcPr>
          <w:p w14:paraId="72EFE3D3" w14:textId="77777777" w:rsidR="00243AF3" w:rsidRPr="00681AC4" w:rsidRDefault="00243AF3" w:rsidP="00641D7D">
            <w:pPr>
              <w:spacing w:before="120" w:after="0"/>
              <w:jc w:val="center"/>
            </w:pPr>
            <w:r>
              <w:t>941</w:t>
            </w:r>
          </w:p>
        </w:tc>
        <w:tc>
          <w:tcPr>
            <w:tcW w:w="1410" w:type="dxa"/>
            <w:tcBorders>
              <w:left w:val="single" w:sz="4" w:space="0" w:color="auto"/>
              <w:right w:val="single" w:sz="4" w:space="0" w:color="auto"/>
            </w:tcBorders>
            <w:vAlign w:val="center"/>
          </w:tcPr>
          <w:p w14:paraId="7803FABA" w14:textId="77777777" w:rsidR="00243AF3" w:rsidRPr="00681AC4" w:rsidRDefault="00243AF3" w:rsidP="00641D7D">
            <w:pPr>
              <w:spacing w:before="120" w:after="0"/>
              <w:jc w:val="center"/>
            </w:pPr>
            <w:r>
              <w:t>11-29-2016</w:t>
            </w:r>
          </w:p>
        </w:tc>
        <w:tc>
          <w:tcPr>
            <w:tcW w:w="5670" w:type="dxa"/>
            <w:tcBorders>
              <w:left w:val="single" w:sz="4" w:space="0" w:color="auto"/>
            </w:tcBorders>
            <w:vAlign w:val="center"/>
          </w:tcPr>
          <w:p w14:paraId="4BB6B31F" w14:textId="77777777" w:rsidR="00243AF3" w:rsidRPr="00681AC4" w:rsidRDefault="00243AF3" w:rsidP="00E74811">
            <w:pPr>
              <w:pStyle w:val="ParaText"/>
              <w:spacing w:before="120" w:after="0" w:line="240" w:lineRule="auto"/>
              <w:jc w:val="center"/>
            </w:pPr>
            <w:r w:rsidRPr="00681AC4">
              <w:t xml:space="preserve">Update Section </w:t>
            </w:r>
            <w:r w:rsidR="00737373" w:rsidRPr="00737373">
              <w:t>4.2.5.1</w:t>
            </w:r>
            <w:r w:rsidR="00737373">
              <w:t xml:space="preserve"> </w:t>
            </w:r>
            <w:r w:rsidRPr="00681AC4">
              <w:t xml:space="preserve">for </w:t>
            </w:r>
            <w:r w:rsidR="008A29AA" w:rsidRPr="008A29AA">
              <w:t>Pacific</w:t>
            </w:r>
            <w:r w:rsidR="008A29AA">
              <w:t xml:space="preserve"> Direct Current Intertie </w:t>
            </w:r>
            <w:r w:rsidR="008A29AA" w:rsidRPr="008A29AA">
              <w:t xml:space="preserve">Modelling Enhancements </w:t>
            </w:r>
            <w:r w:rsidRPr="00681AC4">
              <w:t xml:space="preserve">– Effective </w:t>
            </w:r>
            <w:r w:rsidR="00E74811">
              <w:t>1</w:t>
            </w:r>
            <w:r>
              <w:t>-</w:t>
            </w:r>
            <w:r w:rsidR="00E74811">
              <w:t>5</w:t>
            </w:r>
            <w:r w:rsidRPr="00681AC4">
              <w:t>-</w:t>
            </w:r>
            <w:r w:rsidR="00E74811" w:rsidRPr="00681AC4">
              <w:t>201</w:t>
            </w:r>
            <w:r w:rsidR="00E74811">
              <w:t>7</w:t>
            </w:r>
          </w:p>
        </w:tc>
      </w:tr>
      <w:tr w:rsidR="009B1400" w14:paraId="031B742A" w14:textId="77777777" w:rsidTr="00911055">
        <w:tc>
          <w:tcPr>
            <w:tcW w:w="1200" w:type="dxa"/>
            <w:tcBorders>
              <w:right w:val="single" w:sz="4" w:space="0" w:color="auto"/>
            </w:tcBorders>
          </w:tcPr>
          <w:p w14:paraId="6B35A13C" w14:textId="77777777" w:rsidR="009B1400" w:rsidRDefault="009B1400" w:rsidP="009B1400">
            <w:pPr>
              <w:spacing w:before="120" w:after="0"/>
              <w:jc w:val="center"/>
            </w:pPr>
            <w:r w:rsidRPr="00681AC4">
              <w:t>9</w:t>
            </w:r>
          </w:p>
        </w:tc>
        <w:tc>
          <w:tcPr>
            <w:tcW w:w="1410" w:type="dxa"/>
            <w:tcBorders>
              <w:right w:val="single" w:sz="4" w:space="0" w:color="auto"/>
            </w:tcBorders>
          </w:tcPr>
          <w:p w14:paraId="03777203" w14:textId="77777777" w:rsidR="009B1400" w:rsidRDefault="009B1400" w:rsidP="009B1400">
            <w:pPr>
              <w:spacing w:before="120" w:after="0"/>
              <w:jc w:val="center"/>
            </w:pPr>
            <w:r w:rsidRPr="00681AC4">
              <w:t>937</w:t>
            </w:r>
          </w:p>
        </w:tc>
        <w:tc>
          <w:tcPr>
            <w:tcW w:w="1410" w:type="dxa"/>
            <w:tcBorders>
              <w:left w:val="single" w:sz="4" w:space="0" w:color="auto"/>
              <w:right w:val="single" w:sz="4" w:space="0" w:color="auto"/>
            </w:tcBorders>
          </w:tcPr>
          <w:p w14:paraId="185D9045" w14:textId="77777777" w:rsidR="009B1400" w:rsidRDefault="009B1400" w:rsidP="009B1400">
            <w:pPr>
              <w:spacing w:before="120" w:after="0"/>
              <w:jc w:val="center"/>
            </w:pPr>
            <w:r w:rsidRPr="00681AC4">
              <w:t>9-7-2016</w:t>
            </w:r>
          </w:p>
        </w:tc>
        <w:tc>
          <w:tcPr>
            <w:tcW w:w="5670" w:type="dxa"/>
            <w:tcBorders>
              <w:left w:val="single" w:sz="4" w:space="0" w:color="auto"/>
            </w:tcBorders>
          </w:tcPr>
          <w:p w14:paraId="58745CDD" w14:textId="77777777" w:rsidR="009B1400" w:rsidRDefault="009B1400" w:rsidP="00352456">
            <w:pPr>
              <w:pStyle w:val="ParaText"/>
              <w:spacing w:before="120" w:after="0" w:line="240" w:lineRule="auto"/>
              <w:jc w:val="center"/>
            </w:pPr>
            <w:r w:rsidRPr="00681AC4">
              <w:t>Update Sections 3.3, 3.3.1.1, 4.2.8 for Pricing Enhancements – Effective 9-7-2016</w:t>
            </w:r>
          </w:p>
        </w:tc>
      </w:tr>
      <w:tr w:rsidR="00B80C58" w14:paraId="1AC916F9" w14:textId="77777777" w:rsidTr="009B1400">
        <w:tc>
          <w:tcPr>
            <w:tcW w:w="1200" w:type="dxa"/>
            <w:tcBorders>
              <w:right w:val="single" w:sz="4" w:space="0" w:color="auto"/>
            </w:tcBorders>
          </w:tcPr>
          <w:p w14:paraId="4F44159F" w14:textId="77777777" w:rsidR="00B80C58" w:rsidRDefault="00B80C58" w:rsidP="00B80C58">
            <w:pPr>
              <w:spacing w:before="120" w:after="0"/>
              <w:jc w:val="center"/>
            </w:pPr>
            <w:r>
              <w:t>8</w:t>
            </w:r>
          </w:p>
        </w:tc>
        <w:tc>
          <w:tcPr>
            <w:tcW w:w="1410" w:type="dxa"/>
            <w:tcBorders>
              <w:right w:val="single" w:sz="4" w:space="0" w:color="auto"/>
            </w:tcBorders>
          </w:tcPr>
          <w:p w14:paraId="01FE4E9B" w14:textId="77777777" w:rsidR="00B80C58" w:rsidRDefault="00B80C58" w:rsidP="00B80C58">
            <w:pPr>
              <w:spacing w:before="120" w:after="0"/>
              <w:jc w:val="center"/>
            </w:pPr>
            <w:r>
              <w:t>835/849</w:t>
            </w:r>
          </w:p>
        </w:tc>
        <w:tc>
          <w:tcPr>
            <w:tcW w:w="1410" w:type="dxa"/>
            <w:tcBorders>
              <w:left w:val="single" w:sz="4" w:space="0" w:color="auto"/>
              <w:right w:val="single" w:sz="4" w:space="0" w:color="auto"/>
            </w:tcBorders>
          </w:tcPr>
          <w:p w14:paraId="141A52A0" w14:textId="77777777" w:rsidR="00B80C58" w:rsidRDefault="00B80C58" w:rsidP="00B80C58">
            <w:pPr>
              <w:spacing w:before="120" w:after="0"/>
              <w:jc w:val="center"/>
            </w:pPr>
            <w:r>
              <w:t>5-27-2015</w:t>
            </w:r>
          </w:p>
        </w:tc>
        <w:tc>
          <w:tcPr>
            <w:tcW w:w="5670" w:type="dxa"/>
            <w:tcBorders>
              <w:left w:val="single" w:sz="4" w:space="0" w:color="auto"/>
            </w:tcBorders>
            <w:vAlign w:val="center"/>
          </w:tcPr>
          <w:p w14:paraId="50E06E16" w14:textId="77777777" w:rsidR="00B80C58" w:rsidRDefault="00B80C58" w:rsidP="00B80C58">
            <w:pPr>
              <w:pStyle w:val="ParaText"/>
              <w:spacing w:before="120" w:after="0" w:line="240" w:lineRule="auto"/>
              <w:jc w:val="center"/>
            </w:pPr>
            <w:r>
              <w:t xml:space="preserve">Update WECC </w:t>
            </w:r>
            <w:r w:rsidRPr="00003349">
              <w:t xml:space="preserve">Model Update address </w:t>
            </w:r>
            <w:r>
              <w:t>in Section 5.1.2 and the length of the FNM Model Life Cycle in Exhibit 5-1 – Effective 6-1-2015 – PRR #835</w:t>
            </w:r>
          </w:p>
          <w:p w14:paraId="4CEC280B" w14:textId="77777777" w:rsidR="00B80C58" w:rsidRDefault="00B80C58" w:rsidP="00B80C58">
            <w:pPr>
              <w:pStyle w:val="ParaText"/>
              <w:spacing w:before="120" w:after="0" w:line="240" w:lineRule="auto"/>
              <w:jc w:val="center"/>
            </w:pPr>
            <w:r>
              <w:lastRenderedPageBreak/>
              <w:t xml:space="preserve">Update Sections 4.1.2, 4.2.3.7, 5.1.4 for </w:t>
            </w:r>
            <w:r w:rsidRPr="008B6CAE">
              <w:t>Reliability Demand Response Resource</w:t>
            </w:r>
            <w:r>
              <w:t xml:space="preserve"> (RDRR) – Effective 6-1-2015 – PRR #849</w:t>
            </w:r>
          </w:p>
        </w:tc>
      </w:tr>
      <w:tr w:rsidR="00B80C58" w14:paraId="155E293A" w14:textId="77777777" w:rsidTr="009B1400">
        <w:tc>
          <w:tcPr>
            <w:tcW w:w="1200" w:type="dxa"/>
            <w:tcBorders>
              <w:top w:val="single" w:sz="4" w:space="0" w:color="auto"/>
              <w:left w:val="single" w:sz="4" w:space="0" w:color="auto"/>
              <w:bottom w:val="single" w:sz="4" w:space="0" w:color="auto"/>
              <w:right w:val="single" w:sz="4" w:space="0" w:color="auto"/>
            </w:tcBorders>
          </w:tcPr>
          <w:p w14:paraId="2F83144B" w14:textId="77777777" w:rsidR="00B80C58" w:rsidRDefault="00B80C58" w:rsidP="00B80C58">
            <w:pPr>
              <w:spacing w:before="120" w:after="0"/>
              <w:jc w:val="center"/>
            </w:pPr>
            <w:r>
              <w:lastRenderedPageBreak/>
              <w:t>7</w:t>
            </w:r>
          </w:p>
        </w:tc>
        <w:tc>
          <w:tcPr>
            <w:tcW w:w="1410" w:type="dxa"/>
            <w:tcBorders>
              <w:top w:val="single" w:sz="4" w:space="0" w:color="auto"/>
              <w:left w:val="single" w:sz="4" w:space="0" w:color="auto"/>
              <w:bottom w:val="single" w:sz="4" w:space="0" w:color="auto"/>
              <w:right w:val="single" w:sz="4" w:space="0" w:color="auto"/>
            </w:tcBorders>
          </w:tcPr>
          <w:p w14:paraId="52AE3FCF" w14:textId="77777777" w:rsidR="00B80C58" w:rsidRDefault="00B80C58" w:rsidP="00B80C58">
            <w:pPr>
              <w:spacing w:before="120" w:after="0"/>
              <w:jc w:val="center"/>
            </w:pPr>
            <w:r>
              <w:t>771</w:t>
            </w:r>
          </w:p>
        </w:tc>
        <w:tc>
          <w:tcPr>
            <w:tcW w:w="1410" w:type="dxa"/>
            <w:tcBorders>
              <w:top w:val="single" w:sz="4" w:space="0" w:color="auto"/>
              <w:left w:val="single" w:sz="4" w:space="0" w:color="auto"/>
              <w:bottom w:val="single" w:sz="4" w:space="0" w:color="auto"/>
              <w:right w:val="single" w:sz="4" w:space="0" w:color="auto"/>
            </w:tcBorders>
          </w:tcPr>
          <w:p w14:paraId="01D2DBBE" w14:textId="77777777" w:rsidR="00B80C58" w:rsidRDefault="00B80C58" w:rsidP="00B80C58">
            <w:pPr>
              <w:spacing w:before="120" w:after="0"/>
              <w:jc w:val="center"/>
            </w:pPr>
            <w:r>
              <w:t>10-30-2014</w:t>
            </w:r>
          </w:p>
        </w:tc>
        <w:tc>
          <w:tcPr>
            <w:tcW w:w="5670" w:type="dxa"/>
            <w:tcBorders>
              <w:top w:val="single" w:sz="4" w:space="0" w:color="auto"/>
              <w:left w:val="single" w:sz="4" w:space="0" w:color="auto"/>
              <w:bottom w:val="single" w:sz="4" w:space="0" w:color="auto"/>
              <w:right w:val="single" w:sz="4" w:space="0" w:color="auto"/>
            </w:tcBorders>
            <w:vAlign w:val="center"/>
          </w:tcPr>
          <w:p w14:paraId="1144BEF3" w14:textId="77777777" w:rsidR="00B80C58" w:rsidRDefault="00B80C58" w:rsidP="00B80C58">
            <w:pPr>
              <w:pStyle w:val="ParaText"/>
              <w:spacing w:before="120" w:after="0" w:line="240" w:lineRule="auto"/>
              <w:jc w:val="center"/>
            </w:pPr>
            <w:r>
              <w:t>Update Sections 4.2.3.2.1 Footnote 29, 5.1.7, 5.2.4, and 5.3.2  for Outage Management System Replacement – Effective 2-27-2015 – PRR #771</w:t>
            </w:r>
          </w:p>
        </w:tc>
      </w:tr>
      <w:tr w:rsidR="00B80C58" w14:paraId="09E36C09" w14:textId="77777777" w:rsidTr="009B1400">
        <w:tc>
          <w:tcPr>
            <w:tcW w:w="1200" w:type="dxa"/>
            <w:tcBorders>
              <w:top w:val="single" w:sz="4" w:space="0" w:color="auto"/>
              <w:left w:val="single" w:sz="4" w:space="0" w:color="auto"/>
              <w:bottom w:val="single" w:sz="4" w:space="0" w:color="auto"/>
              <w:right w:val="single" w:sz="4" w:space="0" w:color="auto"/>
            </w:tcBorders>
          </w:tcPr>
          <w:p w14:paraId="58606259" w14:textId="77777777" w:rsidR="00B80C58" w:rsidRDefault="00B80C58" w:rsidP="00B80C58">
            <w:pPr>
              <w:spacing w:before="120" w:after="0"/>
              <w:jc w:val="center"/>
            </w:pPr>
            <w:r>
              <w:t>6</w:t>
            </w:r>
          </w:p>
        </w:tc>
        <w:tc>
          <w:tcPr>
            <w:tcW w:w="1410" w:type="dxa"/>
            <w:tcBorders>
              <w:top w:val="single" w:sz="4" w:space="0" w:color="auto"/>
              <w:left w:val="single" w:sz="4" w:space="0" w:color="auto"/>
              <w:bottom w:val="single" w:sz="4" w:space="0" w:color="auto"/>
              <w:right w:val="single" w:sz="4" w:space="0" w:color="auto"/>
            </w:tcBorders>
          </w:tcPr>
          <w:p w14:paraId="04A9C6BA" w14:textId="77777777" w:rsidR="00B80C58" w:rsidRDefault="00B80C58" w:rsidP="00B80C58">
            <w:pPr>
              <w:spacing w:before="120" w:after="0"/>
              <w:jc w:val="center"/>
            </w:pPr>
            <w:r>
              <w:t>758/766</w:t>
            </w:r>
          </w:p>
        </w:tc>
        <w:tc>
          <w:tcPr>
            <w:tcW w:w="1410" w:type="dxa"/>
            <w:tcBorders>
              <w:top w:val="single" w:sz="4" w:space="0" w:color="auto"/>
              <w:left w:val="single" w:sz="4" w:space="0" w:color="auto"/>
              <w:bottom w:val="single" w:sz="4" w:space="0" w:color="auto"/>
              <w:right w:val="single" w:sz="4" w:space="0" w:color="auto"/>
            </w:tcBorders>
          </w:tcPr>
          <w:p w14:paraId="0039919C" w14:textId="77777777" w:rsidR="00B80C58" w:rsidRDefault="00B80C58" w:rsidP="00B80C58">
            <w:pPr>
              <w:spacing w:before="120" w:after="0"/>
              <w:jc w:val="center"/>
            </w:pPr>
            <w:r>
              <w:t>9-26-2014</w:t>
            </w:r>
          </w:p>
        </w:tc>
        <w:tc>
          <w:tcPr>
            <w:tcW w:w="5670" w:type="dxa"/>
            <w:tcBorders>
              <w:top w:val="single" w:sz="4" w:space="0" w:color="auto"/>
              <w:left w:val="single" w:sz="4" w:space="0" w:color="auto"/>
              <w:bottom w:val="single" w:sz="4" w:space="0" w:color="auto"/>
              <w:right w:val="single" w:sz="4" w:space="0" w:color="auto"/>
            </w:tcBorders>
            <w:vAlign w:val="center"/>
          </w:tcPr>
          <w:p w14:paraId="3B93BE73" w14:textId="77777777" w:rsidR="00B80C58" w:rsidRDefault="00B80C58" w:rsidP="00B80C58">
            <w:pPr>
              <w:pStyle w:val="ParaText"/>
              <w:spacing w:before="120" w:after="0" w:line="240" w:lineRule="auto"/>
              <w:jc w:val="center"/>
            </w:pPr>
            <w:r>
              <w:t xml:space="preserve">Update Section 4.2.2.1 for </w:t>
            </w:r>
            <w:r w:rsidRPr="005313F2">
              <w:t>Load Distribution Factor Release</w:t>
            </w:r>
            <w:r>
              <w:t xml:space="preserve"> – Effective 10-1-2014 – PRR #766</w:t>
            </w:r>
          </w:p>
          <w:p w14:paraId="2DFE2523" w14:textId="77777777" w:rsidR="00B80C58" w:rsidRDefault="00B80C58" w:rsidP="00B80C58">
            <w:pPr>
              <w:pStyle w:val="ParaText"/>
              <w:spacing w:before="120" w:after="0" w:line="240" w:lineRule="auto"/>
              <w:jc w:val="center"/>
            </w:pPr>
            <w:r>
              <w:t>Update various sections to implement FNM expansion initiative and fix broken links and outdated information – Effective 10-15-2014 – PRR #758</w:t>
            </w:r>
          </w:p>
        </w:tc>
      </w:tr>
      <w:tr w:rsidR="00B80C58" w14:paraId="2B6E0638" w14:textId="77777777" w:rsidTr="009B1400">
        <w:tc>
          <w:tcPr>
            <w:tcW w:w="1200" w:type="dxa"/>
            <w:tcBorders>
              <w:top w:val="single" w:sz="4" w:space="0" w:color="auto"/>
              <w:left w:val="single" w:sz="4" w:space="0" w:color="auto"/>
              <w:bottom w:val="single" w:sz="4" w:space="0" w:color="auto"/>
              <w:right w:val="single" w:sz="4" w:space="0" w:color="auto"/>
            </w:tcBorders>
          </w:tcPr>
          <w:p w14:paraId="74B45136" w14:textId="77777777" w:rsidR="00B80C58" w:rsidRDefault="00B80C58" w:rsidP="00B80C58">
            <w:pPr>
              <w:spacing w:before="120" w:after="0"/>
              <w:jc w:val="center"/>
            </w:pPr>
            <w:r>
              <w:t>5</w:t>
            </w:r>
          </w:p>
        </w:tc>
        <w:tc>
          <w:tcPr>
            <w:tcW w:w="1410" w:type="dxa"/>
            <w:tcBorders>
              <w:top w:val="single" w:sz="4" w:space="0" w:color="auto"/>
              <w:left w:val="single" w:sz="4" w:space="0" w:color="auto"/>
              <w:bottom w:val="single" w:sz="4" w:space="0" w:color="auto"/>
              <w:right w:val="single" w:sz="4" w:space="0" w:color="auto"/>
            </w:tcBorders>
          </w:tcPr>
          <w:p w14:paraId="449C6A72" w14:textId="77777777" w:rsidR="00B80C58" w:rsidRDefault="00B80C58" w:rsidP="00B80C58">
            <w:pPr>
              <w:spacing w:before="120" w:after="0"/>
              <w:jc w:val="center"/>
            </w:pPr>
            <w:r>
              <w:t>637</w:t>
            </w:r>
          </w:p>
        </w:tc>
        <w:tc>
          <w:tcPr>
            <w:tcW w:w="1410" w:type="dxa"/>
            <w:tcBorders>
              <w:top w:val="single" w:sz="4" w:space="0" w:color="auto"/>
              <w:left w:val="single" w:sz="4" w:space="0" w:color="auto"/>
              <w:bottom w:val="single" w:sz="4" w:space="0" w:color="auto"/>
              <w:right w:val="single" w:sz="4" w:space="0" w:color="auto"/>
            </w:tcBorders>
          </w:tcPr>
          <w:p w14:paraId="3FAC6B8F" w14:textId="77777777" w:rsidR="00B80C58" w:rsidRDefault="00B80C58" w:rsidP="00B80C58">
            <w:pPr>
              <w:spacing w:before="120" w:after="0"/>
              <w:jc w:val="center"/>
            </w:pPr>
            <w:r>
              <w:t>January 3, 2013</w:t>
            </w:r>
          </w:p>
        </w:tc>
        <w:tc>
          <w:tcPr>
            <w:tcW w:w="5670" w:type="dxa"/>
            <w:tcBorders>
              <w:top w:val="single" w:sz="4" w:space="0" w:color="auto"/>
              <w:left w:val="single" w:sz="4" w:space="0" w:color="auto"/>
              <w:bottom w:val="single" w:sz="4" w:space="0" w:color="auto"/>
              <w:right w:val="single" w:sz="4" w:space="0" w:color="auto"/>
            </w:tcBorders>
            <w:vAlign w:val="center"/>
          </w:tcPr>
          <w:p w14:paraId="54A7261D" w14:textId="77777777" w:rsidR="00B80C58" w:rsidRDefault="00B80C58" w:rsidP="00B80C58">
            <w:pPr>
              <w:pStyle w:val="ParaText"/>
              <w:spacing w:before="120" w:after="0" w:line="240" w:lineRule="auto"/>
              <w:jc w:val="center"/>
            </w:pPr>
            <w:r>
              <w:t>Update language to Section 2.1.1.2, 4.1.2, 4.2.4.3, 4.2.4.4, 4.2.4.5, 4.2.7, 5.1, and Deletion of Exhibit A-3 – PRR - 637</w:t>
            </w:r>
          </w:p>
        </w:tc>
      </w:tr>
      <w:tr w:rsidR="00B80C58" w14:paraId="0AE130A9" w14:textId="77777777" w:rsidTr="009B1400">
        <w:tc>
          <w:tcPr>
            <w:tcW w:w="1200" w:type="dxa"/>
            <w:tcBorders>
              <w:top w:val="single" w:sz="4" w:space="0" w:color="auto"/>
              <w:left w:val="single" w:sz="4" w:space="0" w:color="auto"/>
              <w:bottom w:val="single" w:sz="4" w:space="0" w:color="auto"/>
              <w:right w:val="single" w:sz="4" w:space="0" w:color="auto"/>
            </w:tcBorders>
          </w:tcPr>
          <w:p w14:paraId="36F16A76" w14:textId="77777777" w:rsidR="00B80C58" w:rsidRDefault="00B80C58" w:rsidP="00B80C58">
            <w:pPr>
              <w:spacing w:before="120" w:after="0"/>
              <w:jc w:val="center"/>
            </w:pPr>
            <w:r>
              <w:t>4</w:t>
            </w:r>
          </w:p>
        </w:tc>
        <w:tc>
          <w:tcPr>
            <w:tcW w:w="1410" w:type="dxa"/>
            <w:tcBorders>
              <w:top w:val="single" w:sz="4" w:space="0" w:color="auto"/>
              <w:left w:val="single" w:sz="4" w:space="0" w:color="auto"/>
              <w:bottom w:val="single" w:sz="4" w:space="0" w:color="auto"/>
              <w:right w:val="single" w:sz="4" w:space="0" w:color="auto"/>
            </w:tcBorders>
          </w:tcPr>
          <w:p w14:paraId="668DFBB8" w14:textId="77777777" w:rsidR="00B80C58" w:rsidRDefault="00B80C58" w:rsidP="00B80C58">
            <w:pPr>
              <w:spacing w:before="120" w:after="0"/>
              <w:jc w:val="center"/>
            </w:pPr>
            <w:r>
              <w:t>343/356</w:t>
            </w:r>
          </w:p>
        </w:tc>
        <w:tc>
          <w:tcPr>
            <w:tcW w:w="1410" w:type="dxa"/>
            <w:tcBorders>
              <w:top w:val="single" w:sz="4" w:space="0" w:color="auto"/>
              <w:left w:val="single" w:sz="4" w:space="0" w:color="auto"/>
              <w:bottom w:val="single" w:sz="4" w:space="0" w:color="auto"/>
              <w:right w:val="single" w:sz="4" w:space="0" w:color="auto"/>
            </w:tcBorders>
          </w:tcPr>
          <w:p w14:paraId="6FFEAD4A" w14:textId="77777777" w:rsidR="00B80C58" w:rsidRDefault="00B80C58" w:rsidP="00B80C58">
            <w:pPr>
              <w:spacing w:before="120" w:after="0"/>
              <w:jc w:val="center"/>
            </w:pPr>
            <w:r>
              <w:t>12-20-2010</w:t>
            </w:r>
          </w:p>
        </w:tc>
        <w:tc>
          <w:tcPr>
            <w:tcW w:w="5670" w:type="dxa"/>
            <w:tcBorders>
              <w:top w:val="single" w:sz="4" w:space="0" w:color="auto"/>
              <w:left w:val="single" w:sz="4" w:space="0" w:color="auto"/>
              <w:bottom w:val="single" w:sz="4" w:space="0" w:color="auto"/>
              <w:right w:val="single" w:sz="4" w:space="0" w:color="auto"/>
            </w:tcBorders>
            <w:vAlign w:val="center"/>
          </w:tcPr>
          <w:p w14:paraId="184ADBDB" w14:textId="77777777" w:rsidR="00B80C58" w:rsidRDefault="00B80C58" w:rsidP="00B80C58">
            <w:pPr>
              <w:pStyle w:val="ParaText"/>
              <w:spacing w:before="120" w:after="0" w:line="240" w:lineRule="auto"/>
              <w:jc w:val="center"/>
            </w:pPr>
            <w:r>
              <w:t>Update MSL Market Schedule Limits, on Section 2.1.1.2, Section 3.1.4, and Section 4.2.4.3, Exhibit 4-13 - PRR - 356</w:t>
            </w:r>
          </w:p>
        </w:tc>
      </w:tr>
      <w:tr w:rsidR="00B80C58" w14:paraId="186E5D7E" w14:textId="77777777" w:rsidTr="009B1400">
        <w:tc>
          <w:tcPr>
            <w:tcW w:w="1200" w:type="dxa"/>
            <w:tcBorders>
              <w:top w:val="single" w:sz="4" w:space="0" w:color="auto"/>
              <w:left w:val="single" w:sz="4" w:space="0" w:color="auto"/>
              <w:bottom w:val="single" w:sz="4" w:space="0" w:color="auto"/>
              <w:right w:val="single" w:sz="4" w:space="0" w:color="auto"/>
            </w:tcBorders>
          </w:tcPr>
          <w:p w14:paraId="7C147D89" w14:textId="77777777" w:rsidR="00B80C58" w:rsidRDefault="00B80C58" w:rsidP="00B80C58">
            <w:pPr>
              <w:spacing w:before="120" w:after="0"/>
              <w:jc w:val="center"/>
            </w:pPr>
            <w:r>
              <w:t>3</w:t>
            </w:r>
          </w:p>
        </w:tc>
        <w:tc>
          <w:tcPr>
            <w:tcW w:w="1410" w:type="dxa"/>
            <w:tcBorders>
              <w:top w:val="single" w:sz="4" w:space="0" w:color="auto"/>
              <w:left w:val="single" w:sz="4" w:space="0" w:color="auto"/>
              <w:bottom w:val="single" w:sz="4" w:space="0" w:color="auto"/>
              <w:right w:val="single" w:sz="4" w:space="0" w:color="auto"/>
            </w:tcBorders>
          </w:tcPr>
          <w:p w14:paraId="3920EF2D" w14:textId="77777777" w:rsidR="00B80C58" w:rsidRDefault="00B80C58" w:rsidP="00B80C58">
            <w:pPr>
              <w:spacing w:before="120" w:after="0"/>
              <w:jc w:val="center"/>
            </w:pPr>
            <w:r>
              <w:t>166</w:t>
            </w:r>
          </w:p>
        </w:tc>
        <w:tc>
          <w:tcPr>
            <w:tcW w:w="1410" w:type="dxa"/>
            <w:tcBorders>
              <w:top w:val="single" w:sz="4" w:space="0" w:color="auto"/>
              <w:left w:val="single" w:sz="4" w:space="0" w:color="auto"/>
              <w:bottom w:val="single" w:sz="4" w:space="0" w:color="auto"/>
              <w:right w:val="single" w:sz="4" w:space="0" w:color="auto"/>
            </w:tcBorders>
          </w:tcPr>
          <w:p w14:paraId="3F84554F" w14:textId="77777777" w:rsidR="00B80C58" w:rsidRDefault="00B80C58" w:rsidP="00B80C58">
            <w:pPr>
              <w:spacing w:before="120" w:after="0"/>
              <w:jc w:val="center"/>
            </w:pPr>
            <w:r>
              <w:t>08-10-2010</w:t>
            </w:r>
          </w:p>
        </w:tc>
        <w:tc>
          <w:tcPr>
            <w:tcW w:w="5670" w:type="dxa"/>
            <w:tcBorders>
              <w:top w:val="single" w:sz="4" w:space="0" w:color="auto"/>
              <w:left w:val="single" w:sz="4" w:space="0" w:color="auto"/>
              <w:bottom w:val="single" w:sz="4" w:space="0" w:color="auto"/>
              <w:right w:val="single" w:sz="4" w:space="0" w:color="auto"/>
            </w:tcBorders>
            <w:vAlign w:val="center"/>
          </w:tcPr>
          <w:p w14:paraId="52C987DF" w14:textId="77777777" w:rsidR="00B80C58" w:rsidRDefault="00B80C58" w:rsidP="00B80C58">
            <w:pPr>
              <w:pStyle w:val="ParaText"/>
              <w:spacing w:before="120" w:after="0" w:line="240" w:lineRule="auto"/>
              <w:jc w:val="center"/>
            </w:pPr>
            <w:r>
              <w:t>Update Section 4.2.3.7 (PDR) – Effective 08-10-2010 – PRR #166</w:t>
            </w:r>
          </w:p>
        </w:tc>
      </w:tr>
      <w:tr w:rsidR="00B80C58" w14:paraId="647C90A5" w14:textId="77777777" w:rsidTr="009B1400">
        <w:tc>
          <w:tcPr>
            <w:tcW w:w="1200" w:type="dxa"/>
            <w:tcBorders>
              <w:top w:val="single" w:sz="4" w:space="0" w:color="auto"/>
              <w:left w:val="single" w:sz="4" w:space="0" w:color="auto"/>
              <w:bottom w:val="single" w:sz="4" w:space="0" w:color="auto"/>
              <w:right w:val="single" w:sz="4" w:space="0" w:color="auto"/>
            </w:tcBorders>
          </w:tcPr>
          <w:p w14:paraId="5D055854" w14:textId="77777777" w:rsidR="00B80C58" w:rsidRDefault="00B80C58" w:rsidP="00B80C58">
            <w:pPr>
              <w:spacing w:before="120" w:after="0"/>
              <w:jc w:val="center"/>
            </w:pPr>
            <w:r>
              <w:t>2</w:t>
            </w:r>
          </w:p>
        </w:tc>
        <w:tc>
          <w:tcPr>
            <w:tcW w:w="1410" w:type="dxa"/>
            <w:tcBorders>
              <w:top w:val="single" w:sz="4" w:space="0" w:color="auto"/>
              <w:left w:val="single" w:sz="4" w:space="0" w:color="auto"/>
              <w:bottom w:val="single" w:sz="4" w:space="0" w:color="auto"/>
              <w:right w:val="single" w:sz="4" w:space="0" w:color="auto"/>
            </w:tcBorders>
          </w:tcPr>
          <w:p w14:paraId="311A7924" w14:textId="77777777" w:rsidR="00B80C58" w:rsidRDefault="00B80C58" w:rsidP="00B80C58">
            <w:pPr>
              <w:spacing w:before="120" w:after="0"/>
              <w:jc w:val="center"/>
            </w:pPr>
            <w:r>
              <w:t>73</w:t>
            </w:r>
          </w:p>
        </w:tc>
        <w:tc>
          <w:tcPr>
            <w:tcW w:w="1410" w:type="dxa"/>
            <w:tcBorders>
              <w:top w:val="single" w:sz="4" w:space="0" w:color="auto"/>
              <w:left w:val="single" w:sz="4" w:space="0" w:color="auto"/>
              <w:bottom w:val="single" w:sz="4" w:space="0" w:color="auto"/>
              <w:right w:val="single" w:sz="4" w:space="0" w:color="auto"/>
            </w:tcBorders>
          </w:tcPr>
          <w:p w14:paraId="5FA61FC3" w14:textId="77777777" w:rsidR="00B80C58" w:rsidRDefault="00B80C58" w:rsidP="00B80C58">
            <w:pPr>
              <w:spacing w:before="120" w:after="0"/>
              <w:jc w:val="center"/>
            </w:pPr>
            <w:r>
              <w:t>10-14-2009</w:t>
            </w:r>
          </w:p>
        </w:tc>
        <w:tc>
          <w:tcPr>
            <w:tcW w:w="5670" w:type="dxa"/>
            <w:tcBorders>
              <w:top w:val="single" w:sz="4" w:space="0" w:color="auto"/>
              <w:left w:val="single" w:sz="4" w:space="0" w:color="auto"/>
              <w:bottom w:val="single" w:sz="4" w:space="0" w:color="auto"/>
              <w:right w:val="single" w:sz="4" w:space="0" w:color="auto"/>
            </w:tcBorders>
            <w:vAlign w:val="center"/>
          </w:tcPr>
          <w:p w14:paraId="031D52D6" w14:textId="77777777" w:rsidR="00B80C58" w:rsidRDefault="00B80C58" w:rsidP="00B80C58">
            <w:pPr>
              <w:pStyle w:val="ParaText"/>
              <w:spacing w:before="120" w:after="0" w:line="240" w:lineRule="auto"/>
              <w:jc w:val="center"/>
            </w:pPr>
            <w:r>
              <w:t>Updated Exhibit 5.1 – Effective 10-14-09 – PRR #46</w:t>
            </w:r>
          </w:p>
          <w:p w14:paraId="16FF8ACD" w14:textId="77777777" w:rsidR="00B80C58" w:rsidRDefault="00B80C58" w:rsidP="00B80C58">
            <w:pPr>
              <w:pStyle w:val="ParaText"/>
              <w:spacing w:before="120" w:after="0" w:line="240" w:lineRule="auto"/>
              <w:jc w:val="center"/>
            </w:pPr>
            <w:r>
              <w:t>Updated Section 5.1.2 – Effective 10-14-09 – PRR #73</w:t>
            </w:r>
          </w:p>
        </w:tc>
      </w:tr>
      <w:tr w:rsidR="00B80C58" w14:paraId="341E96D1" w14:textId="77777777" w:rsidTr="009B1400">
        <w:tc>
          <w:tcPr>
            <w:tcW w:w="1200" w:type="dxa"/>
            <w:tcBorders>
              <w:top w:val="single" w:sz="4" w:space="0" w:color="auto"/>
              <w:left w:val="single" w:sz="4" w:space="0" w:color="auto"/>
              <w:bottom w:val="single" w:sz="4" w:space="0" w:color="auto"/>
              <w:right w:val="single" w:sz="4" w:space="0" w:color="auto"/>
            </w:tcBorders>
          </w:tcPr>
          <w:p w14:paraId="19C6074D" w14:textId="77777777" w:rsidR="00B80C58" w:rsidRDefault="00B80C58" w:rsidP="00B80C58">
            <w:pPr>
              <w:spacing w:before="120" w:after="0"/>
              <w:jc w:val="center"/>
            </w:pPr>
            <w:r>
              <w:t>1</w:t>
            </w:r>
          </w:p>
        </w:tc>
        <w:tc>
          <w:tcPr>
            <w:tcW w:w="1410" w:type="dxa"/>
            <w:tcBorders>
              <w:top w:val="single" w:sz="4" w:space="0" w:color="auto"/>
              <w:left w:val="single" w:sz="4" w:space="0" w:color="auto"/>
              <w:bottom w:val="single" w:sz="4" w:space="0" w:color="auto"/>
              <w:right w:val="single" w:sz="4" w:space="0" w:color="auto"/>
            </w:tcBorders>
          </w:tcPr>
          <w:p w14:paraId="5D12C407" w14:textId="77777777" w:rsidR="00B80C58" w:rsidRDefault="00B80C58" w:rsidP="00B80C58">
            <w:pPr>
              <w:spacing w:before="120" w:after="0"/>
              <w:jc w:val="center"/>
            </w:pPr>
            <w:r>
              <w:t>46</w:t>
            </w:r>
          </w:p>
        </w:tc>
        <w:tc>
          <w:tcPr>
            <w:tcW w:w="1410" w:type="dxa"/>
            <w:tcBorders>
              <w:top w:val="single" w:sz="4" w:space="0" w:color="auto"/>
              <w:left w:val="single" w:sz="4" w:space="0" w:color="auto"/>
              <w:bottom w:val="single" w:sz="4" w:space="0" w:color="auto"/>
              <w:right w:val="single" w:sz="4" w:space="0" w:color="auto"/>
            </w:tcBorders>
          </w:tcPr>
          <w:p w14:paraId="33F71D15" w14:textId="77777777" w:rsidR="00B80C58" w:rsidRDefault="00B80C58" w:rsidP="00B80C58">
            <w:pPr>
              <w:spacing w:before="120" w:after="0"/>
              <w:jc w:val="center"/>
            </w:pPr>
            <w:r>
              <w:t>03-23-2009</w:t>
            </w:r>
          </w:p>
        </w:tc>
        <w:tc>
          <w:tcPr>
            <w:tcW w:w="5670" w:type="dxa"/>
            <w:tcBorders>
              <w:top w:val="single" w:sz="4" w:space="0" w:color="auto"/>
              <w:left w:val="single" w:sz="4" w:space="0" w:color="auto"/>
              <w:bottom w:val="single" w:sz="4" w:space="0" w:color="auto"/>
              <w:right w:val="single" w:sz="4" w:space="0" w:color="auto"/>
            </w:tcBorders>
            <w:vAlign w:val="center"/>
          </w:tcPr>
          <w:p w14:paraId="2A236E9F" w14:textId="77777777" w:rsidR="00B80C58" w:rsidRDefault="00B80C58" w:rsidP="00B80C58">
            <w:pPr>
              <w:pStyle w:val="ParaText"/>
              <w:spacing w:before="120" w:after="0" w:line="240" w:lineRule="auto"/>
              <w:jc w:val="center"/>
            </w:pPr>
            <w:r>
              <w:t>Go-Live Release.</w:t>
            </w:r>
          </w:p>
          <w:p w14:paraId="2C5781E2" w14:textId="77777777" w:rsidR="00B80C58" w:rsidRDefault="00B80C58" w:rsidP="00B80C58">
            <w:pPr>
              <w:pStyle w:val="ParaText"/>
              <w:spacing w:before="120" w:after="0" w:line="240" w:lineRule="auto"/>
              <w:jc w:val="center"/>
            </w:pPr>
            <w:r>
              <w:t>Updated sections 2.1, 2.2, 4.2.6 (IBAA) and 5.</w:t>
            </w:r>
          </w:p>
        </w:tc>
      </w:tr>
    </w:tbl>
    <w:p w14:paraId="148C8FFE" w14:textId="77777777" w:rsidR="00572BB0" w:rsidRDefault="00572BB0" w:rsidP="00B80C58">
      <w:pPr>
        <w:pStyle w:val="ParaText"/>
        <w:tabs>
          <w:tab w:val="center" w:pos="9360"/>
        </w:tabs>
        <w:spacing w:before="40" w:after="0" w:line="240" w:lineRule="auto"/>
        <w:jc w:val="center"/>
      </w:pPr>
    </w:p>
    <w:p w14:paraId="6F7CC25C" w14:textId="77777777" w:rsidR="00572BB0" w:rsidRDefault="00572BB0" w:rsidP="00B80C58">
      <w:pPr>
        <w:tabs>
          <w:tab w:val="left" w:pos="5420"/>
        </w:tabs>
        <w:jc w:val="center"/>
        <w:rPr>
          <w:b/>
          <w:bCs/>
        </w:rPr>
      </w:pPr>
      <w:r w:rsidRPr="00C57503">
        <w:br w:type="page"/>
      </w:r>
      <w:r>
        <w:rPr>
          <w:b/>
          <w:bCs/>
        </w:rPr>
        <w:lastRenderedPageBreak/>
        <w:t>TABLE OF CONTENTS</w:t>
      </w:r>
    </w:p>
    <w:p w14:paraId="323C2C12" w14:textId="12200147" w:rsidR="00A70766" w:rsidRDefault="00BE35B7">
      <w:pPr>
        <w:pStyle w:val="TOC1"/>
        <w:rPr>
          <w:rFonts w:asciiTheme="minorHAnsi" w:eastAsiaTheme="minorEastAsia" w:hAnsiTheme="minorHAnsi" w:cstheme="minorBidi"/>
          <w:b w:val="0"/>
          <w:szCs w:val="22"/>
          <w:lang w:eastAsia="zh-CN"/>
        </w:rPr>
      </w:pPr>
      <w:r>
        <w:rPr>
          <w:b w:val="0"/>
        </w:rPr>
        <w:fldChar w:fldCharType="begin"/>
      </w:r>
      <w:r w:rsidR="00572BB0">
        <w:rPr>
          <w:b w:val="0"/>
        </w:rPr>
        <w:instrText xml:space="preserve"> TOC \o "1-5" \h \z </w:instrText>
      </w:r>
      <w:r>
        <w:rPr>
          <w:b w:val="0"/>
        </w:rPr>
        <w:fldChar w:fldCharType="separate"/>
      </w:r>
      <w:hyperlink w:anchor="_Toc528338287" w:history="1">
        <w:r w:rsidR="00A70766" w:rsidRPr="00354104">
          <w:rPr>
            <w:rStyle w:val="Hyperlink"/>
          </w:rPr>
          <w:t>1.</w:t>
        </w:r>
        <w:r w:rsidR="00A70766">
          <w:rPr>
            <w:rFonts w:asciiTheme="minorHAnsi" w:eastAsiaTheme="minorEastAsia" w:hAnsiTheme="minorHAnsi" w:cstheme="minorBidi"/>
            <w:b w:val="0"/>
            <w:szCs w:val="22"/>
            <w:lang w:eastAsia="zh-CN"/>
          </w:rPr>
          <w:tab/>
        </w:r>
        <w:r w:rsidR="00A70766" w:rsidRPr="00354104">
          <w:rPr>
            <w:rStyle w:val="Hyperlink"/>
          </w:rPr>
          <w:t>Introduction</w:t>
        </w:r>
        <w:r w:rsidR="00A70766">
          <w:rPr>
            <w:webHidden/>
          </w:rPr>
          <w:tab/>
        </w:r>
        <w:r w:rsidR="00A70766">
          <w:rPr>
            <w:webHidden/>
          </w:rPr>
          <w:fldChar w:fldCharType="begin"/>
        </w:r>
        <w:r w:rsidR="00A70766">
          <w:rPr>
            <w:webHidden/>
          </w:rPr>
          <w:instrText xml:space="preserve"> PAGEREF _Toc528338287 \h </w:instrText>
        </w:r>
        <w:r w:rsidR="00A70766">
          <w:rPr>
            <w:webHidden/>
          </w:rPr>
        </w:r>
        <w:r w:rsidR="00A70766">
          <w:rPr>
            <w:webHidden/>
          </w:rPr>
          <w:fldChar w:fldCharType="separate"/>
        </w:r>
        <w:r w:rsidR="003E02FC">
          <w:rPr>
            <w:webHidden/>
          </w:rPr>
          <w:t>10</w:t>
        </w:r>
        <w:r w:rsidR="00A70766">
          <w:rPr>
            <w:webHidden/>
          </w:rPr>
          <w:fldChar w:fldCharType="end"/>
        </w:r>
      </w:hyperlink>
    </w:p>
    <w:p w14:paraId="49738D9F" w14:textId="067DF20C" w:rsidR="00A70766" w:rsidRDefault="00181A7E">
      <w:pPr>
        <w:pStyle w:val="TOC2"/>
        <w:rPr>
          <w:rFonts w:asciiTheme="minorHAnsi" w:eastAsiaTheme="minorEastAsia" w:hAnsiTheme="minorHAnsi" w:cstheme="minorBidi"/>
          <w:szCs w:val="22"/>
          <w:lang w:eastAsia="zh-CN"/>
        </w:rPr>
      </w:pPr>
      <w:hyperlink w:anchor="_Toc528338288" w:history="1">
        <w:r w:rsidR="00A70766" w:rsidRPr="00354104">
          <w:rPr>
            <w:rStyle w:val="Hyperlink"/>
          </w:rPr>
          <w:t>1.1</w:t>
        </w:r>
        <w:r w:rsidR="00A70766">
          <w:rPr>
            <w:rFonts w:asciiTheme="minorHAnsi" w:eastAsiaTheme="minorEastAsia" w:hAnsiTheme="minorHAnsi" w:cstheme="minorBidi"/>
            <w:szCs w:val="22"/>
            <w:lang w:eastAsia="zh-CN"/>
          </w:rPr>
          <w:tab/>
        </w:r>
        <w:r w:rsidR="00A70766" w:rsidRPr="00354104">
          <w:rPr>
            <w:rStyle w:val="Hyperlink"/>
          </w:rPr>
          <w:t>Purpose of California ISO Business Practice Manuals</w:t>
        </w:r>
        <w:r w:rsidR="00A70766">
          <w:rPr>
            <w:webHidden/>
          </w:rPr>
          <w:tab/>
        </w:r>
        <w:r w:rsidR="00A70766">
          <w:rPr>
            <w:webHidden/>
          </w:rPr>
          <w:fldChar w:fldCharType="begin"/>
        </w:r>
        <w:r w:rsidR="00A70766">
          <w:rPr>
            <w:webHidden/>
          </w:rPr>
          <w:instrText xml:space="preserve"> PAGEREF _Toc528338288 \h </w:instrText>
        </w:r>
        <w:r w:rsidR="00A70766">
          <w:rPr>
            <w:webHidden/>
          </w:rPr>
        </w:r>
        <w:r w:rsidR="00A70766">
          <w:rPr>
            <w:webHidden/>
          </w:rPr>
          <w:fldChar w:fldCharType="separate"/>
        </w:r>
        <w:r w:rsidR="003E02FC">
          <w:rPr>
            <w:webHidden/>
          </w:rPr>
          <w:t>10</w:t>
        </w:r>
        <w:r w:rsidR="00A70766">
          <w:rPr>
            <w:webHidden/>
          </w:rPr>
          <w:fldChar w:fldCharType="end"/>
        </w:r>
      </w:hyperlink>
    </w:p>
    <w:p w14:paraId="710CF9DB" w14:textId="6A18749B" w:rsidR="00A70766" w:rsidRDefault="00181A7E">
      <w:pPr>
        <w:pStyle w:val="TOC2"/>
        <w:rPr>
          <w:rFonts w:asciiTheme="minorHAnsi" w:eastAsiaTheme="minorEastAsia" w:hAnsiTheme="minorHAnsi" w:cstheme="minorBidi"/>
          <w:szCs w:val="22"/>
          <w:lang w:eastAsia="zh-CN"/>
        </w:rPr>
      </w:pPr>
      <w:hyperlink w:anchor="_Toc528338289" w:history="1">
        <w:r w:rsidR="00A70766" w:rsidRPr="00354104">
          <w:rPr>
            <w:rStyle w:val="Hyperlink"/>
          </w:rPr>
          <w:t>1.2</w:t>
        </w:r>
        <w:r w:rsidR="00A70766">
          <w:rPr>
            <w:rFonts w:asciiTheme="minorHAnsi" w:eastAsiaTheme="minorEastAsia" w:hAnsiTheme="minorHAnsi" w:cstheme="minorBidi"/>
            <w:szCs w:val="22"/>
            <w:lang w:eastAsia="zh-CN"/>
          </w:rPr>
          <w:tab/>
        </w:r>
        <w:r w:rsidR="00A70766" w:rsidRPr="00354104">
          <w:rPr>
            <w:rStyle w:val="Hyperlink"/>
          </w:rPr>
          <w:t>Purpose of this Business Practice Manual</w:t>
        </w:r>
        <w:r w:rsidR="00A70766">
          <w:rPr>
            <w:webHidden/>
          </w:rPr>
          <w:tab/>
        </w:r>
        <w:r w:rsidR="00A70766">
          <w:rPr>
            <w:webHidden/>
          </w:rPr>
          <w:fldChar w:fldCharType="begin"/>
        </w:r>
        <w:r w:rsidR="00A70766">
          <w:rPr>
            <w:webHidden/>
          </w:rPr>
          <w:instrText xml:space="preserve"> PAGEREF _Toc528338289 \h </w:instrText>
        </w:r>
        <w:r w:rsidR="00A70766">
          <w:rPr>
            <w:webHidden/>
          </w:rPr>
        </w:r>
        <w:r w:rsidR="00A70766">
          <w:rPr>
            <w:webHidden/>
          </w:rPr>
          <w:fldChar w:fldCharType="separate"/>
        </w:r>
        <w:r w:rsidR="003E02FC">
          <w:rPr>
            <w:webHidden/>
          </w:rPr>
          <w:t>10</w:t>
        </w:r>
        <w:r w:rsidR="00A70766">
          <w:rPr>
            <w:webHidden/>
          </w:rPr>
          <w:fldChar w:fldCharType="end"/>
        </w:r>
      </w:hyperlink>
    </w:p>
    <w:p w14:paraId="19DA3262" w14:textId="476BC473" w:rsidR="00A70766" w:rsidRDefault="00181A7E">
      <w:pPr>
        <w:pStyle w:val="TOC2"/>
        <w:rPr>
          <w:rFonts w:asciiTheme="minorHAnsi" w:eastAsiaTheme="minorEastAsia" w:hAnsiTheme="minorHAnsi" w:cstheme="minorBidi"/>
          <w:szCs w:val="22"/>
          <w:lang w:eastAsia="zh-CN"/>
        </w:rPr>
      </w:pPr>
      <w:hyperlink w:anchor="_Toc528338290" w:history="1">
        <w:r w:rsidR="00A70766" w:rsidRPr="00354104">
          <w:rPr>
            <w:rStyle w:val="Hyperlink"/>
          </w:rPr>
          <w:t>1.3</w:t>
        </w:r>
        <w:r w:rsidR="00A70766">
          <w:rPr>
            <w:rFonts w:asciiTheme="minorHAnsi" w:eastAsiaTheme="minorEastAsia" w:hAnsiTheme="minorHAnsi" w:cstheme="minorBidi"/>
            <w:szCs w:val="22"/>
            <w:lang w:eastAsia="zh-CN"/>
          </w:rPr>
          <w:tab/>
        </w:r>
        <w:r w:rsidR="00A70766" w:rsidRPr="00354104">
          <w:rPr>
            <w:rStyle w:val="Hyperlink"/>
          </w:rPr>
          <w:t>References</w:t>
        </w:r>
        <w:r w:rsidR="00A70766">
          <w:rPr>
            <w:webHidden/>
          </w:rPr>
          <w:tab/>
        </w:r>
        <w:r w:rsidR="00A70766">
          <w:rPr>
            <w:webHidden/>
          </w:rPr>
          <w:fldChar w:fldCharType="begin"/>
        </w:r>
        <w:r w:rsidR="00A70766">
          <w:rPr>
            <w:webHidden/>
          </w:rPr>
          <w:instrText xml:space="preserve"> PAGEREF _Toc528338290 \h </w:instrText>
        </w:r>
        <w:r w:rsidR="00A70766">
          <w:rPr>
            <w:webHidden/>
          </w:rPr>
        </w:r>
        <w:r w:rsidR="00A70766">
          <w:rPr>
            <w:webHidden/>
          </w:rPr>
          <w:fldChar w:fldCharType="separate"/>
        </w:r>
        <w:r w:rsidR="003E02FC">
          <w:rPr>
            <w:webHidden/>
          </w:rPr>
          <w:t>12</w:t>
        </w:r>
        <w:r w:rsidR="00A70766">
          <w:rPr>
            <w:webHidden/>
          </w:rPr>
          <w:fldChar w:fldCharType="end"/>
        </w:r>
      </w:hyperlink>
    </w:p>
    <w:p w14:paraId="62CB9BC3" w14:textId="0DBB7D90" w:rsidR="00A70766" w:rsidRDefault="00181A7E">
      <w:pPr>
        <w:pStyle w:val="TOC1"/>
        <w:rPr>
          <w:rFonts w:asciiTheme="minorHAnsi" w:eastAsiaTheme="minorEastAsia" w:hAnsiTheme="minorHAnsi" w:cstheme="minorBidi"/>
          <w:b w:val="0"/>
          <w:szCs w:val="22"/>
          <w:lang w:eastAsia="zh-CN"/>
        </w:rPr>
      </w:pPr>
      <w:hyperlink w:anchor="_Toc528338291" w:history="1">
        <w:r w:rsidR="00A70766" w:rsidRPr="00354104">
          <w:rPr>
            <w:rStyle w:val="Hyperlink"/>
          </w:rPr>
          <w:t>2.</w:t>
        </w:r>
        <w:r w:rsidR="00A70766">
          <w:rPr>
            <w:rFonts w:asciiTheme="minorHAnsi" w:eastAsiaTheme="minorEastAsia" w:hAnsiTheme="minorHAnsi" w:cstheme="minorBidi"/>
            <w:b w:val="0"/>
            <w:szCs w:val="22"/>
            <w:lang w:eastAsia="zh-CN"/>
          </w:rPr>
          <w:tab/>
        </w:r>
        <w:r w:rsidR="00A70766" w:rsidRPr="00354104">
          <w:rPr>
            <w:rStyle w:val="Hyperlink"/>
          </w:rPr>
          <w:t>Full Network Model Overview</w:t>
        </w:r>
        <w:r w:rsidR="00A70766">
          <w:rPr>
            <w:webHidden/>
          </w:rPr>
          <w:tab/>
        </w:r>
        <w:r w:rsidR="00A70766">
          <w:rPr>
            <w:webHidden/>
          </w:rPr>
          <w:fldChar w:fldCharType="begin"/>
        </w:r>
        <w:r w:rsidR="00A70766">
          <w:rPr>
            <w:webHidden/>
          </w:rPr>
          <w:instrText xml:space="preserve"> PAGEREF _Toc528338291 \h </w:instrText>
        </w:r>
        <w:r w:rsidR="00A70766">
          <w:rPr>
            <w:webHidden/>
          </w:rPr>
        </w:r>
        <w:r w:rsidR="00A70766">
          <w:rPr>
            <w:webHidden/>
          </w:rPr>
          <w:fldChar w:fldCharType="separate"/>
        </w:r>
        <w:r w:rsidR="003E02FC">
          <w:rPr>
            <w:webHidden/>
          </w:rPr>
          <w:t>13</w:t>
        </w:r>
        <w:r w:rsidR="00A70766">
          <w:rPr>
            <w:webHidden/>
          </w:rPr>
          <w:fldChar w:fldCharType="end"/>
        </w:r>
      </w:hyperlink>
    </w:p>
    <w:p w14:paraId="38237097" w14:textId="3F5C0CA3" w:rsidR="00A70766" w:rsidRDefault="00181A7E">
      <w:pPr>
        <w:pStyle w:val="TOC2"/>
        <w:rPr>
          <w:rFonts w:asciiTheme="minorHAnsi" w:eastAsiaTheme="minorEastAsia" w:hAnsiTheme="minorHAnsi" w:cstheme="minorBidi"/>
          <w:szCs w:val="22"/>
          <w:lang w:eastAsia="zh-CN"/>
        </w:rPr>
      </w:pPr>
      <w:hyperlink w:anchor="_Toc528338292" w:history="1">
        <w:r w:rsidR="00A70766" w:rsidRPr="00354104">
          <w:rPr>
            <w:rStyle w:val="Hyperlink"/>
          </w:rPr>
          <w:t>2.1</w:t>
        </w:r>
        <w:r w:rsidR="00A70766">
          <w:rPr>
            <w:rFonts w:asciiTheme="minorHAnsi" w:eastAsiaTheme="minorEastAsia" w:hAnsiTheme="minorHAnsi" w:cstheme="minorBidi"/>
            <w:szCs w:val="22"/>
            <w:lang w:eastAsia="zh-CN"/>
          </w:rPr>
          <w:tab/>
        </w:r>
        <w:r w:rsidR="00A70766" w:rsidRPr="00354104">
          <w:rPr>
            <w:rStyle w:val="Hyperlink"/>
          </w:rPr>
          <w:t>Full Network Model Overview – IFM and RTM</w:t>
        </w:r>
        <w:r w:rsidR="00A70766">
          <w:rPr>
            <w:webHidden/>
          </w:rPr>
          <w:tab/>
        </w:r>
        <w:r w:rsidR="00A70766">
          <w:rPr>
            <w:webHidden/>
          </w:rPr>
          <w:fldChar w:fldCharType="begin"/>
        </w:r>
        <w:r w:rsidR="00A70766">
          <w:rPr>
            <w:webHidden/>
          </w:rPr>
          <w:instrText xml:space="preserve"> PAGEREF _Toc528338292 \h </w:instrText>
        </w:r>
        <w:r w:rsidR="00A70766">
          <w:rPr>
            <w:webHidden/>
          </w:rPr>
        </w:r>
        <w:r w:rsidR="00A70766">
          <w:rPr>
            <w:webHidden/>
          </w:rPr>
          <w:fldChar w:fldCharType="separate"/>
        </w:r>
        <w:r w:rsidR="003E02FC">
          <w:rPr>
            <w:webHidden/>
          </w:rPr>
          <w:t>13</w:t>
        </w:r>
        <w:r w:rsidR="00A70766">
          <w:rPr>
            <w:webHidden/>
          </w:rPr>
          <w:fldChar w:fldCharType="end"/>
        </w:r>
      </w:hyperlink>
    </w:p>
    <w:p w14:paraId="42A32826" w14:textId="4C637F07" w:rsidR="00A70766" w:rsidRDefault="00181A7E">
      <w:pPr>
        <w:pStyle w:val="TOC3"/>
        <w:rPr>
          <w:rFonts w:asciiTheme="minorHAnsi" w:eastAsiaTheme="minorEastAsia" w:hAnsiTheme="minorHAnsi" w:cstheme="minorBidi"/>
          <w:szCs w:val="22"/>
          <w:lang w:eastAsia="zh-CN"/>
        </w:rPr>
      </w:pPr>
      <w:hyperlink w:anchor="_Toc528338293" w:history="1">
        <w:r w:rsidR="00A70766" w:rsidRPr="00354104">
          <w:rPr>
            <w:rStyle w:val="Hyperlink"/>
          </w:rPr>
          <w:t>2.1.1</w:t>
        </w:r>
        <w:r w:rsidR="00A70766">
          <w:rPr>
            <w:rFonts w:asciiTheme="minorHAnsi" w:eastAsiaTheme="minorEastAsia" w:hAnsiTheme="minorHAnsi" w:cstheme="minorBidi"/>
            <w:szCs w:val="22"/>
            <w:lang w:eastAsia="zh-CN"/>
          </w:rPr>
          <w:tab/>
        </w:r>
        <w:r w:rsidR="00A70766" w:rsidRPr="00354104">
          <w:rPr>
            <w:rStyle w:val="Hyperlink"/>
          </w:rPr>
          <w:t>Overview of Constraint Enforcement in the IFM/RTM System</w:t>
        </w:r>
        <w:r w:rsidR="00A70766">
          <w:rPr>
            <w:webHidden/>
          </w:rPr>
          <w:tab/>
        </w:r>
        <w:r w:rsidR="00A70766">
          <w:rPr>
            <w:webHidden/>
          </w:rPr>
          <w:fldChar w:fldCharType="begin"/>
        </w:r>
        <w:r w:rsidR="00A70766">
          <w:rPr>
            <w:webHidden/>
          </w:rPr>
          <w:instrText xml:space="preserve"> PAGEREF _Toc528338293 \h </w:instrText>
        </w:r>
        <w:r w:rsidR="00A70766">
          <w:rPr>
            <w:webHidden/>
          </w:rPr>
        </w:r>
        <w:r w:rsidR="00A70766">
          <w:rPr>
            <w:webHidden/>
          </w:rPr>
          <w:fldChar w:fldCharType="separate"/>
        </w:r>
        <w:r w:rsidR="003E02FC">
          <w:rPr>
            <w:webHidden/>
          </w:rPr>
          <w:t>17</w:t>
        </w:r>
        <w:r w:rsidR="00A70766">
          <w:rPr>
            <w:webHidden/>
          </w:rPr>
          <w:fldChar w:fldCharType="end"/>
        </w:r>
      </w:hyperlink>
    </w:p>
    <w:p w14:paraId="084804BD" w14:textId="07CF727B" w:rsidR="00A70766" w:rsidRDefault="00181A7E">
      <w:pPr>
        <w:pStyle w:val="TOC4"/>
        <w:rPr>
          <w:rFonts w:asciiTheme="minorHAnsi" w:eastAsiaTheme="minorEastAsia" w:hAnsiTheme="minorHAnsi" w:cstheme="minorBidi"/>
          <w:szCs w:val="22"/>
          <w:lang w:eastAsia="zh-CN"/>
        </w:rPr>
      </w:pPr>
      <w:hyperlink w:anchor="_Toc528338294" w:history="1">
        <w:r w:rsidR="00A70766" w:rsidRPr="00354104">
          <w:rPr>
            <w:rStyle w:val="Hyperlink"/>
          </w:rPr>
          <w:t>2.1.1.1</w:t>
        </w:r>
        <w:r w:rsidR="00A70766">
          <w:rPr>
            <w:rFonts w:asciiTheme="minorHAnsi" w:eastAsiaTheme="minorEastAsia" w:hAnsiTheme="minorHAnsi" w:cstheme="minorBidi"/>
            <w:szCs w:val="22"/>
            <w:lang w:eastAsia="zh-CN"/>
          </w:rPr>
          <w:tab/>
        </w:r>
        <w:r w:rsidR="00A70766" w:rsidRPr="00354104">
          <w:rPr>
            <w:rStyle w:val="Hyperlink"/>
          </w:rPr>
          <w:t>Facilities that Lack Sufficient Telemetry and Visibility</w:t>
        </w:r>
        <w:r w:rsidR="00A70766">
          <w:rPr>
            <w:webHidden/>
          </w:rPr>
          <w:tab/>
        </w:r>
        <w:r w:rsidR="00A70766">
          <w:rPr>
            <w:webHidden/>
          </w:rPr>
          <w:fldChar w:fldCharType="begin"/>
        </w:r>
        <w:r w:rsidR="00A70766">
          <w:rPr>
            <w:webHidden/>
          </w:rPr>
          <w:instrText xml:space="preserve"> PAGEREF _Toc528338294 \h </w:instrText>
        </w:r>
        <w:r w:rsidR="00A70766">
          <w:rPr>
            <w:webHidden/>
          </w:rPr>
        </w:r>
        <w:r w:rsidR="00A70766">
          <w:rPr>
            <w:webHidden/>
          </w:rPr>
          <w:fldChar w:fldCharType="separate"/>
        </w:r>
        <w:r w:rsidR="003E02FC">
          <w:rPr>
            <w:webHidden/>
          </w:rPr>
          <w:t>18</w:t>
        </w:r>
        <w:r w:rsidR="00A70766">
          <w:rPr>
            <w:webHidden/>
          </w:rPr>
          <w:fldChar w:fldCharType="end"/>
        </w:r>
      </w:hyperlink>
    </w:p>
    <w:p w14:paraId="4DEA6C59" w14:textId="0F01BD73" w:rsidR="00A70766" w:rsidRDefault="00181A7E">
      <w:pPr>
        <w:pStyle w:val="TOC4"/>
        <w:rPr>
          <w:rFonts w:asciiTheme="minorHAnsi" w:eastAsiaTheme="minorEastAsia" w:hAnsiTheme="minorHAnsi" w:cstheme="minorBidi"/>
          <w:szCs w:val="22"/>
          <w:lang w:eastAsia="zh-CN"/>
        </w:rPr>
      </w:pPr>
      <w:hyperlink w:anchor="_Toc528338295" w:history="1">
        <w:r w:rsidR="00A70766" w:rsidRPr="00354104">
          <w:rPr>
            <w:rStyle w:val="Hyperlink"/>
          </w:rPr>
          <w:t>2.1.1.2</w:t>
        </w:r>
        <w:r w:rsidR="00A70766">
          <w:rPr>
            <w:rFonts w:asciiTheme="minorHAnsi" w:eastAsiaTheme="minorEastAsia" w:hAnsiTheme="minorHAnsi" w:cstheme="minorBidi"/>
            <w:szCs w:val="22"/>
            <w:lang w:eastAsia="zh-CN"/>
          </w:rPr>
          <w:tab/>
        </w:r>
        <w:r w:rsidR="00A70766" w:rsidRPr="00354104">
          <w:rPr>
            <w:rStyle w:val="Hyperlink"/>
          </w:rPr>
          <w:t>Intertie Constraints</w:t>
        </w:r>
        <w:r w:rsidR="00A70766">
          <w:rPr>
            <w:webHidden/>
          </w:rPr>
          <w:tab/>
        </w:r>
        <w:r w:rsidR="00A70766">
          <w:rPr>
            <w:webHidden/>
          </w:rPr>
          <w:fldChar w:fldCharType="begin"/>
        </w:r>
        <w:r w:rsidR="00A70766">
          <w:rPr>
            <w:webHidden/>
          </w:rPr>
          <w:instrText xml:space="preserve"> PAGEREF _Toc528338295 \h </w:instrText>
        </w:r>
        <w:r w:rsidR="00A70766">
          <w:rPr>
            <w:webHidden/>
          </w:rPr>
        </w:r>
        <w:r w:rsidR="00A70766">
          <w:rPr>
            <w:webHidden/>
          </w:rPr>
          <w:fldChar w:fldCharType="separate"/>
        </w:r>
        <w:r w:rsidR="003E02FC">
          <w:rPr>
            <w:webHidden/>
          </w:rPr>
          <w:t>18</w:t>
        </w:r>
        <w:r w:rsidR="00A70766">
          <w:rPr>
            <w:webHidden/>
          </w:rPr>
          <w:fldChar w:fldCharType="end"/>
        </w:r>
      </w:hyperlink>
    </w:p>
    <w:p w14:paraId="354B7A2F" w14:textId="6C02F6A1" w:rsidR="00A70766" w:rsidRDefault="00181A7E">
      <w:pPr>
        <w:pStyle w:val="TOC4"/>
        <w:rPr>
          <w:rFonts w:asciiTheme="minorHAnsi" w:eastAsiaTheme="minorEastAsia" w:hAnsiTheme="minorHAnsi" w:cstheme="minorBidi"/>
          <w:szCs w:val="22"/>
          <w:lang w:eastAsia="zh-CN"/>
        </w:rPr>
      </w:pPr>
      <w:hyperlink w:anchor="_Toc528338296" w:history="1">
        <w:r w:rsidR="00A70766" w:rsidRPr="00354104">
          <w:rPr>
            <w:rStyle w:val="Hyperlink"/>
          </w:rPr>
          <w:t>2.1.1.3</w:t>
        </w:r>
        <w:r w:rsidR="00A70766">
          <w:rPr>
            <w:rFonts w:asciiTheme="minorHAnsi" w:eastAsiaTheme="minorEastAsia" w:hAnsiTheme="minorHAnsi" w:cstheme="minorBidi"/>
            <w:szCs w:val="22"/>
            <w:lang w:eastAsia="zh-CN"/>
          </w:rPr>
          <w:tab/>
        </w:r>
        <w:r w:rsidR="00A70766" w:rsidRPr="00354104">
          <w:rPr>
            <w:rStyle w:val="Hyperlink"/>
          </w:rPr>
          <w:t>Management of Use Limited Resources</w:t>
        </w:r>
        <w:r w:rsidR="00A70766">
          <w:rPr>
            <w:webHidden/>
          </w:rPr>
          <w:tab/>
        </w:r>
        <w:r w:rsidR="00A70766">
          <w:rPr>
            <w:webHidden/>
          </w:rPr>
          <w:fldChar w:fldCharType="begin"/>
        </w:r>
        <w:r w:rsidR="00A70766">
          <w:rPr>
            <w:webHidden/>
          </w:rPr>
          <w:instrText xml:space="preserve"> PAGEREF _Toc528338296 \h </w:instrText>
        </w:r>
        <w:r w:rsidR="00A70766">
          <w:rPr>
            <w:webHidden/>
          </w:rPr>
        </w:r>
        <w:r w:rsidR="00A70766">
          <w:rPr>
            <w:webHidden/>
          </w:rPr>
          <w:fldChar w:fldCharType="separate"/>
        </w:r>
        <w:r w:rsidR="003E02FC">
          <w:rPr>
            <w:webHidden/>
          </w:rPr>
          <w:t>19</w:t>
        </w:r>
        <w:r w:rsidR="00A70766">
          <w:rPr>
            <w:webHidden/>
          </w:rPr>
          <w:fldChar w:fldCharType="end"/>
        </w:r>
      </w:hyperlink>
    </w:p>
    <w:p w14:paraId="2B9B2D79" w14:textId="28858026" w:rsidR="00A70766" w:rsidRDefault="00181A7E">
      <w:pPr>
        <w:pStyle w:val="TOC4"/>
        <w:rPr>
          <w:rFonts w:asciiTheme="minorHAnsi" w:eastAsiaTheme="minorEastAsia" w:hAnsiTheme="minorHAnsi" w:cstheme="minorBidi"/>
          <w:szCs w:val="22"/>
          <w:lang w:eastAsia="zh-CN"/>
        </w:rPr>
      </w:pPr>
      <w:hyperlink w:anchor="_Toc528338297" w:history="1">
        <w:r w:rsidR="00A70766" w:rsidRPr="00354104">
          <w:rPr>
            <w:rStyle w:val="Hyperlink"/>
          </w:rPr>
          <w:t>2.1.1.4</w:t>
        </w:r>
        <w:r w:rsidR="00A70766">
          <w:rPr>
            <w:rFonts w:asciiTheme="minorHAnsi" w:eastAsiaTheme="minorEastAsia" w:hAnsiTheme="minorHAnsi" w:cstheme="minorBidi"/>
            <w:szCs w:val="22"/>
            <w:lang w:eastAsia="zh-CN"/>
          </w:rPr>
          <w:tab/>
        </w:r>
        <w:r w:rsidR="00A70766" w:rsidRPr="00354104">
          <w:rPr>
            <w:rStyle w:val="Hyperlink"/>
          </w:rPr>
          <w:t>Management of Transmission Outages</w:t>
        </w:r>
        <w:r w:rsidR="00A70766">
          <w:rPr>
            <w:webHidden/>
          </w:rPr>
          <w:tab/>
        </w:r>
        <w:r w:rsidR="00A70766">
          <w:rPr>
            <w:webHidden/>
          </w:rPr>
          <w:fldChar w:fldCharType="begin"/>
        </w:r>
        <w:r w:rsidR="00A70766">
          <w:rPr>
            <w:webHidden/>
          </w:rPr>
          <w:instrText xml:space="preserve"> PAGEREF _Toc528338297 \h </w:instrText>
        </w:r>
        <w:r w:rsidR="00A70766">
          <w:rPr>
            <w:webHidden/>
          </w:rPr>
        </w:r>
        <w:r w:rsidR="00A70766">
          <w:rPr>
            <w:webHidden/>
          </w:rPr>
          <w:fldChar w:fldCharType="separate"/>
        </w:r>
        <w:r w:rsidR="003E02FC">
          <w:rPr>
            <w:webHidden/>
          </w:rPr>
          <w:t>20</w:t>
        </w:r>
        <w:r w:rsidR="00A70766">
          <w:rPr>
            <w:webHidden/>
          </w:rPr>
          <w:fldChar w:fldCharType="end"/>
        </w:r>
      </w:hyperlink>
    </w:p>
    <w:p w14:paraId="7B2C50F9" w14:textId="48B2BFBE" w:rsidR="00A70766" w:rsidRDefault="00181A7E">
      <w:pPr>
        <w:pStyle w:val="TOC4"/>
        <w:rPr>
          <w:rFonts w:asciiTheme="minorHAnsi" w:eastAsiaTheme="minorEastAsia" w:hAnsiTheme="minorHAnsi" w:cstheme="minorBidi"/>
          <w:szCs w:val="22"/>
          <w:lang w:eastAsia="zh-CN"/>
        </w:rPr>
      </w:pPr>
      <w:hyperlink w:anchor="_Toc528338298" w:history="1">
        <w:r w:rsidR="00A70766" w:rsidRPr="00354104">
          <w:rPr>
            <w:rStyle w:val="Hyperlink"/>
          </w:rPr>
          <w:t>2.1.1.5</w:t>
        </w:r>
        <w:r w:rsidR="00A70766">
          <w:rPr>
            <w:rFonts w:asciiTheme="minorHAnsi" w:eastAsiaTheme="minorEastAsia" w:hAnsiTheme="minorHAnsi" w:cstheme="minorBidi"/>
            <w:szCs w:val="22"/>
            <w:lang w:eastAsia="zh-CN"/>
          </w:rPr>
          <w:tab/>
        </w:r>
        <w:r w:rsidR="00A70766" w:rsidRPr="00354104">
          <w:rPr>
            <w:rStyle w:val="Hyperlink"/>
          </w:rPr>
          <w:t>Lessons from Market Results</w:t>
        </w:r>
        <w:r w:rsidR="00A70766">
          <w:rPr>
            <w:webHidden/>
          </w:rPr>
          <w:tab/>
        </w:r>
        <w:r w:rsidR="00A70766">
          <w:rPr>
            <w:webHidden/>
          </w:rPr>
          <w:fldChar w:fldCharType="begin"/>
        </w:r>
        <w:r w:rsidR="00A70766">
          <w:rPr>
            <w:webHidden/>
          </w:rPr>
          <w:instrText xml:space="preserve"> PAGEREF _Toc528338298 \h </w:instrText>
        </w:r>
        <w:r w:rsidR="00A70766">
          <w:rPr>
            <w:webHidden/>
          </w:rPr>
        </w:r>
        <w:r w:rsidR="00A70766">
          <w:rPr>
            <w:webHidden/>
          </w:rPr>
          <w:fldChar w:fldCharType="separate"/>
        </w:r>
        <w:r w:rsidR="003E02FC">
          <w:rPr>
            <w:webHidden/>
          </w:rPr>
          <w:t>20</w:t>
        </w:r>
        <w:r w:rsidR="00A70766">
          <w:rPr>
            <w:webHidden/>
          </w:rPr>
          <w:fldChar w:fldCharType="end"/>
        </w:r>
      </w:hyperlink>
    </w:p>
    <w:p w14:paraId="6E2B4E60" w14:textId="4E960D23" w:rsidR="00A70766" w:rsidRDefault="00181A7E">
      <w:pPr>
        <w:pStyle w:val="TOC2"/>
        <w:rPr>
          <w:rFonts w:asciiTheme="minorHAnsi" w:eastAsiaTheme="minorEastAsia" w:hAnsiTheme="minorHAnsi" w:cstheme="minorBidi"/>
          <w:szCs w:val="22"/>
          <w:lang w:eastAsia="zh-CN"/>
        </w:rPr>
      </w:pPr>
      <w:hyperlink w:anchor="_Toc528338299" w:history="1">
        <w:r w:rsidR="00A70766" w:rsidRPr="00354104">
          <w:rPr>
            <w:rStyle w:val="Hyperlink"/>
          </w:rPr>
          <w:t>2.2</w:t>
        </w:r>
        <w:r w:rsidR="00A70766">
          <w:rPr>
            <w:rFonts w:asciiTheme="minorHAnsi" w:eastAsiaTheme="minorEastAsia" w:hAnsiTheme="minorHAnsi" w:cstheme="minorBidi"/>
            <w:szCs w:val="22"/>
            <w:lang w:eastAsia="zh-CN"/>
          </w:rPr>
          <w:tab/>
        </w:r>
        <w:r w:rsidR="00A70766" w:rsidRPr="00354104">
          <w:rPr>
            <w:rStyle w:val="Hyperlink"/>
          </w:rPr>
          <w:t>Full Network Model Overview – CRR System</w:t>
        </w:r>
        <w:r w:rsidR="00A70766">
          <w:rPr>
            <w:webHidden/>
          </w:rPr>
          <w:tab/>
        </w:r>
        <w:r w:rsidR="00A70766">
          <w:rPr>
            <w:webHidden/>
          </w:rPr>
          <w:fldChar w:fldCharType="begin"/>
        </w:r>
        <w:r w:rsidR="00A70766">
          <w:rPr>
            <w:webHidden/>
          </w:rPr>
          <w:instrText xml:space="preserve"> PAGEREF _Toc528338299 \h </w:instrText>
        </w:r>
        <w:r w:rsidR="00A70766">
          <w:rPr>
            <w:webHidden/>
          </w:rPr>
        </w:r>
        <w:r w:rsidR="00A70766">
          <w:rPr>
            <w:webHidden/>
          </w:rPr>
          <w:fldChar w:fldCharType="separate"/>
        </w:r>
        <w:r w:rsidR="003E02FC">
          <w:rPr>
            <w:webHidden/>
          </w:rPr>
          <w:t>21</w:t>
        </w:r>
        <w:r w:rsidR="00A70766">
          <w:rPr>
            <w:webHidden/>
          </w:rPr>
          <w:fldChar w:fldCharType="end"/>
        </w:r>
      </w:hyperlink>
    </w:p>
    <w:p w14:paraId="0E6AA4B3" w14:textId="2E98FE24" w:rsidR="00A70766" w:rsidRDefault="00181A7E">
      <w:pPr>
        <w:pStyle w:val="TOC2"/>
        <w:rPr>
          <w:rFonts w:asciiTheme="minorHAnsi" w:eastAsiaTheme="minorEastAsia" w:hAnsiTheme="minorHAnsi" w:cstheme="minorBidi"/>
          <w:szCs w:val="22"/>
          <w:lang w:eastAsia="zh-CN"/>
        </w:rPr>
      </w:pPr>
      <w:hyperlink w:anchor="_Toc528338300" w:history="1">
        <w:r w:rsidR="00A70766" w:rsidRPr="00354104">
          <w:rPr>
            <w:rStyle w:val="Hyperlink"/>
          </w:rPr>
          <w:t>2.3</w:t>
        </w:r>
        <w:r w:rsidR="00A70766">
          <w:rPr>
            <w:rFonts w:asciiTheme="minorHAnsi" w:eastAsiaTheme="minorEastAsia" w:hAnsiTheme="minorHAnsi" w:cstheme="minorBidi"/>
            <w:szCs w:val="22"/>
            <w:lang w:eastAsia="zh-CN"/>
          </w:rPr>
          <w:tab/>
        </w:r>
        <w:r w:rsidR="00A70766" w:rsidRPr="00354104">
          <w:rPr>
            <w:rStyle w:val="Hyperlink"/>
          </w:rPr>
          <w:t>Access to the CRR Full Network Model</w:t>
        </w:r>
        <w:r w:rsidR="00A70766">
          <w:rPr>
            <w:webHidden/>
          </w:rPr>
          <w:tab/>
        </w:r>
        <w:r w:rsidR="00A70766">
          <w:rPr>
            <w:webHidden/>
          </w:rPr>
          <w:fldChar w:fldCharType="begin"/>
        </w:r>
        <w:r w:rsidR="00A70766">
          <w:rPr>
            <w:webHidden/>
          </w:rPr>
          <w:instrText xml:space="preserve"> PAGEREF _Toc528338300 \h </w:instrText>
        </w:r>
        <w:r w:rsidR="00A70766">
          <w:rPr>
            <w:webHidden/>
          </w:rPr>
        </w:r>
        <w:r w:rsidR="00A70766">
          <w:rPr>
            <w:webHidden/>
          </w:rPr>
          <w:fldChar w:fldCharType="separate"/>
        </w:r>
        <w:r w:rsidR="003E02FC">
          <w:rPr>
            <w:webHidden/>
          </w:rPr>
          <w:t>23</w:t>
        </w:r>
        <w:r w:rsidR="00A70766">
          <w:rPr>
            <w:webHidden/>
          </w:rPr>
          <w:fldChar w:fldCharType="end"/>
        </w:r>
      </w:hyperlink>
    </w:p>
    <w:p w14:paraId="2C3D2931" w14:textId="0AE2981F" w:rsidR="00A70766" w:rsidRDefault="00181A7E">
      <w:pPr>
        <w:pStyle w:val="TOC1"/>
        <w:rPr>
          <w:rFonts w:asciiTheme="minorHAnsi" w:eastAsiaTheme="minorEastAsia" w:hAnsiTheme="minorHAnsi" w:cstheme="minorBidi"/>
          <w:b w:val="0"/>
          <w:szCs w:val="22"/>
          <w:lang w:eastAsia="zh-CN"/>
        </w:rPr>
      </w:pPr>
      <w:hyperlink w:anchor="_Toc528338301" w:history="1">
        <w:r w:rsidR="00A70766" w:rsidRPr="00354104">
          <w:rPr>
            <w:rStyle w:val="Hyperlink"/>
          </w:rPr>
          <w:t>3.</w:t>
        </w:r>
        <w:r w:rsidR="00A70766">
          <w:rPr>
            <w:rFonts w:asciiTheme="minorHAnsi" w:eastAsiaTheme="minorEastAsia" w:hAnsiTheme="minorHAnsi" w:cstheme="minorBidi"/>
            <w:b w:val="0"/>
            <w:szCs w:val="22"/>
            <w:lang w:eastAsia="zh-CN"/>
          </w:rPr>
          <w:tab/>
        </w:r>
        <w:r w:rsidR="00A70766" w:rsidRPr="00354104">
          <w:rPr>
            <w:rStyle w:val="Hyperlink"/>
          </w:rPr>
          <w:t>Full Network Model for IFM &amp; RTM</w:t>
        </w:r>
        <w:r w:rsidR="00A70766">
          <w:rPr>
            <w:webHidden/>
          </w:rPr>
          <w:tab/>
        </w:r>
        <w:r w:rsidR="00A70766">
          <w:rPr>
            <w:webHidden/>
          </w:rPr>
          <w:fldChar w:fldCharType="begin"/>
        </w:r>
        <w:r w:rsidR="00A70766">
          <w:rPr>
            <w:webHidden/>
          </w:rPr>
          <w:instrText xml:space="preserve"> PAGEREF _Toc528338301 \h </w:instrText>
        </w:r>
        <w:r w:rsidR="00A70766">
          <w:rPr>
            <w:webHidden/>
          </w:rPr>
        </w:r>
        <w:r w:rsidR="00A70766">
          <w:rPr>
            <w:webHidden/>
          </w:rPr>
          <w:fldChar w:fldCharType="separate"/>
        </w:r>
        <w:r w:rsidR="003E02FC">
          <w:rPr>
            <w:webHidden/>
          </w:rPr>
          <w:t>24</w:t>
        </w:r>
        <w:r w:rsidR="00A70766">
          <w:rPr>
            <w:webHidden/>
          </w:rPr>
          <w:fldChar w:fldCharType="end"/>
        </w:r>
      </w:hyperlink>
    </w:p>
    <w:p w14:paraId="4161FF30" w14:textId="67F253E3" w:rsidR="00A70766" w:rsidRDefault="00181A7E">
      <w:pPr>
        <w:pStyle w:val="TOC2"/>
        <w:rPr>
          <w:rFonts w:asciiTheme="minorHAnsi" w:eastAsiaTheme="minorEastAsia" w:hAnsiTheme="minorHAnsi" w:cstheme="minorBidi"/>
          <w:szCs w:val="22"/>
          <w:lang w:eastAsia="zh-CN"/>
        </w:rPr>
      </w:pPr>
      <w:hyperlink w:anchor="_Toc528338302" w:history="1">
        <w:r w:rsidR="00A70766" w:rsidRPr="00354104">
          <w:rPr>
            <w:rStyle w:val="Hyperlink"/>
          </w:rPr>
          <w:t>3.1</w:t>
        </w:r>
        <w:r w:rsidR="00A70766">
          <w:rPr>
            <w:rFonts w:asciiTheme="minorHAnsi" w:eastAsiaTheme="minorEastAsia" w:hAnsiTheme="minorHAnsi" w:cstheme="minorBidi"/>
            <w:szCs w:val="22"/>
            <w:lang w:eastAsia="zh-CN"/>
          </w:rPr>
          <w:tab/>
        </w:r>
        <w:r w:rsidR="00A70766" w:rsidRPr="00354104">
          <w:rPr>
            <w:rStyle w:val="Hyperlink"/>
          </w:rPr>
          <w:t>FNM Transmission System Representation</w:t>
        </w:r>
        <w:r w:rsidR="00A70766">
          <w:rPr>
            <w:webHidden/>
          </w:rPr>
          <w:tab/>
        </w:r>
        <w:r w:rsidR="00A70766">
          <w:rPr>
            <w:webHidden/>
          </w:rPr>
          <w:fldChar w:fldCharType="begin"/>
        </w:r>
        <w:r w:rsidR="00A70766">
          <w:rPr>
            <w:webHidden/>
          </w:rPr>
          <w:instrText xml:space="preserve"> PAGEREF _Toc528338302 \h </w:instrText>
        </w:r>
        <w:r w:rsidR="00A70766">
          <w:rPr>
            <w:webHidden/>
          </w:rPr>
        </w:r>
        <w:r w:rsidR="00A70766">
          <w:rPr>
            <w:webHidden/>
          </w:rPr>
          <w:fldChar w:fldCharType="separate"/>
        </w:r>
        <w:r w:rsidR="003E02FC">
          <w:rPr>
            <w:webHidden/>
          </w:rPr>
          <w:t>24</w:t>
        </w:r>
        <w:r w:rsidR="00A70766">
          <w:rPr>
            <w:webHidden/>
          </w:rPr>
          <w:fldChar w:fldCharType="end"/>
        </w:r>
      </w:hyperlink>
    </w:p>
    <w:p w14:paraId="6787ABBA" w14:textId="3785C036" w:rsidR="00A70766" w:rsidRDefault="00181A7E">
      <w:pPr>
        <w:pStyle w:val="TOC3"/>
        <w:rPr>
          <w:rFonts w:asciiTheme="minorHAnsi" w:eastAsiaTheme="minorEastAsia" w:hAnsiTheme="minorHAnsi" w:cstheme="minorBidi"/>
          <w:szCs w:val="22"/>
          <w:lang w:eastAsia="zh-CN"/>
        </w:rPr>
      </w:pPr>
      <w:hyperlink w:anchor="_Toc528338303" w:history="1">
        <w:r w:rsidR="00A70766" w:rsidRPr="00354104">
          <w:rPr>
            <w:rStyle w:val="Hyperlink"/>
          </w:rPr>
          <w:t>3.1.1</w:t>
        </w:r>
        <w:r w:rsidR="00A70766">
          <w:rPr>
            <w:rFonts w:asciiTheme="minorHAnsi" w:eastAsiaTheme="minorEastAsia" w:hAnsiTheme="minorHAnsi" w:cstheme="minorBidi"/>
            <w:szCs w:val="22"/>
            <w:lang w:eastAsia="zh-CN"/>
          </w:rPr>
          <w:tab/>
        </w:r>
        <w:r w:rsidR="00A70766" w:rsidRPr="00354104">
          <w:rPr>
            <w:rStyle w:val="Hyperlink"/>
          </w:rPr>
          <w:t>Participating Transmission Owners</w:t>
        </w:r>
        <w:r w:rsidR="00A70766">
          <w:rPr>
            <w:webHidden/>
          </w:rPr>
          <w:tab/>
        </w:r>
        <w:r w:rsidR="00A70766">
          <w:rPr>
            <w:webHidden/>
          </w:rPr>
          <w:fldChar w:fldCharType="begin"/>
        </w:r>
        <w:r w:rsidR="00A70766">
          <w:rPr>
            <w:webHidden/>
          </w:rPr>
          <w:instrText xml:space="preserve"> PAGEREF _Toc528338303 \h </w:instrText>
        </w:r>
        <w:r w:rsidR="00A70766">
          <w:rPr>
            <w:webHidden/>
          </w:rPr>
        </w:r>
        <w:r w:rsidR="00A70766">
          <w:rPr>
            <w:webHidden/>
          </w:rPr>
          <w:fldChar w:fldCharType="separate"/>
        </w:r>
        <w:r w:rsidR="003E02FC">
          <w:rPr>
            <w:webHidden/>
          </w:rPr>
          <w:t>25</w:t>
        </w:r>
        <w:r w:rsidR="00A70766">
          <w:rPr>
            <w:webHidden/>
          </w:rPr>
          <w:fldChar w:fldCharType="end"/>
        </w:r>
      </w:hyperlink>
    </w:p>
    <w:p w14:paraId="5AD3EFDC" w14:textId="567D4514" w:rsidR="00A70766" w:rsidRDefault="00181A7E">
      <w:pPr>
        <w:pStyle w:val="TOC3"/>
        <w:rPr>
          <w:rFonts w:asciiTheme="minorHAnsi" w:eastAsiaTheme="minorEastAsia" w:hAnsiTheme="minorHAnsi" w:cstheme="minorBidi"/>
          <w:szCs w:val="22"/>
          <w:lang w:eastAsia="zh-CN"/>
        </w:rPr>
      </w:pPr>
      <w:hyperlink w:anchor="_Toc528338304" w:history="1">
        <w:r w:rsidR="00A70766" w:rsidRPr="00354104">
          <w:rPr>
            <w:rStyle w:val="Hyperlink"/>
          </w:rPr>
          <w:t>3.1.2</w:t>
        </w:r>
        <w:r w:rsidR="00A70766">
          <w:rPr>
            <w:rFonts w:asciiTheme="minorHAnsi" w:eastAsiaTheme="minorEastAsia" w:hAnsiTheme="minorHAnsi" w:cstheme="minorBidi"/>
            <w:szCs w:val="22"/>
            <w:lang w:eastAsia="zh-CN"/>
          </w:rPr>
          <w:tab/>
        </w:r>
        <w:r w:rsidR="00A70766" w:rsidRPr="00354104">
          <w:rPr>
            <w:rStyle w:val="Hyperlink"/>
          </w:rPr>
          <w:t>New Participating Transmission Owners (New PTOs)</w:t>
        </w:r>
        <w:r w:rsidR="00A70766">
          <w:rPr>
            <w:webHidden/>
          </w:rPr>
          <w:tab/>
        </w:r>
        <w:r w:rsidR="00A70766">
          <w:rPr>
            <w:webHidden/>
          </w:rPr>
          <w:fldChar w:fldCharType="begin"/>
        </w:r>
        <w:r w:rsidR="00A70766">
          <w:rPr>
            <w:webHidden/>
          </w:rPr>
          <w:instrText xml:space="preserve"> PAGEREF _Toc528338304 \h </w:instrText>
        </w:r>
        <w:r w:rsidR="00A70766">
          <w:rPr>
            <w:webHidden/>
          </w:rPr>
        </w:r>
        <w:r w:rsidR="00A70766">
          <w:rPr>
            <w:webHidden/>
          </w:rPr>
          <w:fldChar w:fldCharType="separate"/>
        </w:r>
        <w:r w:rsidR="003E02FC">
          <w:rPr>
            <w:webHidden/>
          </w:rPr>
          <w:t>25</w:t>
        </w:r>
        <w:r w:rsidR="00A70766">
          <w:rPr>
            <w:webHidden/>
          </w:rPr>
          <w:fldChar w:fldCharType="end"/>
        </w:r>
      </w:hyperlink>
    </w:p>
    <w:p w14:paraId="0FA5BD57" w14:textId="147C01C0" w:rsidR="00A70766" w:rsidRDefault="00181A7E">
      <w:pPr>
        <w:pStyle w:val="TOC3"/>
        <w:rPr>
          <w:rFonts w:asciiTheme="minorHAnsi" w:eastAsiaTheme="minorEastAsia" w:hAnsiTheme="minorHAnsi" w:cstheme="minorBidi"/>
          <w:szCs w:val="22"/>
          <w:lang w:eastAsia="zh-CN"/>
        </w:rPr>
      </w:pPr>
      <w:hyperlink w:anchor="_Toc528338305" w:history="1">
        <w:r w:rsidR="00A70766" w:rsidRPr="00354104">
          <w:rPr>
            <w:rStyle w:val="Hyperlink"/>
          </w:rPr>
          <w:t>3.1.3</w:t>
        </w:r>
        <w:r w:rsidR="00A70766">
          <w:rPr>
            <w:rFonts w:asciiTheme="minorHAnsi" w:eastAsiaTheme="minorEastAsia" w:hAnsiTheme="minorHAnsi" w:cstheme="minorBidi"/>
            <w:szCs w:val="22"/>
            <w:lang w:eastAsia="zh-CN"/>
          </w:rPr>
          <w:tab/>
        </w:r>
        <w:r w:rsidR="00A70766" w:rsidRPr="00354104">
          <w:rPr>
            <w:rStyle w:val="Hyperlink"/>
          </w:rPr>
          <w:t>Metered Sub-Systems</w:t>
        </w:r>
        <w:r w:rsidR="00A70766">
          <w:rPr>
            <w:webHidden/>
          </w:rPr>
          <w:tab/>
        </w:r>
        <w:r w:rsidR="00A70766">
          <w:rPr>
            <w:webHidden/>
          </w:rPr>
          <w:fldChar w:fldCharType="begin"/>
        </w:r>
        <w:r w:rsidR="00A70766">
          <w:rPr>
            <w:webHidden/>
          </w:rPr>
          <w:instrText xml:space="preserve"> PAGEREF _Toc528338305 \h </w:instrText>
        </w:r>
        <w:r w:rsidR="00A70766">
          <w:rPr>
            <w:webHidden/>
          </w:rPr>
        </w:r>
        <w:r w:rsidR="00A70766">
          <w:rPr>
            <w:webHidden/>
          </w:rPr>
          <w:fldChar w:fldCharType="separate"/>
        </w:r>
        <w:r w:rsidR="003E02FC">
          <w:rPr>
            <w:webHidden/>
          </w:rPr>
          <w:t>26</w:t>
        </w:r>
        <w:r w:rsidR="00A70766">
          <w:rPr>
            <w:webHidden/>
          </w:rPr>
          <w:fldChar w:fldCharType="end"/>
        </w:r>
      </w:hyperlink>
    </w:p>
    <w:p w14:paraId="645D7417" w14:textId="7FE106E1" w:rsidR="00A70766" w:rsidRDefault="00181A7E">
      <w:pPr>
        <w:pStyle w:val="TOC3"/>
        <w:rPr>
          <w:rFonts w:asciiTheme="minorHAnsi" w:eastAsiaTheme="minorEastAsia" w:hAnsiTheme="minorHAnsi" w:cstheme="minorBidi"/>
          <w:szCs w:val="22"/>
          <w:lang w:eastAsia="zh-CN"/>
        </w:rPr>
      </w:pPr>
      <w:hyperlink w:anchor="_Toc528338306" w:history="1">
        <w:r w:rsidR="00A70766" w:rsidRPr="00354104">
          <w:rPr>
            <w:rStyle w:val="Hyperlink"/>
          </w:rPr>
          <w:t>3.1.4</w:t>
        </w:r>
        <w:r w:rsidR="00A70766">
          <w:rPr>
            <w:rFonts w:asciiTheme="minorHAnsi" w:eastAsiaTheme="minorEastAsia" w:hAnsiTheme="minorHAnsi" w:cstheme="minorBidi"/>
            <w:szCs w:val="22"/>
            <w:lang w:eastAsia="zh-CN"/>
          </w:rPr>
          <w:tab/>
        </w:r>
        <w:r w:rsidR="00A70766" w:rsidRPr="00354104">
          <w:rPr>
            <w:rStyle w:val="Hyperlink"/>
          </w:rPr>
          <w:t>External Systems</w:t>
        </w:r>
        <w:r w:rsidR="00A70766">
          <w:rPr>
            <w:webHidden/>
          </w:rPr>
          <w:tab/>
        </w:r>
        <w:r w:rsidR="00A70766">
          <w:rPr>
            <w:webHidden/>
          </w:rPr>
          <w:fldChar w:fldCharType="begin"/>
        </w:r>
        <w:r w:rsidR="00A70766">
          <w:rPr>
            <w:webHidden/>
          </w:rPr>
          <w:instrText xml:space="preserve"> PAGEREF _Toc528338306 \h </w:instrText>
        </w:r>
        <w:r w:rsidR="00A70766">
          <w:rPr>
            <w:webHidden/>
          </w:rPr>
        </w:r>
        <w:r w:rsidR="00A70766">
          <w:rPr>
            <w:webHidden/>
          </w:rPr>
          <w:fldChar w:fldCharType="separate"/>
        </w:r>
        <w:r w:rsidR="003E02FC">
          <w:rPr>
            <w:webHidden/>
          </w:rPr>
          <w:t>27</w:t>
        </w:r>
        <w:r w:rsidR="00A70766">
          <w:rPr>
            <w:webHidden/>
          </w:rPr>
          <w:fldChar w:fldCharType="end"/>
        </w:r>
      </w:hyperlink>
    </w:p>
    <w:p w14:paraId="703B8D1D" w14:textId="4BA54C15" w:rsidR="00A70766" w:rsidRDefault="00181A7E">
      <w:pPr>
        <w:pStyle w:val="TOC3"/>
        <w:rPr>
          <w:rFonts w:asciiTheme="minorHAnsi" w:eastAsiaTheme="minorEastAsia" w:hAnsiTheme="minorHAnsi" w:cstheme="minorBidi"/>
          <w:szCs w:val="22"/>
          <w:lang w:eastAsia="zh-CN"/>
        </w:rPr>
      </w:pPr>
      <w:hyperlink w:anchor="_Toc528338307" w:history="1">
        <w:r w:rsidR="00A70766" w:rsidRPr="00354104">
          <w:rPr>
            <w:rStyle w:val="Hyperlink"/>
          </w:rPr>
          <w:t>3.1.5</w:t>
        </w:r>
        <w:r w:rsidR="00A70766">
          <w:rPr>
            <w:rFonts w:asciiTheme="minorHAnsi" w:eastAsiaTheme="minorEastAsia" w:hAnsiTheme="minorHAnsi" w:cstheme="minorBidi"/>
            <w:szCs w:val="22"/>
            <w:lang w:eastAsia="zh-CN"/>
          </w:rPr>
          <w:tab/>
        </w:r>
        <w:r w:rsidR="00A70766" w:rsidRPr="00354104">
          <w:rPr>
            <w:rStyle w:val="Hyperlink"/>
          </w:rPr>
          <w:t>Other Balancing Authority Areas</w:t>
        </w:r>
        <w:r w:rsidR="00A70766">
          <w:rPr>
            <w:webHidden/>
          </w:rPr>
          <w:tab/>
        </w:r>
        <w:r w:rsidR="00A70766">
          <w:rPr>
            <w:webHidden/>
          </w:rPr>
          <w:fldChar w:fldCharType="begin"/>
        </w:r>
        <w:r w:rsidR="00A70766">
          <w:rPr>
            <w:webHidden/>
          </w:rPr>
          <w:instrText xml:space="preserve"> PAGEREF _Toc528338307 \h </w:instrText>
        </w:r>
        <w:r w:rsidR="00A70766">
          <w:rPr>
            <w:webHidden/>
          </w:rPr>
        </w:r>
        <w:r w:rsidR="00A70766">
          <w:rPr>
            <w:webHidden/>
          </w:rPr>
          <w:fldChar w:fldCharType="separate"/>
        </w:r>
        <w:r w:rsidR="003E02FC">
          <w:rPr>
            <w:webHidden/>
          </w:rPr>
          <w:t>29</w:t>
        </w:r>
        <w:r w:rsidR="00A70766">
          <w:rPr>
            <w:webHidden/>
          </w:rPr>
          <w:fldChar w:fldCharType="end"/>
        </w:r>
      </w:hyperlink>
    </w:p>
    <w:p w14:paraId="37A18DEB" w14:textId="2F06EBA7" w:rsidR="00A70766" w:rsidRDefault="00181A7E">
      <w:pPr>
        <w:pStyle w:val="TOC3"/>
        <w:rPr>
          <w:rFonts w:asciiTheme="minorHAnsi" w:eastAsiaTheme="minorEastAsia" w:hAnsiTheme="minorHAnsi" w:cstheme="minorBidi"/>
          <w:szCs w:val="22"/>
          <w:lang w:eastAsia="zh-CN"/>
        </w:rPr>
      </w:pPr>
      <w:hyperlink w:anchor="_Toc528338308" w:history="1">
        <w:r w:rsidR="00A70766" w:rsidRPr="00354104">
          <w:rPr>
            <w:rStyle w:val="Hyperlink"/>
          </w:rPr>
          <w:t>3.1.6</w:t>
        </w:r>
        <w:r w:rsidR="00A70766">
          <w:rPr>
            <w:rFonts w:asciiTheme="minorHAnsi" w:eastAsiaTheme="minorEastAsia" w:hAnsiTheme="minorHAnsi" w:cstheme="minorBidi"/>
            <w:szCs w:val="22"/>
            <w:lang w:eastAsia="zh-CN"/>
          </w:rPr>
          <w:tab/>
        </w:r>
        <w:r w:rsidR="00A70766" w:rsidRPr="00354104">
          <w:rPr>
            <w:rStyle w:val="Hyperlink"/>
          </w:rPr>
          <w:t>Utility Distribution Company (UDC)</w:t>
        </w:r>
        <w:r w:rsidR="00A70766">
          <w:rPr>
            <w:webHidden/>
          </w:rPr>
          <w:tab/>
        </w:r>
        <w:r w:rsidR="00A70766">
          <w:rPr>
            <w:webHidden/>
          </w:rPr>
          <w:fldChar w:fldCharType="begin"/>
        </w:r>
        <w:r w:rsidR="00A70766">
          <w:rPr>
            <w:webHidden/>
          </w:rPr>
          <w:instrText xml:space="preserve"> PAGEREF _Toc528338308 \h </w:instrText>
        </w:r>
        <w:r w:rsidR="00A70766">
          <w:rPr>
            <w:webHidden/>
          </w:rPr>
        </w:r>
        <w:r w:rsidR="00A70766">
          <w:rPr>
            <w:webHidden/>
          </w:rPr>
          <w:fldChar w:fldCharType="separate"/>
        </w:r>
        <w:r w:rsidR="003E02FC">
          <w:rPr>
            <w:webHidden/>
          </w:rPr>
          <w:t>30</w:t>
        </w:r>
        <w:r w:rsidR="00A70766">
          <w:rPr>
            <w:webHidden/>
          </w:rPr>
          <w:fldChar w:fldCharType="end"/>
        </w:r>
      </w:hyperlink>
    </w:p>
    <w:p w14:paraId="4BCE37ED" w14:textId="4FFA0497" w:rsidR="00A70766" w:rsidRDefault="00181A7E">
      <w:pPr>
        <w:pStyle w:val="TOC2"/>
        <w:rPr>
          <w:rFonts w:asciiTheme="minorHAnsi" w:eastAsiaTheme="minorEastAsia" w:hAnsiTheme="minorHAnsi" w:cstheme="minorBidi"/>
          <w:szCs w:val="22"/>
          <w:lang w:eastAsia="zh-CN"/>
        </w:rPr>
      </w:pPr>
      <w:hyperlink w:anchor="_Toc528338309" w:history="1">
        <w:r w:rsidR="00A70766" w:rsidRPr="00354104">
          <w:rPr>
            <w:rStyle w:val="Hyperlink"/>
          </w:rPr>
          <w:t>3.2</w:t>
        </w:r>
        <w:r w:rsidR="00A70766">
          <w:rPr>
            <w:rFonts w:asciiTheme="minorHAnsi" w:eastAsiaTheme="minorEastAsia" w:hAnsiTheme="minorHAnsi" w:cstheme="minorBidi"/>
            <w:szCs w:val="22"/>
            <w:lang w:eastAsia="zh-CN"/>
          </w:rPr>
          <w:tab/>
        </w:r>
        <w:r w:rsidR="00A70766" w:rsidRPr="00354104">
          <w:rPr>
            <w:rStyle w:val="Hyperlink"/>
          </w:rPr>
          <w:t>FNM Market Representation</w:t>
        </w:r>
        <w:r w:rsidR="00A70766">
          <w:rPr>
            <w:webHidden/>
          </w:rPr>
          <w:tab/>
        </w:r>
        <w:r w:rsidR="00A70766">
          <w:rPr>
            <w:webHidden/>
          </w:rPr>
          <w:fldChar w:fldCharType="begin"/>
        </w:r>
        <w:r w:rsidR="00A70766">
          <w:rPr>
            <w:webHidden/>
          </w:rPr>
          <w:instrText xml:space="preserve"> PAGEREF _Toc528338309 \h </w:instrText>
        </w:r>
        <w:r w:rsidR="00A70766">
          <w:rPr>
            <w:webHidden/>
          </w:rPr>
        </w:r>
        <w:r w:rsidR="00A70766">
          <w:rPr>
            <w:webHidden/>
          </w:rPr>
          <w:fldChar w:fldCharType="separate"/>
        </w:r>
        <w:r w:rsidR="003E02FC">
          <w:rPr>
            <w:webHidden/>
          </w:rPr>
          <w:t>30</w:t>
        </w:r>
        <w:r w:rsidR="00A70766">
          <w:rPr>
            <w:webHidden/>
          </w:rPr>
          <w:fldChar w:fldCharType="end"/>
        </w:r>
      </w:hyperlink>
    </w:p>
    <w:p w14:paraId="41446AD8" w14:textId="0DE328C3" w:rsidR="00A70766" w:rsidRDefault="00181A7E">
      <w:pPr>
        <w:pStyle w:val="TOC2"/>
        <w:rPr>
          <w:rFonts w:asciiTheme="minorHAnsi" w:eastAsiaTheme="minorEastAsia" w:hAnsiTheme="minorHAnsi" w:cstheme="minorBidi"/>
          <w:szCs w:val="22"/>
          <w:lang w:eastAsia="zh-CN"/>
        </w:rPr>
      </w:pPr>
      <w:hyperlink w:anchor="_Toc528338310" w:history="1">
        <w:r w:rsidR="00A70766" w:rsidRPr="00354104">
          <w:rPr>
            <w:rStyle w:val="Hyperlink"/>
          </w:rPr>
          <w:t>3.3</w:t>
        </w:r>
        <w:r w:rsidR="00A70766">
          <w:rPr>
            <w:rFonts w:asciiTheme="minorHAnsi" w:eastAsiaTheme="minorEastAsia" w:hAnsiTheme="minorHAnsi" w:cstheme="minorBidi"/>
            <w:szCs w:val="22"/>
            <w:lang w:eastAsia="zh-CN"/>
          </w:rPr>
          <w:tab/>
        </w:r>
        <w:r w:rsidR="00A70766" w:rsidRPr="00354104">
          <w:rPr>
            <w:rStyle w:val="Hyperlink"/>
          </w:rPr>
          <w:t>Use of Full Network Model</w:t>
        </w:r>
        <w:r w:rsidR="00A70766">
          <w:rPr>
            <w:webHidden/>
          </w:rPr>
          <w:tab/>
        </w:r>
        <w:r w:rsidR="00A70766">
          <w:rPr>
            <w:webHidden/>
          </w:rPr>
          <w:fldChar w:fldCharType="begin"/>
        </w:r>
        <w:r w:rsidR="00A70766">
          <w:rPr>
            <w:webHidden/>
          </w:rPr>
          <w:instrText xml:space="preserve"> PAGEREF _Toc528338310 \h </w:instrText>
        </w:r>
        <w:r w:rsidR="00A70766">
          <w:rPr>
            <w:webHidden/>
          </w:rPr>
        </w:r>
        <w:r w:rsidR="00A70766">
          <w:rPr>
            <w:webHidden/>
          </w:rPr>
          <w:fldChar w:fldCharType="separate"/>
        </w:r>
        <w:r w:rsidR="003E02FC">
          <w:rPr>
            <w:webHidden/>
          </w:rPr>
          <w:t>32</w:t>
        </w:r>
        <w:r w:rsidR="00A70766">
          <w:rPr>
            <w:webHidden/>
          </w:rPr>
          <w:fldChar w:fldCharType="end"/>
        </w:r>
      </w:hyperlink>
    </w:p>
    <w:p w14:paraId="78C3C1F3" w14:textId="05B87910" w:rsidR="00A70766" w:rsidRDefault="00181A7E">
      <w:pPr>
        <w:pStyle w:val="TOC3"/>
        <w:rPr>
          <w:rFonts w:asciiTheme="minorHAnsi" w:eastAsiaTheme="minorEastAsia" w:hAnsiTheme="minorHAnsi" w:cstheme="minorBidi"/>
          <w:szCs w:val="22"/>
          <w:lang w:eastAsia="zh-CN"/>
        </w:rPr>
      </w:pPr>
      <w:hyperlink w:anchor="_Toc528338311" w:history="1">
        <w:r w:rsidR="00A70766" w:rsidRPr="00354104">
          <w:rPr>
            <w:rStyle w:val="Hyperlink"/>
          </w:rPr>
          <w:t>3.3.1</w:t>
        </w:r>
        <w:r w:rsidR="00A70766">
          <w:rPr>
            <w:rFonts w:asciiTheme="minorHAnsi" w:eastAsiaTheme="minorEastAsia" w:hAnsiTheme="minorHAnsi" w:cstheme="minorBidi"/>
            <w:szCs w:val="22"/>
            <w:lang w:eastAsia="zh-CN"/>
          </w:rPr>
          <w:tab/>
        </w:r>
        <w:r w:rsidR="00A70766" w:rsidRPr="00354104">
          <w:rPr>
            <w:rStyle w:val="Hyperlink"/>
          </w:rPr>
          <w:t>IFM/RTM Market Analysis Engine</w:t>
        </w:r>
        <w:r w:rsidR="00A70766">
          <w:rPr>
            <w:webHidden/>
          </w:rPr>
          <w:tab/>
        </w:r>
        <w:r w:rsidR="00A70766">
          <w:rPr>
            <w:webHidden/>
          </w:rPr>
          <w:fldChar w:fldCharType="begin"/>
        </w:r>
        <w:r w:rsidR="00A70766">
          <w:rPr>
            <w:webHidden/>
          </w:rPr>
          <w:instrText xml:space="preserve"> PAGEREF _Toc528338311 \h </w:instrText>
        </w:r>
        <w:r w:rsidR="00A70766">
          <w:rPr>
            <w:webHidden/>
          </w:rPr>
        </w:r>
        <w:r w:rsidR="00A70766">
          <w:rPr>
            <w:webHidden/>
          </w:rPr>
          <w:fldChar w:fldCharType="separate"/>
        </w:r>
        <w:r w:rsidR="003E02FC">
          <w:rPr>
            <w:webHidden/>
          </w:rPr>
          <w:t>34</w:t>
        </w:r>
        <w:r w:rsidR="00A70766">
          <w:rPr>
            <w:webHidden/>
          </w:rPr>
          <w:fldChar w:fldCharType="end"/>
        </w:r>
      </w:hyperlink>
    </w:p>
    <w:p w14:paraId="08F46D2F" w14:textId="2A57B3D1" w:rsidR="00A70766" w:rsidRDefault="00181A7E">
      <w:pPr>
        <w:pStyle w:val="TOC4"/>
        <w:rPr>
          <w:rFonts w:asciiTheme="minorHAnsi" w:eastAsiaTheme="minorEastAsia" w:hAnsiTheme="minorHAnsi" w:cstheme="minorBidi"/>
          <w:szCs w:val="22"/>
          <w:lang w:eastAsia="zh-CN"/>
        </w:rPr>
      </w:pPr>
      <w:hyperlink w:anchor="_Toc528338312" w:history="1">
        <w:r w:rsidR="00A70766" w:rsidRPr="00354104">
          <w:rPr>
            <w:rStyle w:val="Hyperlink"/>
          </w:rPr>
          <w:t>3.3.1.1</w:t>
        </w:r>
        <w:r w:rsidR="00A70766">
          <w:rPr>
            <w:rFonts w:asciiTheme="minorHAnsi" w:eastAsiaTheme="minorEastAsia" w:hAnsiTheme="minorHAnsi" w:cstheme="minorBidi"/>
            <w:szCs w:val="22"/>
            <w:lang w:eastAsia="zh-CN"/>
          </w:rPr>
          <w:tab/>
        </w:r>
        <w:r w:rsidR="00A70766" w:rsidRPr="00354104">
          <w:rPr>
            <w:rStyle w:val="Hyperlink"/>
          </w:rPr>
          <w:t>Security Constrained Unit Commitment Solution</w:t>
        </w:r>
        <w:r w:rsidR="00A70766">
          <w:rPr>
            <w:webHidden/>
          </w:rPr>
          <w:tab/>
        </w:r>
        <w:r w:rsidR="00A70766">
          <w:rPr>
            <w:webHidden/>
          </w:rPr>
          <w:fldChar w:fldCharType="begin"/>
        </w:r>
        <w:r w:rsidR="00A70766">
          <w:rPr>
            <w:webHidden/>
          </w:rPr>
          <w:instrText xml:space="preserve"> PAGEREF _Toc528338312 \h </w:instrText>
        </w:r>
        <w:r w:rsidR="00A70766">
          <w:rPr>
            <w:webHidden/>
          </w:rPr>
        </w:r>
        <w:r w:rsidR="00A70766">
          <w:rPr>
            <w:webHidden/>
          </w:rPr>
          <w:fldChar w:fldCharType="separate"/>
        </w:r>
        <w:r w:rsidR="003E02FC">
          <w:rPr>
            <w:webHidden/>
          </w:rPr>
          <w:t>34</w:t>
        </w:r>
        <w:r w:rsidR="00A70766">
          <w:rPr>
            <w:webHidden/>
          </w:rPr>
          <w:fldChar w:fldCharType="end"/>
        </w:r>
      </w:hyperlink>
    </w:p>
    <w:p w14:paraId="240D58C0" w14:textId="3C0447EC" w:rsidR="00A70766" w:rsidRDefault="00181A7E">
      <w:pPr>
        <w:pStyle w:val="TOC4"/>
        <w:rPr>
          <w:rFonts w:asciiTheme="minorHAnsi" w:eastAsiaTheme="minorEastAsia" w:hAnsiTheme="minorHAnsi" w:cstheme="minorBidi"/>
          <w:szCs w:val="22"/>
          <w:lang w:eastAsia="zh-CN"/>
        </w:rPr>
      </w:pPr>
      <w:hyperlink w:anchor="_Toc528338313" w:history="1">
        <w:r w:rsidR="00A70766" w:rsidRPr="00354104">
          <w:rPr>
            <w:rStyle w:val="Hyperlink"/>
          </w:rPr>
          <w:t>3.3.1.2</w:t>
        </w:r>
        <w:r w:rsidR="00A70766">
          <w:rPr>
            <w:rFonts w:asciiTheme="minorHAnsi" w:eastAsiaTheme="minorEastAsia" w:hAnsiTheme="minorHAnsi" w:cstheme="minorBidi"/>
            <w:szCs w:val="22"/>
            <w:lang w:eastAsia="zh-CN"/>
          </w:rPr>
          <w:tab/>
        </w:r>
        <w:r w:rsidR="00A70766" w:rsidRPr="00354104">
          <w:rPr>
            <w:rStyle w:val="Hyperlink"/>
          </w:rPr>
          <w:t>Network Analysis AC Solution</w:t>
        </w:r>
        <w:r w:rsidR="00A70766">
          <w:rPr>
            <w:webHidden/>
          </w:rPr>
          <w:tab/>
        </w:r>
        <w:r w:rsidR="00A70766">
          <w:rPr>
            <w:webHidden/>
          </w:rPr>
          <w:fldChar w:fldCharType="begin"/>
        </w:r>
        <w:r w:rsidR="00A70766">
          <w:rPr>
            <w:webHidden/>
          </w:rPr>
          <w:instrText xml:space="preserve"> PAGEREF _Toc528338313 \h </w:instrText>
        </w:r>
        <w:r w:rsidR="00A70766">
          <w:rPr>
            <w:webHidden/>
          </w:rPr>
        </w:r>
        <w:r w:rsidR="00A70766">
          <w:rPr>
            <w:webHidden/>
          </w:rPr>
          <w:fldChar w:fldCharType="separate"/>
        </w:r>
        <w:r w:rsidR="003E02FC">
          <w:rPr>
            <w:webHidden/>
          </w:rPr>
          <w:t>36</w:t>
        </w:r>
        <w:r w:rsidR="00A70766">
          <w:rPr>
            <w:webHidden/>
          </w:rPr>
          <w:fldChar w:fldCharType="end"/>
        </w:r>
      </w:hyperlink>
    </w:p>
    <w:p w14:paraId="2F128BD4" w14:textId="2DDCE240" w:rsidR="00A70766" w:rsidRDefault="00181A7E">
      <w:pPr>
        <w:pStyle w:val="TOC4"/>
        <w:rPr>
          <w:rFonts w:asciiTheme="minorHAnsi" w:eastAsiaTheme="minorEastAsia" w:hAnsiTheme="minorHAnsi" w:cstheme="minorBidi"/>
          <w:szCs w:val="22"/>
          <w:lang w:eastAsia="zh-CN"/>
        </w:rPr>
      </w:pPr>
      <w:hyperlink w:anchor="_Toc528338314" w:history="1">
        <w:r w:rsidR="00A70766" w:rsidRPr="00354104">
          <w:rPr>
            <w:rStyle w:val="Hyperlink"/>
          </w:rPr>
          <w:t>3.3.1.3</w:t>
        </w:r>
        <w:r w:rsidR="00A70766">
          <w:rPr>
            <w:rFonts w:asciiTheme="minorHAnsi" w:eastAsiaTheme="minorEastAsia" w:hAnsiTheme="minorHAnsi" w:cstheme="minorBidi"/>
            <w:szCs w:val="22"/>
            <w:lang w:eastAsia="zh-CN"/>
          </w:rPr>
          <w:tab/>
        </w:r>
        <w:r w:rsidR="00A70766" w:rsidRPr="00354104">
          <w:rPr>
            <w:rStyle w:val="Hyperlink"/>
          </w:rPr>
          <w:t>Reference Bus</w:t>
        </w:r>
        <w:r w:rsidR="00A70766">
          <w:rPr>
            <w:webHidden/>
          </w:rPr>
          <w:tab/>
        </w:r>
        <w:r w:rsidR="00A70766">
          <w:rPr>
            <w:webHidden/>
          </w:rPr>
          <w:fldChar w:fldCharType="begin"/>
        </w:r>
        <w:r w:rsidR="00A70766">
          <w:rPr>
            <w:webHidden/>
          </w:rPr>
          <w:instrText xml:space="preserve"> PAGEREF _Toc528338314 \h </w:instrText>
        </w:r>
        <w:r w:rsidR="00A70766">
          <w:rPr>
            <w:webHidden/>
          </w:rPr>
        </w:r>
        <w:r w:rsidR="00A70766">
          <w:rPr>
            <w:webHidden/>
          </w:rPr>
          <w:fldChar w:fldCharType="separate"/>
        </w:r>
        <w:r w:rsidR="003E02FC">
          <w:rPr>
            <w:webHidden/>
          </w:rPr>
          <w:t>37</w:t>
        </w:r>
        <w:r w:rsidR="00A70766">
          <w:rPr>
            <w:webHidden/>
          </w:rPr>
          <w:fldChar w:fldCharType="end"/>
        </w:r>
      </w:hyperlink>
    </w:p>
    <w:p w14:paraId="758B01D4" w14:textId="0BC0E103" w:rsidR="00A70766" w:rsidRDefault="00181A7E">
      <w:pPr>
        <w:pStyle w:val="TOC1"/>
        <w:rPr>
          <w:rFonts w:asciiTheme="minorHAnsi" w:eastAsiaTheme="minorEastAsia" w:hAnsiTheme="minorHAnsi" w:cstheme="minorBidi"/>
          <w:b w:val="0"/>
          <w:szCs w:val="22"/>
          <w:lang w:eastAsia="zh-CN"/>
        </w:rPr>
      </w:pPr>
      <w:hyperlink w:anchor="_Toc528338315" w:history="1">
        <w:r w:rsidR="00A70766" w:rsidRPr="00354104">
          <w:rPr>
            <w:rStyle w:val="Hyperlink"/>
          </w:rPr>
          <w:t>4.</w:t>
        </w:r>
        <w:r w:rsidR="00A70766">
          <w:rPr>
            <w:rFonts w:asciiTheme="minorHAnsi" w:eastAsiaTheme="minorEastAsia" w:hAnsiTheme="minorHAnsi" w:cstheme="minorBidi"/>
            <w:b w:val="0"/>
            <w:szCs w:val="22"/>
            <w:lang w:eastAsia="zh-CN"/>
          </w:rPr>
          <w:tab/>
        </w:r>
        <w:r w:rsidR="00A70766" w:rsidRPr="00354104">
          <w:rPr>
            <w:rStyle w:val="Hyperlink"/>
          </w:rPr>
          <w:t>FNM Components &amp; Development for the IFM &amp; RTM</w:t>
        </w:r>
        <w:r w:rsidR="00A70766">
          <w:rPr>
            <w:webHidden/>
          </w:rPr>
          <w:tab/>
        </w:r>
        <w:r w:rsidR="00A70766">
          <w:rPr>
            <w:webHidden/>
          </w:rPr>
          <w:fldChar w:fldCharType="begin"/>
        </w:r>
        <w:r w:rsidR="00A70766">
          <w:rPr>
            <w:webHidden/>
          </w:rPr>
          <w:instrText xml:space="preserve"> PAGEREF _Toc528338315 \h </w:instrText>
        </w:r>
        <w:r w:rsidR="00A70766">
          <w:rPr>
            <w:webHidden/>
          </w:rPr>
        </w:r>
        <w:r w:rsidR="00A70766">
          <w:rPr>
            <w:webHidden/>
          </w:rPr>
          <w:fldChar w:fldCharType="separate"/>
        </w:r>
        <w:r w:rsidR="003E02FC">
          <w:rPr>
            <w:webHidden/>
          </w:rPr>
          <w:t>38</w:t>
        </w:r>
        <w:r w:rsidR="00A70766">
          <w:rPr>
            <w:webHidden/>
          </w:rPr>
          <w:fldChar w:fldCharType="end"/>
        </w:r>
      </w:hyperlink>
    </w:p>
    <w:p w14:paraId="70D21C98" w14:textId="79F979DB" w:rsidR="00A70766" w:rsidRDefault="00181A7E">
      <w:pPr>
        <w:pStyle w:val="TOC2"/>
        <w:rPr>
          <w:rFonts w:asciiTheme="minorHAnsi" w:eastAsiaTheme="minorEastAsia" w:hAnsiTheme="minorHAnsi" w:cstheme="minorBidi"/>
          <w:szCs w:val="22"/>
          <w:lang w:eastAsia="zh-CN"/>
        </w:rPr>
      </w:pPr>
      <w:hyperlink w:anchor="_Toc528338316" w:history="1">
        <w:r w:rsidR="00A70766" w:rsidRPr="00354104">
          <w:rPr>
            <w:rStyle w:val="Hyperlink"/>
          </w:rPr>
          <w:t>4.1</w:t>
        </w:r>
        <w:r w:rsidR="00A70766">
          <w:rPr>
            <w:rFonts w:asciiTheme="minorHAnsi" w:eastAsiaTheme="minorEastAsia" w:hAnsiTheme="minorHAnsi" w:cstheme="minorBidi"/>
            <w:szCs w:val="22"/>
            <w:lang w:eastAsia="zh-CN"/>
          </w:rPr>
          <w:tab/>
        </w:r>
        <w:r w:rsidR="00A70766" w:rsidRPr="00354104">
          <w:rPr>
            <w:rStyle w:val="Hyperlink"/>
          </w:rPr>
          <w:t>FNM Development</w:t>
        </w:r>
        <w:r w:rsidR="00A70766">
          <w:rPr>
            <w:webHidden/>
          </w:rPr>
          <w:tab/>
        </w:r>
        <w:r w:rsidR="00A70766">
          <w:rPr>
            <w:webHidden/>
          </w:rPr>
          <w:fldChar w:fldCharType="begin"/>
        </w:r>
        <w:r w:rsidR="00A70766">
          <w:rPr>
            <w:webHidden/>
          </w:rPr>
          <w:instrText xml:space="preserve"> PAGEREF _Toc528338316 \h </w:instrText>
        </w:r>
        <w:r w:rsidR="00A70766">
          <w:rPr>
            <w:webHidden/>
          </w:rPr>
        </w:r>
        <w:r w:rsidR="00A70766">
          <w:rPr>
            <w:webHidden/>
          </w:rPr>
          <w:fldChar w:fldCharType="separate"/>
        </w:r>
        <w:r w:rsidR="003E02FC">
          <w:rPr>
            <w:webHidden/>
          </w:rPr>
          <w:t>38</w:t>
        </w:r>
        <w:r w:rsidR="00A70766">
          <w:rPr>
            <w:webHidden/>
          </w:rPr>
          <w:fldChar w:fldCharType="end"/>
        </w:r>
      </w:hyperlink>
    </w:p>
    <w:p w14:paraId="479FF9B7" w14:textId="6B9C46C2" w:rsidR="00A70766" w:rsidRDefault="00181A7E">
      <w:pPr>
        <w:pStyle w:val="TOC3"/>
        <w:rPr>
          <w:rFonts w:asciiTheme="minorHAnsi" w:eastAsiaTheme="minorEastAsia" w:hAnsiTheme="minorHAnsi" w:cstheme="minorBidi"/>
          <w:szCs w:val="22"/>
          <w:lang w:eastAsia="zh-CN"/>
        </w:rPr>
      </w:pPr>
      <w:hyperlink w:anchor="_Toc528338317" w:history="1">
        <w:r w:rsidR="00A70766" w:rsidRPr="00354104">
          <w:rPr>
            <w:rStyle w:val="Hyperlink"/>
          </w:rPr>
          <w:t>4.1.1</w:t>
        </w:r>
        <w:r w:rsidR="00A70766">
          <w:rPr>
            <w:rFonts w:asciiTheme="minorHAnsi" w:eastAsiaTheme="minorEastAsia" w:hAnsiTheme="minorHAnsi" w:cstheme="minorBidi"/>
            <w:szCs w:val="22"/>
            <w:lang w:eastAsia="zh-CN"/>
          </w:rPr>
          <w:tab/>
        </w:r>
        <w:r w:rsidR="00A70766" w:rsidRPr="00354104">
          <w:rPr>
            <w:rStyle w:val="Hyperlink"/>
          </w:rPr>
          <w:t>Physical Model</w:t>
        </w:r>
        <w:r w:rsidR="00A70766">
          <w:rPr>
            <w:webHidden/>
          </w:rPr>
          <w:tab/>
        </w:r>
        <w:r w:rsidR="00A70766">
          <w:rPr>
            <w:webHidden/>
          </w:rPr>
          <w:fldChar w:fldCharType="begin"/>
        </w:r>
        <w:r w:rsidR="00A70766">
          <w:rPr>
            <w:webHidden/>
          </w:rPr>
          <w:instrText xml:space="preserve"> PAGEREF _Toc528338317 \h </w:instrText>
        </w:r>
        <w:r w:rsidR="00A70766">
          <w:rPr>
            <w:webHidden/>
          </w:rPr>
        </w:r>
        <w:r w:rsidR="00A70766">
          <w:rPr>
            <w:webHidden/>
          </w:rPr>
          <w:fldChar w:fldCharType="separate"/>
        </w:r>
        <w:r w:rsidR="003E02FC">
          <w:rPr>
            <w:webHidden/>
          </w:rPr>
          <w:t>41</w:t>
        </w:r>
        <w:r w:rsidR="00A70766">
          <w:rPr>
            <w:webHidden/>
          </w:rPr>
          <w:fldChar w:fldCharType="end"/>
        </w:r>
      </w:hyperlink>
    </w:p>
    <w:p w14:paraId="5F3BBD1E" w14:textId="0C2AA344" w:rsidR="00A70766" w:rsidRDefault="00181A7E">
      <w:pPr>
        <w:pStyle w:val="TOC3"/>
        <w:rPr>
          <w:rFonts w:asciiTheme="minorHAnsi" w:eastAsiaTheme="minorEastAsia" w:hAnsiTheme="minorHAnsi" w:cstheme="minorBidi"/>
          <w:szCs w:val="22"/>
          <w:lang w:eastAsia="zh-CN"/>
        </w:rPr>
      </w:pPr>
      <w:hyperlink w:anchor="_Toc528338318" w:history="1">
        <w:r w:rsidR="00A70766" w:rsidRPr="00354104">
          <w:rPr>
            <w:rStyle w:val="Hyperlink"/>
          </w:rPr>
          <w:t>4.1.2</w:t>
        </w:r>
        <w:r w:rsidR="00A70766">
          <w:rPr>
            <w:rFonts w:asciiTheme="minorHAnsi" w:eastAsiaTheme="minorEastAsia" w:hAnsiTheme="minorHAnsi" w:cstheme="minorBidi"/>
            <w:szCs w:val="22"/>
            <w:lang w:eastAsia="zh-CN"/>
          </w:rPr>
          <w:tab/>
        </w:r>
        <w:r w:rsidR="00A70766" w:rsidRPr="00354104">
          <w:rPr>
            <w:rStyle w:val="Hyperlink"/>
          </w:rPr>
          <w:t>Market Model</w:t>
        </w:r>
        <w:r w:rsidR="00A70766">
          <w:rPr>
            <w:webHidden/>
          </w:rPr>
          <w:tab/>
        </w:r>
        <w:r w:rsidR="00A70766">
          <w:rPr>
            <w:webHidden/>
          </w:rPr>
          <w:fldChar w:fldCharType="begin"/>
        </w:r>
        <w:r w:rsidR="00A70766">
          <w:rPr>
            <w:webHidden/>
          </w:rPr>
          <w:instrText xml:space="preserve"> PAGEREF _Toc528338318 \h </w:instrText>
        </w:r>
        <w:r w:rsidR="00A70766">
          <w:rPr>
            <w:webHidden/>
          </w:rPr>
        </w:r>
        <w:r w:rsidR="00A70766">
          <w:rPr>
            <w:webHidden/>
          </w:rPr>
          <w:fldChar w:fldCharType="separate"/>
        </w:r>
        <w:r w:rsidR="003E02FC">
          <w:rPr>
            <w:webHidden/>
          </w:rPr>
          <w:t>41</w:t>
        </w:r>
        <w:r w:rsidR="00A70766">
          <w:rPr>
            <w:webHidden/>
          </w:rPr>
          <w:fldChar w:fldCharType="end"/>
        </w:r>
      </w:hyperlink>
    </w:p>
    <w:p w14:paraId="11D3075C" w14:textId="305B247D" w:rsidR="00A70766" w:rsidRDefault="00181A7E">
      <w:pPr>
        <w:pStyle w:val="TOC3"/>
        <w:rPr>
          <w:rFonts w:asciiTheme="minorHAnsi" w:eastAsiaTheme="minorEastAsia" w:hAnsiTheme="minorHAnsi" w:cstheme="minorBidi"/>
          <w:szCs w:val="22"/>
          <w:lang w:eastAsia="zh-CN"/>
        </w:rPr>
      </w:pPr>
      <w:hyperlink w:anchor="_Toc528338319" w:history="1">
        <w:r w:rsidR="00A70766" w:rsidRPr="00354104">
          <w:rPr>
            <w:rStyle w:val="Hyperlink"/>
          </w:rPr>
          <w:t>4.1.3</w:t>
        </w:r>
        <w:r w:rsidR="00A70766">
          <w:rPr>
            <w:rFonts w:asciiTheme="minorHAnsi" w:eastAsiaTheme="minorEastAsia" w:hAnsiTheme="minorHAnsi" w:cstheme="minorBidi"/>
            <w:szCs w:val="22"/>
            <w:lang w:eastAsia="zh-CN"/>
          </w:rPr>
          <w:tab/>
        </w:r>
        <w:r w:rsidR="00A70766" w:rsidRPr="00354104">
          <w:rPr>
            <w:rStyle w:val="Hyperlink"/>
          </w:rPr>
          <w:t>FNM Data Types</w:t>
        </w:r>
        <w:r w:rsidR="00A70766">
          <w:rPr>
            <w:webHidden/>
          </w:rPr>
          <w:tab/>
        </w:r>
        <w:r w:rsidR="00A70766">
          <w:rPr>
            <w:webHidden/>
          </w:rPr>
          <w:fldChar w:fldCharType="begin"/>
        </w:r>
        <w:r w:rsidR="00A70766">
          <w:rPr>
            <w:webHidden/>
          </w:rPr>
          <w:instrText xml:space="preserve"> PAGEREF _Toc528338319 \h </w:instrText>
        </w:r>
        <w:r w:rsidR="00A70766">
          <w:rPr>
            <w:webHidden/>
          </w:rPr>
        </w:r>
        <w:r w:rsidR="00A70766">
          <w:rPr>
            <w:webHidden/>
          </w:rPr>
          <w:fldChar w:fldCharType="separate"/>
        </w:r>
        <w:r w:rsidR="003E02FC">
          <w:rPr>
            <w:webHidden/>
          </w:rPr>
          <w:t>42</w:t>
        </w:r>
        <w:r w:rsidR="00A70766">
          <w:rPr>
            <w:webHidden/>
          </w:rPr>
          <w:fldChar w:fldCharType="end"/>
        </w:r>
      </w:hyperlink>
    </w:p>
    <w:p w14:paraId="67CE17A1" w14:textId="51EA3976" w:rsidR="00A70766" w:rsidRDefault="00181A7E">
      <w:pPr>
        <w:pStyle w:val="TOC2"/>
        <w:rPr>
          <w:rFonts w:asciiTheme="minorHAnsi" w:eastAsiaTheme="minorEastAsia" w:hAnsiTheme="minorHAnsi" w:cstheme="minorBidi"/>
          <w:szCs w:val="22"/>
          <w:lang w:eastAsia="zh-CN"/>
        </w:rPr>
      </w:pPr>
      <w:hyperlink w:anchor="_Toc528338320" w:history="1">
        <w:r w:rsidR="00A70766" w:rsidRPr="00354104">
          <w:rPr>
            <w:rStyle w:val="Hyperlink"/>
          </w:rPr>
          <w:t>4.2</w:t>
        </w:r>
        <w:r w:rsidR="00A70766">
          <w:rPr>
            <w:rFonts w:asciiTheme="minorHAnsi" w:eastAsiaTheme="minorEastAsia" w:hAnsiTheme="minorHAnsi" w:cstheme="minorBidi"/>
            <w:szCs w:val="22"/>
            <w:lang w:eastAsia="zh-CN"/>
          </w:rPr>
          <w:tab/>
        </w:r>
        <w:r w:rsidR="00A70766" w:rsidRPr="00354104">
          <w:rPr>
            <w:rStyle w:val="Hyperlink"/>
          </w:rPr>
          <w:t>FNM Market Components</w:t>
        </w:r>
        <w:r w:rsidR="00A70766">
          <w:rPr>
            <w:webHidden/>
          </w:rPr>
          <w:tab/>
        </w:r>
        <w:r w:rsidR="00A70766">
          <w:rPr>
            <w:webHidden/>
          </w:rPr>
          <w:fldChar w:fldCharType="begin"/>
        </w:r>
        <w:r w:rsidR="00A70766">
          <w:rPr>
            <w:webHidden/>
          </w:rPr>
          <w:instrText xml:space="preserve"> PAGEREF _Toc528338320 \h </w:instrText>
        </w:r>
        <w:r w:rsidR="00A70766">
          <w:rPr>
            <w:webHidden/>
          </w:rPr>
        </w:r>
        <w:r w:rsidR="00A70766">
          <w:rPr>
            <w:webHidden/>
          </w:rPr>
          <w:fldChar w:fldCharType="separate"/>
        </w:r>
        <w:r w:rsidR="003E02FC">
          <w:rPr>
            <w:webHidden/>
          </w:rPr>
          <w:t>44</w:t>
        </w:r>
        <w:r w:rsidR="00A70766">
          <w:rPr>
            <w:webHidden/>
          </w:rPr>
          <w:fldChar w:fldCharType="end"/>
        </w:r>
      </w:hyperlink>
    </w:p>
    <w:p w14:paraId="686D7911" w14:textId="561EC2AB" w:rsidR="00A70766" w:rsidRDefault="00181A7E">
      <w:pPr>
        <w:pStyle w:val="TOC3"/>
        <w:rPr>
          <w:rFonts w:asciiTheme="minorHAnsi" w:eastAsiaTheme="minorEastAsia" w:hAnsiTheme="minorHAnsi" w:cstheme="minorBidi"/>
          <w:szCs w:val="22"/>
          <w:lang w:eastAsia="zh-CN"/>
        </w:rPr>
      </w:pPr>
      <w:hyperlink w:anchor="_Toc528338321" w:history="1">
        <w:r w:rsidR="00A70766" w:rsidRPr="00354104">
          <w:rPr>
            <w:rStyle w:val="Hyperlink"/>
          </w:rPr>
          <w:t>4.2.1</w:t>
        </w:r>
        <w:r w:rsidR="00A70766">
          <w:rPr>
            <w:rFonts w:asciiTheme="minorHAnsi" w:eastAsiaTheme="minorEastAsia" w:hAnsiTheme="minorHAnsi" w:cstheme="minorBidi"/>
            <w:szCs w:val="22"/>
            <w:lang w:eastAsia="zh-CN"/>
          </w:rPr>
          <w:tab/>
        </w:r>
        <w:r w:rsidR="00A70766" w:rsidRPr="00354104">
          <w:rPr>
            <w:rStyle w:val="Hyperlink"/>
          </w:rPr>
          <w:t>Nodes &amp; Buses</w:t>
        </w:r>
        <w:r w:rsidR="00A70766">
          <w:rPr>
            <w:webHidden/>
          </w:rPr>
          <w:tab/>
        </w:r>
        <w:r w:rsidR="00A70766">
          <w:rPr>
            <w:webHidden/>
          </w:rPr>
          <w:fldChar w:fldCharType="begin"/>
        </w:r>
        <w:r w:rsidR="00A70766">
          <w:rPr>
            <w:webHidden/>
          </w:rPr>
          <w:instrText xml:space="preserve"> PAGEREF _Toc528338321 \h </w:instrText>
        </w:r>
        <w:r w:rsidR="00A70766">
          <w:rPr>
            <w:webHidden/>
          </w:rPr>
        </w:r>
        <w:r w:rsidR="00A70766">
          <w:rPr>
            <w:webHidden/>
          </w:rPr>
          <w:fldChar w:fldCharType="separate"/>
        </w:r>
        <w:r w:rsidR="003E02FC">
          <w:rPr>
            <w:webHidden/>
          </w:rPr>
          <w:t>44</w:t>
        </w:r>
        <w:r w:rsidR="00A70766">
          <w:rPr>
            <w:webHidden/>
          </w:rPr>
          <w:fldChar w:fldCharType="end"/>
        </w:r>
      </w:hyperlink>
    </w:p>
    <w:p w14:paraId="4ACA6B80" w14:textId="6FB0B27D" w:rsidR="00A70766" w:rsidRDefault="00181A7E">
      <w:pPr>
        <w:pStyle w:val="TOC4"/>
        <w:rPr>
          <w:rFonts w:asciiTheme="minorHAnsi" w:eastAsiaTheme="minorEastAsia" w:hAnsiTheme="minorHAnsi" w:cstheme="minorBidi"/>
          <w:szCs w:val="22"/>
          <w:lang w:eastAsia="zh-CN"/>
        </w:rPr>
      </w:pPr>
      <w:hyperlink w:anchor="_Toc528338322" w:history="1">
        <w:r w:rsidR="00A70766" w:rsidRPr="00354104">
          <w:rPr>
            <w:rStyle w:val="Hyperlink"/>
          </w:rPr>
          <w:t>4.2.1.1</w:t>
        </w:r>
        <w:r w:rsidR="00A70766">
          <w:rPr>
            <w:rFonts w:asciiTheme="minorHAnsi" w:eastAsiaTheme="minorEastAsia" w:hAnsiTheme="minorHAnsi" w:cstheme="minorBidi"/>
            <w:szCs w:val="22"/>
            <w:lang w:eastAsia="zh-CN"/>
          </w:rPr>
          <w:tab/>
        </w:r>
        <w:r w:rsidR="00A70766" w:rsidRPr="00354104">
          <w:rPr>
            <w:rStyle w:val="Hyperlink"/>
          </w:rPr>
          <w:t>Network Node (CNode)</w:t>
        </w:r>
        <w:r w:rsidR="00A70766">
          <w:rPr>
            <w:webHidden/>
          </w:rPr>
          <w:tab/>
        </w:r>
        <w:r w:rsidR="00A70766">
          <w:rPr>
            <w:webHidden/>
          </w:rPr>
          <w:fldChar w:fldCharType="begin"/>
        </w:r>
        <w:r w:rsidR="00A70766">
          <w:rPr>
            <w:webHidden/>
          </w:rPr>
          <w:instrText xml:space="preserve"> PAGEREF _Toc528338322 \h </w:instrText>
        </w:r>
        <w:r w:rsidR="00A70766">
          <w:rPr>
            <w:webHidden/>
          </w:rPr>
        </w:r>
        <w:r w:rsidR="00A70766">
          <w:rPr>
            <w:webHidden/>
          </w:rPr>
          <w:fldChar w:fldCharType="separate"/>
        </w:r>
        <w:r w:rsidR="003E02FC">
          <w:rPr>
            <w:webHidden/>
          </w:rPr>
          <w:t>46</w:t>
        </w:r>
        <w:r w:rsidR="00A70766">
          <w:rPr>
            <w:webHidden/>
          </w:rPr>
          <w:fldChar w:fldCharType="end"/>
        </w:r>
      </w:hyperlink>
    </w:p>
    <w:p w14:paraId="528ADDAC" w14:textId="2255290B" w:rsidR="00A70766" w:rsidRDefault="00181A7E">
      <w:pPr>
        <w:pStyle w:val="TOC4"/>
        <w:rPr>
          <w:rFonts w:asciiTheme="minorHAnsi" w:eastAsiaTheme="minorEastAsia" w:hAnsiTheme="minorHAnsi" w:cstheme="minorBidi"/>
          <w:szCs w:val="22"/>
          <w:lang w:eastAsia="zh-CN"/>
        </w:rPr>
      </w:pPr>
      <w:hyperlink w:anchor="_Toc528338323" w:history="1">
        <w:r w:rsidR="00A70766" w:rsidRPr="00354104">
          <w:rPr>
            <w:rStyle w:val="Hyperlink"/>
          </w:rPr>
          <w:t>4.2.1.2</w:t>
        </w:r>
        <w:r w:rsidR="00A70766">
          <w:rPr>
            <w:rFonts w:asciiTheme="minorHAnsi" w:eastAsiaTheme="minorEastAsia" w:hAnsiTheme="minorHAnsi" w:cstheme="minorBidi"/>
            <w:szCs w:val="22"/>
            <w:lang w:eastAsia="zh-CN"/>
          </w:rPr>
          <w:tab/>
        </w:r>
        <w:r w:rsidR="00A70766" w:rsidRPr="00354104">
          <w:rPr>
            <w:rStyle w:val="Hyperlink"/>
          </w:rPr>
          <w:t>Price Location (PNode)</w:t>
        </w:r>
        <w:r w:rsidR="00A70766">
          <w:rPr>
            <w:webHidden/>
          </w:rPr>
          <w:tab/>
        </w:r>
        <w:r w:rsidR="00A70766">
          <w:rPr>
            <w:webHidden/>
          </w:rPr>
          <w:fldChar w:fldCharType="begin"/>
        </w:r>
        <w:r w:rsidR="00A70766">
          <w:rPr>
            <w:webHidden/>
          </w:rPr>
          <w:instrText xml:space="preserve"> PAGEREF _Toc528338323 \h </w:instrText>
        </w:r>
        <w:r w:rsidR="00A70766">
          <w:rPr>
            <w:webHidden/>
          </w:rPr>
        </w:r>
        <w:r w:rsidR="00A70766">
          <w:rPr>
            <w:webHidden/>
          </w:rPr>
          <w:fldChar w:fldCharType="separate"/>
        </w:r>
        <w:r w:rsidR="003E02FC">
          <w:rPr>
            <w:webHidden/>
          </w:rPr>
          <w:t>46</w:t>
        </w:r>
        <w:r w:rsidR="00A70766">
          <w:rPr>
            <w:webHidden/>
          </w:rPr>
          <w:fldChar w:fldCharType="end"/>
        </w:r>
      </w:hyperlink>
    </w:p>
    <w:p w14:paraId="3466F6F6" w14:textId="5C6311BB" w:rsidR="00A70766" w:rsidRDefault="00181A7E">
      <w:pPr>
        <w:pStyle w:val="TOC3"/>
        <w:rPr>
          <w:rFonts w:asciiTheme="minorHAnsi" w:eastAsiaTheme="minorEastAsia" w:hAnsiTheme="minorHAnsi" w:cstheme="minorBidi"/>
          <w:szCs w:val="22"/>
          <w:lang w:eastAsia="zh-CN"/>
        </w:rPr>
      </w:pPr>
      <w:hyperlink w:anchor="_Toc528338324" w:history="1">
        <w:r w:rsidR="00A70766" w:rsidRPr="00354104">
          <w:rPr>
            <w:rStyle w:val="Hyperlink"/>
          </w:rPr>
          <w:t>4.2.2</w:t>
        </w:r>
        <w:r w:rsidR="00A70766">
          <w:rPr>
            <w:rFonts w:asciiTheme="minorHAnsi" w:eastAsiaTheme="minorEastAsia" w:hAnsiTheme="minorHAnsi" w:cstheme="minorBidi"/>
            <w:szCs w:val="22"/>
            <w:lang w:eastAsia="zh-CN"/>
          </w:rPr>
          <w:tab/>
        </w:r>
        <w:r w:rsidR="00A70766" w:rsidRPr="00354104">
          <w:rPr>
            <w:rStyle w:val="Hyperlink"/>
          </w:rPr>
          <w:t>Load Model</w:t>
        </w:r>
        <w:r w:rsidR="00A70766">
          <w:rPr>
            <w:webHidden/>
          </w:rPr>
          <w:tab/>
        </w:r>
        <w:r w:rsidR="00A70766">
          <w:rPr>
            <w:webHidden/>
          </w:rPr>
          <w:fldChar w:fldCharType="begin"/>
        </w:r>
        <w:r w:rsidR="00A70766">
          <w:rPr>
            <w:webHidden/>
          </w:rPr>
          <w:instrText xml:space="preserve"> PAGEREF _Toc528338324 \h </w:instrText>
        </w:r>
        <w:r w:rsidR="00A70766">
          <w:rPr>
            <w:webHidden/>
          </w:rPr>
        </w:r>
        <w:r w:rsidR="00A70766">
          <w:rPr>
            <w:webHidden/>
          </w:rPr>
          <w:fldChar w:fldCharType="separate"/>
        </w:r>
        <w:r w:rsidR="003E02FC">
          <w:rPr>
            <w:webHidden/>
          </w:rPr>
          <w:t>49</w:t>
        </w:r>
        <w:r w:rsidR="00A70766">
          <w:rPr>
            <w:webHidden/>
          </w:rPr>
          <w:fldChar w:fldCharType="end"/>
        </w:r>
      </w:hyperlink>
    </w:p>
    <w:p w14:paraId="6D1D0F49" w14:textId="4F5F2D65" w:rsidR="00A70766" w:rsidRDefault="00181A7E">
      <w:pPr>
        <w:pStyle w:val="TOC4"/>
        <w:rPr>
          <w:rFonts w:asciiTheme="minorHAnsi" w:eastAsiaTheme="minorEastAsia" w:hAnsiTheme="minorHAnsi" w:cstheme="minorBidi"/>
          <w:szCs w:val="22"/>
          <w:lang w:eastAsia="zh-CN"/>
        </w:rPr>
      </w:pPr>
      <w:hyperlink w:anchor="_Toc528338325" w:history="1">
        <w:r w:rsidR="00A70766" w:rsidRPr="00354104">
          <w:rPr>
            <w:rStyle w:val="Hyperlink"/>
          </w:rPr>
          <w:t>4.2.2.1</w:t>
        </w:r>
        <w:r w:rsidR="00A70766">
          <w:rPr>
            <w:rFonts w:asciiTheme="minorHAnsi" w:eastAsiaTheme="minorEastAsia" w:hAnsiTheme="minorHAnsi" w:cstheme="minorBidi"/>
            <w:szCs w:val="22"/>
            <w:lang w:eastAsia="zh-CN"/>
          </w:rPr>
          <w:tab/>
        </w:r>
        <w:r w:rsidR="00A70766" w:rsidRPr="00354104">
          <w:rPr>
            <w:rStyle w:val="Hyperlink"/>
          </w:rPr>
          <w:t>Load Aggregation and Load Distribution Factors</w:t>
        </w:r>
        <w:r w:rsidR="00A70766">
          <w:rPr>
            <w:webHidden/>
          </w:rPr>
          <w:tab/>
        </w:r>
        <w:r w:rsidR="00A70766">
          <w:rPr>
            <w:webHidden/>
          </w:rPr>
          <w:fldChar w:fldCharType="begin"/>
        </w:r>
        <w:r w:rsidR="00A70766">
          <w:rPr>
            <w:webHidden/>
          </w:rPr>
          <w:instrText xml:space="preserve"> PAGEREF _Toc528338325 \h </w:instrText>
        </w:r>
        <w:r w:rsidR="00A70766">
          <w:rPr>
            <w:webHidden/>
          </w:rPr>
        </w:r>
        <w:r w:rsidR="00A70766">
          <w:rPr>
            <w:webHidden/>
          </w:rPr>
          <w:fldChar w:fldCharType="separate"/>
        </w:r>
        <w:r w:rsidR="003E02FC">
          <w:rPr>
            <w:webHidden/>
          </w:rPr>
          <w:t>49</w:t>
        </w:r>
        <w:r w:rsidR="00A70766">
          <w:rPr>
            <w:webHidden/>
          </w:rPr>
          <w:fldChar w:fldCharType="end"/>
        </w:r>
      </w:hyperlink>
    </w:p>
    <w:p w14:paraId="0EE04E25" w14:textId="5269DEEE" w:rsidR="00A70766" w:rsidRDefault="00181A7E">
      <w:pPr>
        <w:pStyle w:val="TOC4"/>
        <w:rPr>
          <w:rFonts w:asciiTheme="minorHAnsi" w:eastAsiaTheme="minorEastAsia" w:hAnsiTheme="minorHAnsi" w:cstheme="minorBidi"/>
          <w:szCs w:val="22"/>
          <w:lang w:eastAsia="zh-CN"/>
        </w:rPr>
      </w:pPr>
      <w:hyperlink w:anchor="_Toc528338326" w:history="1">
        <w:r w:rsidR="00A70766" w:rsidRPr="00354104">
          <w:rPr>
            <w:rStyle w:val="Hyperlink"/>
          </w:rPr>
          <w:t>4.2.2.2</w:t>
        </w:r>
        <w:r w:rsidR="00A70766">
          <w:rPr>
            <w:rFonts w:asciiTheme="minorHAnsi" w:eastAsiaTheme="minorEastAsia" w:hAnsiTheme="minorHAnsi" w:cstheme="minorBidi"/>
            <w:szCs w:val="22"/>
            <w:lang w:eastAsia="zh-CN"/>
          </w:rPr>
          <w:tab/>
        </w:r>
        <w:r w:rsidR="00A70766" w:rsidRPr="00354104">
          <w:rPr>
            <w:rStyle w:val="Hyperlink"/>
          </w:rPr>
          <w:t>Custom Load Aggregation</w:t>
        </w:r>
        <w:r w:rsidR="00A70766">
          <w:rPr>
            <w:webHidden/>
          </w:rPr>
          <w:tab/>
        </w:r>
        <w:r w:rsidR="00A70766">
          <w:rPr>
            <w:webHidden/>
          </w:rPr>
          <w:fldChar w:fldCharType="begin"/>
        </w:r>
        <w:r w:rsidR="00A70766">
          <w:rPr>
            <w:webHidden/>
          </w:rPr>
          <w:instrText xml:space="preserve"> PAGEREF _Toc528338326 \h </w:instrText>
        </w:r>
        <w:r w:rsidR="00A70766">
          <w:rPr>
            <w:webHidden/>
          </w:rPr>
        </w:r>
        <w:r w:rsidR="00A70766">
          <w:rPr>
            <w:webHidden/>
          </w:rPr>
          <w:fldChar w:fldCharType="separate"/>
        </w:r>
        <w:r w:rsidR="003E02FC">
          <w:rPr>
            <w:webHidden/>
          </w:rPr>
          <w:t>51</w:t>
        </w:r>
        <w:r w:rsidR="00A70766">
          <w:rPr>
            <w:webHidden/>
          </w:rPr>
          <w:fldChar w:fldCharType="end"/>
        </w:r>
      </w:hyperlink>
    </w:p>
    <w:p w14:paraId="4E22A733" w14:textId="04B2BA9D" w:rsidR="00A70766" w:rsidRDefault="00181A7E">
      <w:pPr>
        <w:pStyle w:val="TOC4"/>
        <w:rPr>
          <w:rFonts w:asciiTheme="minorHAnsi" w:eastAsiaTheme="minorEastAsia" w:hAnsiTheme="minorHAnsi" w:cstheme="minorBidi"/>
          <w:szCs w:val="22"/>
          <w:lang w:eastAsia="zh-CN"/>
        </w:rPr>
      </w:pPr>
      <w:hyperlink w:anchor="_Toc528338327" w:history="1">
        <w:r w:rsidR="00A70766" w:rsidRPr="00354104">
          <w:rPr>
            <w:rStyle w:val="Hyperlink"/>
          </w:rPr>
          <w:t>4.2.2.3</w:t>
        </w:r>
        <w:r w:rsidR="00A70766">
          <w:rPr>
            <w:rFonts w:asciiTheme="minorHAnsi" w:eastAsiaTheme="minorEastAsia" w:hAnsiTheme="minorHAnsi" w:cstheme="minorBidi"/>
            <w:szCs w:val="22"/>
            <w:lang w:eastAsia="zh-CN"/>
          </w:rPr>
          <w:tab/>
        </w:r>
        <w:r w:rsidR="00A70766" w:rsidRPr="00354104">
          <w:rPr>
            <w:rStyle w:val="Hyperlink"/>
          </w:rPr>
          <w:t>Reactive Distribution Factors</w:t>
        </w:r>
        <w:r w:rsidR="00A70766">
          <w:rPr>
            <w:webHidden/>
          </w:rPr>
          <w:tab/>
        </w:r>
        <w:r w:rsidR="00A70766">
          <w:rPr>
            <w:webHidden/>
          </w:rPr>
          <w:fldChar w:fldCharType="begin"/>
        </w:r>
        <w:r w:rsidR="00A70766">
          <w:rPr>
            <w:webHidden/>
          </w:rPr>
          <w:instrText xml:space="preserve"> PAGEREF _Toc528338327 \h </w:instrText>
        </w:r>
        <w:r w:rsidR="00A70766">
          <w:rPr>
            <w:webHidden/>
          </w:rPr>
        </w:r>
        <w:r w:rsidR="00A70766">
          <w:rPr>
            <w:webHidden/>
          </w:rPr>
          <w:fldChar w:fldCharType="separate"/>
        </w:r>
        <w:r w:rsidR="003E02FC">
          <w:rPr>
            <w:webHidden/>
          </w:rPr>
          <w:t>51</w:t>
        </w:r>
        <w:r w:rsidR="00A70766">
          <w:rPr>
            <w:webHidden/>
          </w:rPr>
          <w:fldChar w:fldCharType="end"/>
        </w:r>
      </w:hyperlink>
    </w:p>
    <w:p w14:paraId="22752D7D" w14:textId="74EF1915" w:rsidR="00A70766" w:rsidRDefault="00181A7E">
      <w:pPr>
        <w:pStyle w:val="TOC3"/>
        <w:rPr>
          <w:rFonts w:asciiTheme="minorHAnsi" w:eastAsiaTheme="minorEastAsia" w:hAnsiTheme="minorHAnsi" w:cstheme="minorBidi"/>
          <w:szCs w:val="22"/>
          <w:lang w:eastAsia="zh-CN"/>
        </w:rPr>
      </w:pPr>
      <w:hyperlink w:anchor="_Toc528338328" w:history="1">
        <w:r w:rsidR="00A70766" w:rsidRPr="00354104">
          <w:rPr>
            <w:rStyle w:val="Hyperlink"/>
          </w:rPr>
          <w:t>4.2.3</w:t>
        </w:r>
        <w:r w:rsidR="00A70766">
          <w:rPr>
            <w:rFonts w:asciiTheme="minorHAnsi" w:eastAsiaTheme="minorEastAsia" w:hAnsiTheme="minorHAnsi" w:cstheme="minorBidi"/>
            <w:szCs w:val="22"/>
            <w:lang w:eastAsia="zh-CN"/>
          </w:rPr>
          <w:tab/>
        </w:r>
        <w:r w:rsidR="00A70766" w:rsidRPr="00354104">
          <w:rPr>
            <w:rStyle w:val="Hyperlink"/>
          </w:rPr>
          <w:t>Resource Models</w:t>
        </w:r>
        <w:r w:rsidR="00A70766">
          <w:rPr>
            <w:webHidden/>
          </w:rPr>
          <w:tab/>
        </w:r>
        <w:r w:rsidR="00A70766">
          <w:rPr>
            <w:webHidden/>
          </w:rPr>
          <w:fldChar w:fldCharType="begin"/>
        </w:r>
        <w:r w:rsidR="00A70766">
          <w:rPr>
            <w:webHidden/>
          </w:rPr>
          <w:instrText xml:space="preserve"> PAGEREF _Toc528338328 \h </w:instrText>
        </w:r>
        <w:r w:rsidR="00A70766">
          <w:rPr>
            <w:webHidden/>
          </w:rPr>
        </w:r>
        <w:r w:rsidR="00A70766">
          <w:rPr>
            <w:webHidden/>
          </w:rPr>
          <w:fldChar w:fldCharType="separate"/>
        </w:r>
        <w:r w:rsidR="003E02FC">
          <w:rPr>
            <w:webHidden/>
          </w:rPr>
          <w:t>52</w:t>
        </w:r>
        <w:r w:rsidR="00A70766">
          <w:rPr>
            <w:webHidden/>
          </w:rPr>
          <w:fldChar w:fldCharType="end"/>
        </w:r>
      </w:hyperlink>
    </w:p>
    <w:p w14:paraId="045EE5B6" w14:textId="7A5BD5B9" w:rsidR="00A70766" w:rsidRDefault="00181A7E">
      <w:pPr>
        <w:pStyle w:val="TOC4"/>
        <w:rPr>
          <w:rFonts w:asciiTheme="minorHAnsi" w:eastAsiaTheme="minorEastAsia" w:hAnsiTheme="minorHAnsi" w:cstheme="minorBidi"/>
          <w:szCs w:val="22"/>
          <w:lang w:eastAsia="zh-CN"/>
        </w:rPr>
      </w:pPr>
      <w:hyperlink w:anchor="_Toc528338329" w:history="1">
        <w:r w:rsidR="00A70766" w:rsidRPr="00354104">
          <w:rPr>
            <w:rStyle w:val="Hyperlink"/>
          </w:rPr>
          <w:t>4.2.3.1</w:t>
        </w:r>
        <w:r w:rsidR="00A70766">
          <w:rPr>
            <w:rFonts w:asciiTheme="minorHAnsi" w:eastAsiaTheme="minorEastAsia" w:hAnsiTheme="minorHAnsi" w:cstheme="minorBidi"/>
            <w:szCs w:val="22"/>
            <w:lang w:eastAsia="zh-CN"/>
          </w:rPr>
          <w:tab/>
        </w:r>
        <w:r w:rsidR="00A70766" w:rsidRPr="00354104">
          <w:rPr>
            <w:rStyle w:val="Hyperlink"/>
          </w:rPr>
          <w:t>Individual Generating Unit</w:t>
        </w:r>
        <w:r w:rsidR="00A70766">
          <w:rPr>
            <w:webHidden/>
          </w:rPr>
          <w:tab/>
        </w:r>
        <w:r w:rsidR="00A70766">
          <w:rPr>
            <w:webHidden/>
          </w:rPr>
          <w:fldChar w:fldCharType="begin"/>
        </w:r>
        <w:r w:rsidR="00A70766">
          <w:rPr>
            <w:webHidden/>
          </w:rPr>
          <w:instrText xml:space="preserve"> PAGEREF _Toc528338329 \h </w:instrText>
        </w:r>
        <w:r w:rsidR="00A70766">
          <w:rPr>
            <w:webHidden/>
          </w:rPr>
        </w:r>
        <w:r w:rsidR="00A70766">
          <w:rPr>
            <w:webHidden/>
          </w:rPr>
          <w:fldChar w:fldCharType="separate"/>
        </w:r>
        <w:r w:rsidR="003E02FC">
          <w:rPr>
            <w:webHidden/>
          </w:rPr>
          <w:t>52</w:t>
        </w:r>
        <w:r w:rsidR="00A70766">
          <w:rPr>
            <w:webHidden/>
          </w:rPr>
          <w:fldChar w:fldCharType="end"/>
        </w:r>
      </w:hyperlink>
    </w:p>
    <w:p w14:paraId="479F2DAA" w14:textId="731432E5" w:rsidR="00A70766" w:rsidRDefault="00181A7E">
      <w:pPr>
        <w:pStyle w:val="TOC5"/>
        <w:rPr>
          <w:rFonts w:asciiTheme="minorHAnsi" w:eastAsiaTheme="minorEastAsia" w:hAnsiTheme="minorHAnsi" w:cstheme="minorBidi"/>
          <w:szCs w:val="22"/>
          <w:lang w:eastAsia="zh-CN"/>
        </w:rPr>
      </w:pPr>
      <w:hyperlink w:anchor="_Toc528338330" w:history="1">
        <w:r w:rsidR="00A70766" w:rsidRPr="00354104">
          <w:rPr>
            <w:rStyle w:val="Hyperlink"/>
          </w:rPr>
          <w:t>4.2.3.1.1</w:t>
        </w:r>
        <w:r w:rsidR="00A70766">
          <w:rPr>
            <w:rFonts w:asciiTheme="minorHAnsi" w:eastAsiaTheme="minorEastAsia" w:hAnsiTheme="minorHAnsi" w:cstheme="minorBidi"/>
            <w:szCs w:val="22"/>
            <w:lang w:eastAsia="zh-CN"/>
          </w:rPr>
          <w:tab/>
        </w:r>
        <w:r w:rsidR="00A70766" w:rsidRPr="00354104">
          <w:rPr>
            <w:rStyle w:val="Hyperlink"/>
          </w:rPr>
          <w:t>Generator With POR at Station</w:t>
        </w:r>
        <w:r w:rsidR="00A70766">
          <w:rPr>
            <w:webHidden/>
          </w:rPr>
          <w:tab/>
        </w:r>
        <w:r w:rsidR="00A70766">
          <w:rPr>
            <w:webHidden/>
          </w:rPr>
          <w:fldChar w:fldCharType="begin"/>
        </w:r>
        <w:r w:rsidR="00A70766">
          <w:rPr>
            <w:webHidden/>
          </w:rPr>
          <w:instrText xml:space="preserve"> PAGEREF _Toc528338330 \h </w:instrText>
        </w:r>
        <w:r w:rsidR="00A70766">
          <w:rPr>
            <w:webHidden/>
          </w:rPr>
        </w:r>
        <w:r w:rsidR="00A70766">
          <w:rPr>
            <w:webHidden/>
          </w:rPr>
          <w:fldChar w:fldCharType="separate"/>
        </w:r>
        <w:r w:rsidR="003E02FC">
          <w:rPr>
            <w:webHidden/>
          </w:rPr>
          <w:t>53</w:t>
        </w:r>
        <w:r w:rsidR="00A70766">
          <w:rPr>
            <w:webHidden/>
          </w:rPr>
          <w:fldChar w:fldCharType="end"/>
        </w:r>
      </w:hyperlink>
    </w:p>
    <w:p w14:paraId="40A7B597" w14:textId="6DFB2A98" w:rsidR="00A70766" w:rsidRDefault="00181A7E">
      <w:pPr>
        <w:pStyle w:val="TOC5"/>
        <w:rPr>
          <w:rFonts w:asciiTheme="minorHAnsi" w:eastAsiaTheme="minorEastAsia" w:hAnsiTheme="minorHAnsi" w:cstheme="minorBidi"/>
          <w:szCs w:val="22"/>
          <w:lang w:eastAsia="zh-CN"/>
        </w:rPr>
      </w:pPr>
      <w:hyperlink w:anchor="_Toc528338331" w:history="1">
        <w:r w:rsidR="00A70766" w:rsidRPr="00354104">
          <w:rPr>
            <w:rStyle w:val="Hyperlink"/>
          </w:rPr>
          <w:t>4.2.3.1.2</w:t>
        </w:r>
        <w:r w:rsidR="00A70766">
          <w:rPr>
            <w:rFonts w:asciiTheme="minorHAnsi" w:eastAsiaTheme="minorEastAsia" w:hAnsiTheme="minorHAnsi" w:cstheme="minorBidi"/>
            <w:szCs w:val="22"/>
            <w:lang w:eastAsia="zh-CN"/>
          </w:rPr>
          <w:tab/>
        </w:r>
        <w:r w:rsidR="00A70766" w:rsidRPr="00354104">
          <w:rPr>
            <w:rStyle w:val="Hyperlink"/>
          </w:rPr>
          <w:t>Generating Unit with Auxiliary Load with POR at the Station</w:t>
        </w:r>
        <w:r w:rsidR="00A70766">
          <w:rPr>
            <w:webHidden/>
          </w:rPr>
          <w:tab/>
        </w:r>
        <w:r w:rsidR="00A70766">
          <w:rPr>
            <w:webHidden/>
          </w:rPr>
          <w:fldChar w:fldCharType="begin"/>
        </w:r>
        <w:r w:rsidR="00A70766">
          <w:rPr>
            <w:webHidden/>
          </w:rPr>
          <w:instrText xml:space="preserve"> PAGEREF _Toc528338331 \h </w:instrText>
        </w:r>
        <w:r w:rsidR="00A70766">
          <w:rPr>
            <w:webHidden/>
          </w:rPr>
        </w:r>
        <w:r w:rsidR="00A70766">
          <w:rPr>
            <w:webHidden/>
          </w:rPr>
          <w:fldChar w:fldCharType="separate"/>
        </w:r>
        <w:r w:rsidR="003E02FC">
          <w:rPr>
            <w:webHidden/>
          </w:rPr>
          <w:t>53</w:t>
        </w:r>
        <w:r w:rsidR="00A70766">
          <w:rPr>
            <w:webHidden/>
          </w:rPr>
          <w:fldChar w:fldCharType="end"/>
        </w:r>
      </w:hyperlink>
    </w:p>
    <w:p w14:paraId="7CEE2BBB" w14:textId="07987E51" w:rsidR="00A70766" w:rsidRDefault="00181A7E">
      <w:pPr>
        <w:pStyle w:val="TOC5"/>
        <w:rPr>
          <w:rFonts w:asciiTheme="minorHAnsi" w:eastAsiaTheme="minorEastAsia" w:hAnsiTheme="minorHAnsi" w:cstheme="minorBidi"/>
          <w:szCs w:val="22"/>
          <w:lang w:eastAsia="zh-CN"/>
        </w:rPr>
      </w:pPr>
      <w:hyperlink w:anchor="_Toc528338332" w:history="1">
        <w:r w:rsidR="00A70766" w:rsidRPr="00354104">
          <w:rPr>
            <w:rStyle w:val="Hyperlink"/>
          </w:rPr>
          <w:t>4.2.3.1.3</w:t>
        </w:r>
        <w:r w:rsidR="00A70766">
          <w:rPr>
            <w:rFonts w:asciiTheme="minorHAnsi" w:eastAsiaTheme="minorEastAsia" w:hAnsiTheme="minorHAnsi" w:cstheme="minorBidi"/>
            <w:szCs w:val="22"/>
            <w:lang w:eastAsia="zh-CN"/>
          </w:rPr>
          <w:tab/>
        </w:r>
        <w:r w:rsidR="00A70766" w:rsidRPr="00354104">
          <w:rPr>
            <w:rStyle w:val="Hyperlink"/>
          </w:rPr>
          <w:t>Generator with Pumping Capability</w:t>
        </w:r>
        <w:r w:rsidR="00A70766">
          <w:rPr>
            <w:webHidden/>
          </w:rPr>
          <w:tab/>
        </w:r>
        <w:r w:rsidR="00A70766">
          <w:rPr>
            <w:webHidden/>
          </w:rPr>
          <w:fldChar w:fldCharType="begin"/>
        </w:r>
        <w:r w:rsidR="00A70766">
          <w:rPr>
            <w:webHidden/>
          </w:rPr>
          <w:instrText xml:space="preserve"> PAGEREF _Toc528338332 \h </w:instrText>
        </w:r>
        <w:r w:rsidR="00A70766">
          <w:rPr>
            <w:webHidden/>
          </w:rPr>
        </w:r>
        <w:r w:rsidR="00A70766">
          <w:rPr>
            <w:webHidden/>
          </w:rPr>
          <w:fldChar w:fldCharType="separate"/>
        </w:r>
        <w:r w:rsidR="003E02FC">
          <w:rPr>
            <w:webHidden/>
          </w:rPr>
          <w:t>55</w:t>
        </w:r>
        <w:r w:rsidR="00A70766">
          <w:rPr>
            <w:webHidden/>
          </w:rPr>
          <w:fldChar w:fldCharType="end"/>
        </w:r>
      </w:hyperlink>
    </w:p>
    <w:p w14:paraId="5810A8E2" w14:textId="0E287320" w:rsidR="00A70766" w:rsidRDefault="00181A7E">
      <w:pPr>
        <w:pStyle w:val="TOC5"/>
        <w:rPr>
          <w:rFonts w:asciiTheme="minorHAnsi" w:eastAsiaTheme="minorEastAsia" w:hAnsiTheme="minorHAnsi" w:cstheme="minorBidi"/>
          <w:szCs w:val="22"/>
          <w:lang w:eastAsia="zh-CN"/>
        </w:rPr>
      </w:pPr>
      <w:hyperlink w:anchor="_Toc528338333" w:history="1">
        <w:r w:rsidR="00A70766" w:rsidRPr="00354104">
          <w:rPr>
            <w:rStyle w:val="Hyperlink"/>
          </w:rPr>
          <w:t>4.2.3.1.4</w:t>
        </w:r>
        <w:r w:rsidR="00A70766">
          <w:rPr>
            <w:rFonts w:asciiTheme="minorHAnsi" w:eastAsiaTheme="minorEastAsia" w:hAnsiTheme="minorHAnsi" w:cstheme="minorBidi"/>
            <w:szCs w:val="22"/>
            <w:lang w:eastAsia="zh-CN"/>
          </w:rPr>
          <w:tab/>
        </w:r>
        <w:r w:rsidR="00A70766" w:rsidRPr="00354104">
          <w:rPr>
            <w:rStyle w:val="Hyperlink"/>
          </w:rPr>
          <w:t>Generating Unit with POR at Generator Tie</w:t>
        </w:r>
        <w:r w:rsidR="00A70766">
          <w:rPr>
            <w:webHidden/>
          </w:rPr>
          <w:tab/>
        </w:r>
        <w:r w:rsidR="00A70766">
          <w:rPr>
            <w:webHidden/>
          </w:rPr>
          <w:fldChar w:fldCharType="begin"/>
        </w:r>
        <w:r w:rsidR="00A70766">
          <w:rPr>
            <w:webHidden/>
          </w:rPr>
          <w:instrText xml:space="preserve"> PAGEREF _Toc528338333 \h </w:instrText>
        </w:r>
        <w:r w:rsidR="00A70766">
          <w:rPr>
            <w:webHidden/>
          </w:rPr>
        </w:r>
        <w:r w:rsidR="00A70766">
          <w:rPr>
            <w:webHidden/>
          </w:rPr>
          <w:fldChar w:fldCharType="separate"/>
        </w:r>
        <w:r w:rsidR="003E02FC">
          <w:rPr>
            <w:webHidden/>
          </w:rPr>
          <w:t>56</w:t>
        </w:r>
        <w:r w:rsidR="00A70766">
          <w:rPr>
            <w:webHidden/>
          </w:rPr>
          <w:fldChar w:fldCharType="end"/>
        </w:r>
      </w:hyperlink>
    </w:p>
    <w:p w14:paraId="122BBB00" w14:textId="0EA0E8A2" w:rsidR="00A70766" w:rsidRDefault="00181A7E">
      <w:pPr>
        <w:pStyle w:val="TOC4"/>
        <w:rPr>
          <w:rFonts w:asciiTheme="minorHAnsi" w:eastAsiaTheme="minorEastAsia" w:hAnsiTheme="minorHAnsi" w:cstheme="minorBidi"/>
          <w:szCs w:val="22"/>
          <w:lang w:eastAsia="zh-CN"/>
        </w:rPr>
      </w:pPr>
      <w:hyperlink w:anchor="_Toc528338334" w:history="1">
        <w:r w:rsidR="00A70766" w:rsidRPr="00354104">
          <w:rPr>
            <w:rStyle w:val="Hyperlink"/>
          </w:rPr>
          <w:t>4.2.3.2</w:t>
        </w:r>
        <w:r w:rsidR="00A70766">
          <w:rPr>
            <w:rFonts w:asciiTheme="minorHAnsi" w:eastAsiaTheme="minorEastAsia" w:hAnsiTheme="minorHAnsi" w:cstheme="minorBidi"/>
            <w:szCs w:val="22"/>
            <w:lang w:eastAsia="zh-CN"/>
          </w:rPr>
          <w:tab/>
        </w:r>
        <w:r w:rsidR="00A70766" w:rsidRPr="00354104">
          <w:rPr>
            <w:rStyle w:val="Hyperlink"/>
          </w:rPr>
          <w:t>Generation Aggregation</w:t>
        </w:r>
        <w:r w:rsidR="00A70766">
          <w:rPr>
            <w:webHidden/>
          </w:rPr>
          <w:tab/>
        </w:r>
        <w:r w:rsidR="00A70766">
          <w:rPr>
            <w:webHidden/>
          </w:rPr>
          <w:fldChar w:fldCharType="begin"/>
        </w:r>
        <w:r w:rsidR="00A70766">
          <w:rPr>
            <w:webHidden/>
          </w:rPr>
          <w:instrText xml:space="preserve"> PAGEREF _Toc528338334 \h </w:instrText>
        </w:r>
        <w:r w:rsidR="00A70766">
          <w:rPr>
            <w:webHidden/>
          </w:rPr>
        </w:r>
        <w:r w:rsidR="00A70766">
          <w:rPr>
            <w:webHidden/>
          </w:rPr>
          <w:fldChar w:fldCharType="separate"/>
        </w:r>
        <w:r w:rsidR="003E02FC">
          <w:rPr>
            <w:webHidden/>
          </w:rPr>
          <w:t>57</w:t>
        </w:r>
        <w:r w:rsidR="00A70766">
          <w:rPr>
            <w:webHidden/>
          </w:rPr>
          <w:fldChar w:fldCharType="end"/>
        </w:r>
      </w:hyperlink>
    </w:p>
    <w:p w14:paraId="32B19AC2" w14:textId="6895CC6A" w:rsidR="00A70766" w:rsidRDefault="00181A7E">
      <w:pPr>
        <w:pStyle w:val="TOC5"/>
        <w:rPr>
          <w:rFonts w:asciiTheme="minorHAnsi" w:eastAsiaTheme="minorEastAsia" w:hAnsiTheme="minorHAnsi" w:cstheme="minorBidi"/>
          <w:szCs w:val="22"/>
          <w:lang w:eastAsia="zh-CN"/>
        </w:rPr>
      </w:pPr>
      <w:hyperlink w:anchor="_Toc528338335" w:history="1">
        <w:r w:rsidR="00A70766" w:rsidRPr="00354104">
          <w:rPr>
            <w:rStyle w:val="Hyperlink"/>
          </w:rPr>
          <w:t>4.2.3.2.1</w:t>
        </w:r>
        <w:r w:rsidR="00A70766">
          <w:rPr>
            <w:rFonts w:asciiTheme="minorHAnsi" w:eastAsiaTheme="minorEastAsia" w:hAnsiTheme="minorHAnsi" w:cstheme="minorBidi"/>
            <w:szCs w:val="22"/>
            <w:lang w:eastAsia="zh-CN"/>
          </w:rPr>
          <w:tab/>
        </w:r>
        <w:r w:rsidR="00A70766" w:rsidRPr="00354104">
          <w:rPr>
            <w:rStyle w:val="Hyperlink"/>
          </w:rPr>
          <w:t>Combined Cycle Generating Unit</w:t>
        </w:r>
        <w:r w:rsidR="00A70766">
          <w:rPr>
            <w:webHidden/>
          </w:rPr>
          <w:tab/>
        </w:r>
        <w:r w:rsidR="00A70766">
          <w:rPr>
            <w:webHidden/>
          </w:rPr>
          <w:fldChar w:fldCharType="begin"/>
        </w:r>
        <w:r w:rsidR="00A70766">
          <w:rPr>
            <w:webHidden/>
          </w:rPr>
          <w:instrText xml:space="preserve"> PAGEREF _Toc528338335 \h </w:instrText>
        </w:r>
        <w:r w:rsidR="00A70766">
          <w:rPr>
            <w:webHidden/>
          </w:rPr>
        </w:r>
        <w:r w:rsidR="00A70766">
          <w:rPr>
            <w:webHidden/>
          </w:rPr>
          <w:fldChar w:fldCharType="separate"/>
        </w:r>
        <w:r w:rsidR="003E02FC">
          <w:rPr>
            <w:webHidden/>
          </w:rPr>
          <w:t>59</w:t>
        </w:r>
        <w:r w:rsidR="00A70766">
          <w:rPr>
            <w:webHidden/>
          </w:rPr>
          <w:fldChar w:fldCharType="end"/>
        </w:r>
      </w:hyperlink>
    </w:p>
    <w:p w14:paraId="628AE150" w14:textId="576458B0" w:rsidR="00A70766" w:rsidRDefault="00181A7E">
      <w:pPr>
        <w:pStyle w:val="TOC4"/>
        <w:rPr>
          <w:rFonts w:asciiTheme="minorHAnsi" w:eastAsiaTheme="minorEastAsia" w:hAnsiTheme="minorHAnsi" w:cstheme="minorBidi"/>
          <w:szCs w:val="22"/>
          <w:lang w:eastAsia="zh-CN"/>
        </w:rPr>
      </w:pPr>
      <w:hyperlink w:anchor="_Toc528338336" w:history="1">
        <w:r w:rsidR="00A70766" w:rsidRPr="00354104">
          <w:rPr>
            <w:rStyle w:val="Hyperlink"/>
          </w:rPr>
          <w:t>4.2.3.3</w:t>
        </w:r>
        <w:r w:rsidR="00A70766">
          <w:rPr>
            <w:rFonts w:asciiTheme="minorHAnsi" w:eastAsiaTheme="minorEastAsia" w:hAnsiTheme="minorHAnsi" w:cstheme="minorBidi"/>
            <w:szCs w:val="22"/>
            <w:lang w:eastAsia="zh-CN"/>
          </w:rPr>
          <w:tab/>
        </w:r>
        <w:r w:rsidR="00A70766" w:rsidRPr="00354104">
          <w:rPr>
            <w:rStyle w:val="Hyperlink"/>
          </w:rPr>
          <w:t>Distributed Generation</w:t>
        </w:r>
        <w:r w:rsidR="00A70766">
          <w:rPr>
            <w:webHidden/>
          </w:rPr>
          <w:tab/>
        </w:r>
        <w:r w:rsidR="00A70766">
          <w:rPr>
            <w:webHidden/>
          </w:rPr>
          <w:fldChar w:fldCharType="begin"/>
        </w:r>
        <w:r w:rsidR="00A70766">
          <w:rPr>
            <w:webHidden/>
          </w:rPr>
          <w:instrText xml:space="preserve"> PAGEREF _Toc528338336 \h </w:instrText>
        </w:r>
        <w:r w:rsidR="00A70766">
          <w:rPr>
            <w:webHidden/>
          </w:rPr>
        </w:r>
        <w:r w:rsidR="00A70766">
          <w:rPr>
            <w:webHidden/>
          </w:rPr>
          <w:fldChar w:fldCharType="separate"/>
        </w:r>
        <w:r w:rsidR="003E02FC">
          <w:rPr>
            <w:webHidden/>
          </w:rPr>
          <w:t>60</w:t>
        </w:r>
        <w:r w:rsidR="00A70766">
          <w:rPr>
            <w:webHidden/>
          </w:rPr>
          <w:fldChar w:fldCharType="end"/>
        </w:r>
      </w:hyperlink>
    </w:p>
    <w:p w14:paraId="04F295EE" w14:textId="769134AE" w:rsidR="00A70766" w:rsidRDefault="00181A7E">
      <w:pPr>
        <w:pStyle w:val="TOC4"/>
        <w:rPr>
          <w:rFonts w:asciiTheme="minorHAnsi" w:eastAsiaTheme="minorEastAsia" w:hAnsiTheme="minorHAnsi" w:cstheme="minorBidi"/>
          <w:szCs w:val="22"/>
          <w:lang w:eastAsia="zh-CN"/>
        </w:rPr>
      </w:pPr>
      <w:hyperlink w:anchor="_Toc528338337" w:history="1">
        <w:r w:rsidR="00A70766" w:rsidRPr="00354104">
          <w:rPr>
            <w:rStyle w:val="Hyperlink"/>
          </w:rPr>
          <w:t>4.2.3.4</w:t>
        </w:r>
        <w:r w:rsidR="00A70766">
          <w:rPr>
            <w:rFonts w:asciiTheme="minorHAnsi" w:eastAsiaTheme="minorEastAsia" w:hAnsiTheme="minorHAnsi" w:cstheme="minorBidi"/>
            <w:szCs w:val="22"/>
            <w:lang w:eastAsia="zh-CN"/>
          </w:rPr>
          <w:tab/>
        </w:r>
        <w:r w:rsidR="00A70766" w:rsidRPr="00354104">
          <w:rPr>
            <w:rStyle w:val="Hyperlink"/>
          </w:rPr>
          <w:t>Generation Distribution Factors</w:t>
        </w:r>
        <w:r w:rsidR="00A70766">
          <w:rPr>
            <w:webHidden/>
          </w:rPr>
          <w:tab/>
        </w:r>
        <w:r w:rsidR="00A70766">
          <w:rPr>
            <w:webHidden/>
          </w:rPr>
          <w:fldChar w:fldCharType="begin"/>
        </w:r>
        <w:r w:rsidR="00A70766">
          <w:rPr>
            <w:webHidden/>
          </w:rPr>
          <w:instrText xml:space="preserve"> PAGEREF _Toc528338337 \h </w:instrText>
        </w:r>
        <w:r w:rsidR="00A70766">
          <w:rPr>
            <w:webHidden/>
          </w:rPr>
        </w:r>
        <w:r w:rsidR="00A70766">
          <w:rPr>
            <w:webHidden/>
          </w:rPr>
          <w:fldChar w:fldCharType="separate"/>
        </w:r>
        <w:r w:rsidR="003E02FC">
          <w:rPr>
            <w:webHidden/>
          </w:rPr>
          <w:t>60</w:t>
        </w:r>
        <w:r w:rsidR="00A70766">
          <w:rPr>
            <w:webHidden/>
          </w:rPr>
          <w:fldChar w:fldCharType="end"/>
        </w:r>
      </w:hyperlink>
    </w:p>
    <w:p w14:paraId="696E7319" w14:textId="054239DD" w:rsidR="00A70766" w:rsidRDefault="00181A7E">
      <w:pPr>
        <w:pStyle w:val="TOC4"/>
        <w:rPr>
          <w:rFonts w:asciiTheme="minorHAnsi" w:eastAsiaTheme="minorEastAsia" w:hAnsiTheme="minorHAnsi" w:cstheme="minorBidi"/>
          <w:szCs w:val="22"/>
          <w:lang w:eastAsia="zh-CN"/>
        </w:rPr>
      </w:pPr>
      <w:hyperlink w:anchor="_Toc528338338" w:history="1">
        <w:r w:rsidR="00A70766" w:rsidRPr="00354104">
          <w:rPr>
            <w:rStyle w:val="Hyperlink"/>
          </w:rPr>
          <w:t>4.2.3.5</w:t>
        </w:r>
        <w:r w:rsidR="00A70766">
          <w:rPr>
            <w:rFonts w:asciiTheme="minorHAnsi" w:eastAsiaTheme="minorEastAsia" w:hAnsiTheme="minorHAnsi" w:cstheme="minorBidi"/>
            <w:szCs w:val="22"/>
            <w:lang w:eastAsia="zh-CN"/>
          </w:rPr>
          <w:tab/>
        </w:r>
        <w:r w:rsidR="00A70766" w:rsidRPr="00354104">
          <w:rPr>
            <w:rStyle w:val="Hyperlink"/>
          </w:rPr>
          <w:t>System Resources</w:t>
        </w:r>
        <w:r w:rsidR="00A70766">
          <w:rPr>
            <w:webHidden/>
          </w:rPr>
          <w:tab/>
        </w:r>
        <w:r w:rsidR="00A70766">
          <w:rPr>
            <w:webHidden/>
          </w:rPr>
          <w:fldChar w:fldCharType="begin"/>
        </w:r>
        <w:r w:rsidR="00A70766">
          <w:rPr>
            <w:webHidden/>
          </w:rPr>
          <w:instrText xml:space="preserve"> PAGEREF _Toc528338338 \h </w:instrText>
        </w:r>
        <w:r w:rsidR="00A70766">
          <w:rPr>
            <w:webHidden/>
          </w:rPr>
        </w:r>
        <w:r w:rsidR="00A70766">
          <w:rPr>
            <w:webHidden/>
          </w:rPr>
          <w:fldChar w:fldCharType="separate"/>
        </w:r>
        <w:r w:rsidR="003E02FC">
          <w:rPr>
            <w:webHidden/>
          </w:rPr>
          <w:t>61</w:t>
        </w:r>
        <w:r w:rsidR="00A70766">
          <w:rPr>
            <w:webHidden/>
          </w:rPr>
          <w:fldChar w:fldCharType="end"/>
        </w:r>
      </w:hyperlink>
    </w:p>
    <w:p w14:paraId="4D42634B" w14:textId="335791C5" w:rsidR="00A70766" w:rsidRDefault="00181A7E">
      <w:pPr>
        <w:pStyle w:val="TOC4"/>
        <w:rPr>
          <w:rFonts w:asciiTheme="minorHAnsi" w:eastAsiaTheme="minorEastAsia" w:hAnsiTheme="minorHAnsi" w:cstheme="minorBidi"/>
          <w:szCs w:val="22"/>
          <w:lang w:eastAsia="zh-CN"/>
        </w:rPr>
      </w:pPr>
      <w:hyperlink w:anchor="_Toc528338339" w:history="1">
        <w:r w:rsidR="00A70766" w:rsidRPr="00354104">
          <w:rPr>
            <w:rStyle w:val="Hyperlink"/>
          </w:rPr>
          <w:t>4.2.3.6</w:t>
        </w:r>
        <w:r w:rsidR="00A70766">
          <w:rPr>
            <w:rFonts w:asciiTheme="minorHAnsi" w:eastAsiaTheme="minorEastAsia" w:hAnsiTheme="minorHAnsi" w:cstheme="minorBidi"/>
            <w:szCs w:val="22"/>
            <w:lang w:eastAsia="zh-CN"/>
          </w:rPr>
          <w:tab/>
        </w:r>
        <w:r w:rsidR="00A70766" w:rsidRPr="00354104">
          <w:rPr>
            <w:rStyle w:val="Hyperlink"/>
          </w:rPr>
          <w:t>Participating Load</w:t>
        </w:r>
        <w:r w:rsidR="00A70766">
          <w:rPr>
            <w:webHidden/>
          </w:rPr>
          <w:tab/>
        </w:r>
        <w:r w:rsidR="00A70766">
          <w:rPr>
            <w:webHidden/>
          </w:rPr>
          <w:fldChar w:fldCharType="begin"/>
        </w:r>
        <w:r w:rsidR="00A70766">
          <w:rPr>
            <w:webHidden/>
          </w:rPr>
          <w:instrText xml:space="preserve"> PAGEREF _Toc528338339 \h </w:instrText>
        </w:r>
        <w:r w:rsidR="00A70766">
          <w:rPr>
            <w:webHidden/>
          </w:rPr>
        </w:r>
        <w:r w:rsidR="00A70766">
          <w:rPr>
            <w:webHidden/>
          </w:rPr>
          <w:fldChar w:fldCharType="separate"/>
        </w:r>
        <w:r w:rsidR="003E02FC">
          <w:rPr>
            <w:webHidden/>
          </w:rPr>
          <w:t>62</w:t>
        </w:r>
        <w:r w:rsidR="00A70766">
          <w:rPr>
            <w:webHidden/>
          </w:rPr>
          <w:fldChar w:fldCharType="end"/>
        </w:r>
      </w:hyperlink>
    </w:p>
    <w:p w14:paraId="06E80C97" w14:textId="0EA29F63" w:rsidR="00A70766" w:rsidRDefault="00181A7E">
      <w:pPr>
        <w:pStyle w:val="TOC4"/>
        <w:rPr>
          <w:rFonts w:asciiTheme="minorHAnsi" w:eastAsiaTheme="minorEastAsia" w:hAnsiTheme="minorHAnsi" w:cstheme="minorBidi"/>
          <w:szCs w:val="22"/>
          <w:lang w:eastAsia="zh-CN"/>
        </w:rPr>
      </w:pPr>
      <w:hyperlink w:anchor="_Toc528338340" w:history="1">
        <w:r w:rsidR="00A70766" w:rsidRPr="00354104">
          <w:rPr>
            <w:rStyle w:val="Hyperlink"/>
          </w:rPr>
          <w:t>4.2.3.7</w:t>
        </w:r>
        <w:r w:rsidR="00A70766">
          <w:rPr>
            <w:rFonts w:asciiTheme="minorHAnsi" w:eastAsiaTheme="minorEastAsia" w:hAnsiTheme="minorHAnsi" w:cstheme="minorBidi"/>
            <w:szCs w:val="22"/>
            <w:lang w:eastAsia="zh-CN"/>
          </w:rPr>
          <w:tab/>
        </w:r>
        <w:r w:rsidR="00A70766" w:rsidRPr="00354104">
          <w:rPr>
            <w:rStyle w:val="Hyperlink"/>
          </w:rPr>
          <w:t>Aggregated Participating Loads and Reliability Demand Response Resources/Proxy Demand Resources</w:t>
        </w:r>
        <w:r w:rsidR="00A70766">
          <w:rPr>
            <w:webHidden/>
          </w:rPr>
          <w:tab/>
        </w:r>
        <w:r w:rsidR="00A70766">
          <w:rPr>
            <w:webHidden/>
          </w:rPr>
          <w:fldChar w:fldCharType="begin"/>
        </w:r>
        <w:r w:rsidR="00A70766">
          <w:rPr>
            <w:webHidden/>
          </w:rPr>
          <w:instrText xml:space="preserve"> PAGEREF _Toc528338340 \h </w:instrText>
        </w:r>
        <w:r w:rsidR="00A70766">
          <w:rPr>
            <w:webHidden/>
          </w:rPr>
        </w:r>
        <w:r w:rsidR="00A70766">
          <w:rPr>
            <w:webHidden/>
          </w:rPr>
          <w:fldChar w:fldCharType="separate"/>
        </w:r>
        <w:r w:rsidR="003E02FC">
          <w:rPr>
            <w:webHidden/>
          </w:rPr>
          <w:t>63</w:t>
        </w:r>
        <w:r w:rsidR="00A70766">
          <w:rPr>
            <w:webHidden/>
          </w:rPr>
          <w:fldChar w:fldCharType="end"/>
        </w:r>
      </w:hyperlink>
    </w:p>
    <w:p w14:paraId="0F37B641" w14:textId="453731D7" w:rsidR="00A70766" w:rsidRDefault="00181A7E">
      <w:pPr>
        <w:pStyle w:val="TOC4"/>
        <w:rPr>
          <w:rFonts w:asciiTheme="minorHAnsi" w:eastAsiaTheme="minorEastAsia" w:hAnsiTheme="minorHAnsi" w:cstheme="minorBidi"/>
          <w:szCs w:val="22"/>
          <w:lang w:eastAsia="zh-CN"/>
        </w:rPr>
      </w:pPr>
      <w:hyperlink w:anchor="_Toc528338341" w:history="1">
        <w:r w:rsidR="00A70766" w:rsidRPr="00354104">
          <w:rPr>
            <w:rStyle w:val="Hyperlink"/>
          </w:rPr>
          <w:t>4.2.3.8</w:t>
        </w:r>
        <w:r w:rsidR="00A70766">
          <w:rPr>
            <w:rFonts w:asciiTheme="minorHAnsi" w:eastAsiaTheme="minorEastAsia" w:hAnsiTheme="minorHAnsi" w:cstheme="minorBidi"/>
            <w:szCs w:val="22"/>
            <w:lang w:eastAsia="zh-CN"/>
          </w:rPr>
          <w:tab/>
        </w:r>
        <w:r w:rsidR="00A70766" w:rsidRPr="00354104">
          <w:rPr>
            <w:rStyle w:val="Hyperlink"/>
          </w:rPr>
          <w:t>Point of Receipt</w:t>
        </w:r>
        <w:r w:rsidR="00A70766">
          <w:rPr>
            <w:webHidden/>
          </w:rPr>
          <w:tab/>
        </w:r>
        <w:r w:rsidR="00A70766">
          <w:rPr>
            <w:webHidden/>
          </w:rPr>
          <w:fldChar w:fldCharType="begin"/>
        </w:r>
        <w:r w:rsidR="00A70766">
          <w:rPr>
            <w:webHidden/>
          </w:rPr>
          <w:instrText xml:space="preserve"> PAGEREF _Toc528338341 \h </w:instrText>
        </w:r>
        <w:r w:rsidR="00A70766">
          <w:rPr>
            <w:webHidden/>
          </w:rPr>
        </w:r>
        <w:r w:rsidR="00A70766">
          <w:rPr>
            <w:webHidden/>
          </w:rPr>
          <w:fldChar w:fldCharType="separate"/>
        </w:r>
        <w:r w:rsidR="003E02FC">
          <w:rPr>
            <w:webHidden/>
          </w:rPr>
          <w:t>65</w:t>
        </w:r>
        <w:r w:rsidR="00A70766">
          <w:rPr>
            <w:webHidden/>
          </w:rPr>
          <w:fldChar w:fldCharType="end"/>
        </w:r>
      </w:hyperlink>
    </w:p>
    <w:p w14:paraId="67579455" w14:textId="2E5AB629" w:rsidR="00A70766" w:rsidRDefault="00181A7E">
      <w:pPr>
        <w:pStyle w:val="TOC3"/>
        <w:rPr>
          <w:rFonts w:asciiTheme="minorHAnsi" w:eastAsiaTheme="minorEastAsia" w:hAnsiTheme="minorHAnsi" w:cstheme="minorBidi"/>
          <w:szCs w:val="22"/>
          <w:lang w:eastAsia="zh-CN"/>
        </w:rPr>
      </w:pPr>
      <w:hyperlink w:anchor="_Toc528338342" w:history="1">
        <w:r w:rsidR="00A70766" w:rsidRPr="00354104">
          <w:rPr>
            <w:rStyle w:val="Hyperlink"/>
          </w:rPr>
          <w:t>4.2.4</w:t>
        </w:r>
        <w:r w:rsidR="00A70766">
          <w:rPr>
            <w:rFonts w:asciiTheme="minorHAnsi" w:eastAsiaTheme="minorEastAsia" w:hAnsiTheme="minorHAnsi" w:cstheme="minorBidi"/>
            <w:szCs w:val="22"/>
            <w:lang w:eastAsia="zh-CN"/>
          </w:rPr>
          <w:tab/>
        </w:r>
        <w:r w:rsidR="00A70766" w:rsidRPr="00354104">
          <w:rPr>
            <w:rStyle w:val="Hyperlink"/>
          </w:rPr>
          <w:t>Modeling Transmission Related Market Attributes</w:t>
        </w:r>
        <w:r w:rsidR="00A70766">
          <w:rPr>
            <w:webHidden/>
          </w:rPr>
          <w:tab/>
        </w:r>
        <w:r w:rsidR="00A70766">
          <w:rPr>
            <w:webHidden/>
          </w:rPr>
          <w:fldChar w:fldCharType="begin"/>
        </w:r>
        <w:r w:rsidR="00A70766">
          <w:rPr>
            <w:webHidden/>
          </w:rPr>
          <w:instrText xml:space="preserve"> PAGEREF _Toc528338342 \h </w:instrText>
        </w:r>
        <w:r w:rsidR="00A70766">
          <w:rPr>
            <w:webHidden/>
          </w:rPr>
        </w:r>
        <w:r w:rsidR="00A70766">
          <w:rPr>
            <w:webHidden/>
          </w:rPr>
          <w:fldChar w:fldCharType="separate"/>
        </w:r>
        <w:r w:rsidR="003E02FC">
          <w:rPr>
            <w:webHidden/>
          </w:rPr>
          <w:t>68</w:t>
        </w:r>
        <w:r w:rsidR="00A70766">
          <w:rPr>
            <w:webHidden/>
          </w:rPr>
          <w:fldChar w:fldCharType="end"/>
        </w:r>
      </w:hyperlink>
    </w:p>
    <w:p w14:paraId="25E26DFA" w14:textId="39DA8347" w:rsidR="00A70766" w:rsidRDefault="00181A7E">
      <w:pPr>
        <w:pStyle w:val="TOC4"/>
        <w:rPr>
          <w:rFonts w:asciiTheme="minorHAnsi" w:eastAsiaTheme="minorEastAsia" w:hAnsiTheme="minorHAnsi" w:cstheme="minorBidi"/>
          <w:szCs w:val="22"/>
          <w:lang w:eastAsia="zh-CN"/>
        </w:rPr>
      </w:pPr>
      <w:hyperlink w:anchor="_Toc528338343" w:history="1">
        <w:r w:rsidR="00A70766" w:rsidRPr="00354104">
          <w:rPr>
            <w:rStyle w:val="Hyperlink"/>
          </w:rPr>
          <w:t>4.2.4.1</w:t>
        </w:r>
        <w:r w:rsidR="00A70766">
          <w:rPr>
            <w:rFonts w:asciiTheme="minorHAnsi" w:eastAsiaTheme="minorEastAsia" w:hAnsiTheme="minorHAnsi" w:cstheme="minorBidi"/>
            <w:szCs w:val="22"/>
            <w:lang w:eastAsia="zh-CN"/>
          </w:rPr>
          <w:tab/>
        </w:r>
        <w:r w:rsidR="00A70766" w:rsidRPr="00354104">
          <w:rPr>
            <w:rStyle w:val="Hyperlink"/>
          </w:rPr>
          <w:t>Intertie Scheduling Constraints</w:t>
        </w:r>
        <w:r w:rsidR="00A70766">
          <w:rPr>
            <w:webHidden/>
          </w:rPr>
          <w:tab/>
        </w:r>
        <w:r w:rsidR="00A70766">
          <w:rPr>
            <w:webHidden/>
          </w:rPr>
          <w:fldChar w:fldCharType="begin"/>
        </w:r>
        <w:r w:rsidR="00A70766">
          <w:rPr>
            <w:webHidden/>
          </w:rPr>
          <w:instrText xml:space="preserve"> PAGEREF _Toc528338343 \h </w:instrText>
        </w:r>
        <w:r w:rsidR="00A70766">
          <w:rPr>
            <w:webHidden/>
          </w:rPr>
        </w:r>
        <w:r w:rsidR="00A70766">
          <w:rPr>
            <w:webHidden/>
          </w:rPr>
          <w:fldChar w:fldCharType="separate"/>
        </w:r>
        <w:r w:rsidR="003E02FC">
          <w:rPr>
            <w:webHidden/>
          </w:rPr>
          <w:t>68</w:t>
        </w:r>
        <w:r w:rsidR="00A70766">
          <w:rPr>
            <w:webHidden/>
          </w:rPr>
          <w:fldChar w:fldCharType="end"/>
        </w:r>
      </w:hyperlink>
    </w:p>
    <w:p w14:paraId="7AA1D547" w14:textId="72CB0AFF" w:rsidR="00A70766" w:rsidRDefault="00181A7E">
      <w:pPr>
        <w:pStyle w:val="TOC4"/>
        <w:rPr>
          <w:rFonts w:asciiTheme="minorHAnsi" w:eastAsiaTheme="minorEastAsia" w:hAnsiTheme="minorHAnsi" w:cstheme="minorBidi"/>
          <w:szCs w:val="22"/>
          <w:lang w:eastAsia="zh-CN"/>
        </w:rPr>
      </w:pPr>
      <w:hyperlink w:anchor="_Toc528338344" w:history="1">
        <w:r w:rsidR="00A70766" w:rsidRPr="00354104">
          <w:rPr>
            <w:rStyle w:val="Hyperlink"/>
          </w:rPr>
          <w:t>4.2.4.2</w:t>
        </w:r>
        <w:r w:rsidR="00A70766">
          <w:rPr>
            <w:rFonts w:asciiTheme="minorHAnsi" w:eastAsiaTheme="minorEastAsia" w:hAnsiTheme="minorHAnsi" w:cstheme="minorBidi"/>
            <w:szCs w:val="22"/>
            <w:lang w:eastAsia="zh-CN"/>
          </w:rPr>
          <w:tab/>
        </w:r>
        <w:r w:rsidR="00A70766" w:rsidRPr="00354104">
          <w:rPr>
            <w:rStyle w:val="Hyperlink"/>
          </w:rPr>
          <w:t>ETC/TOR Contracts</w:t>
        </w:r>
        <w:r w:rsidR="00A70766">
          <w:rPr>
            <w:webHidden/>
          </w:rPr>
          <w:tab/>
        </w:r>
        <w:r w:rsidR="00A70766">
          <w:rPr>
            <w:webHidden/>
          </w:rPr>
          <w:fldChar w:fldCharType="begin"/>
        </w:r>
        <w:r w:rsidR="00A70766">
          <w:rPr>
            <w:webHidden/>
          </w:rPr>
          <w:instrText xml:space="preserve"> PAGEREF _Toc528338344 \h </w:instrText>
        </w:r>
        <w:r w:rsidR="00A70766">
          <w:rPr>
            <w:webHidden/>
          </w:rPr>
        </w:r>
        <w:r w:rsidR="00A70766">
          <w:rPr>
            <w:webHidden/>
          </w:rPr>
          <w:fldChar w:fldCharType="separate"/>
        </w:r>
        <w:r w:rsidR="003E02FC">
          <w:rPr>
            <w:webHidden/>
          </w:rPr>
          <w:t>69</w:t>
        </w:r>
        <w:r w:rsidR="00A70766">
          <w:rPr>
            <w:webHidden/>
          </w:rPr>
          <w:fldChar w:fldCharType="end"/>
        </w:r>
      </w:hyperlink>
    </w:p>
    <w:p w14:paraId="2D7FED3F" w14:textId="7D2D7062" w:rsidR="00A70766" w:rsidRDefault="00181A7E">
      <w:pPr>
        <w:pStyle w:val="TOC4"/>
        <w:rPr>
          <w:rFonts w:asciiTheme="minorHAnsi" w:eastAsiaTheme="minorEastAsia" w:hAnsiTheme="minorHAnsi" w:cstheme="minorBidi"/>
          <w:szCs w:val="22"/>
          <w:lang w:eastAsia="zh-CN"/>
        </w:rPr>
      </w:pPr>
      <w:hyperlink w:anchor="_Toc528338345" w:history="1">
        <w:r w:rsidR="00A70766" w:rsidRPr="00354104">
          <w:rPr>
            <w:rStyle w:val="Hyperlink"/>
          </w:rPr>
          <w:t>4.2.4.3</w:t>
        </w:r>
        <w:r w:rsidR="00A70766">
          <w:rPr>
            <w:rFonts w:asciiTheme="minorHAnsi" w:eastAsiaTheme="minorEastAsia" w:hAnsiTheme="minorHAnsi" w:cstheme="minorBidi"/>
            <w:szCs w:val="22"/>
            <w:lang w:eastAsia="zh-CN"/>
          </w:rPr>
          <w:tab/>
        </w:r>
        <w:r w:rsidR="00A70766" w:rsidRPr="00354104">
          <w:rPr>
            <w:rStyle w:val="Hyperlink"/>
          </w:rPr>
          <w:t>Modeling for New Participating Transmission Owners and External Systems</w:t>
        </w:r>
        <w:r w:rsidR="00A70766">
          <w:rPr>
            <w:webHidden/>
          </w:rPr>
          <w:tab/>
        </w:r>
        <w:r w:rsidR="00A70766">
          <w:rPr>
            <w:webHidden/>
          </w:rPr>
          <w:fldChar w:fldCharType="begin"/>
        </w:r>
        <w:r w:rsidR="00A70766">
          <w:rPr>
            <w:webHidden/>
          </w:rPr>
          <w:instrText xml:space="preserve"> PAGEREF _Toc528338345 \h </w:instrText>
        </w:r>
        <w:r w:rsidR="00A70766">
          <w:rPr>
            <w:webHidden/>
          </w:rPr>
        </w:r>
        <w:r w:rsidR="00A70766">
          <w:rPr>
            <w:webHidden/>
          </w:rPr>
          <w:fldChar w:fldCharType="separate"/>
        </w:r>
        <w:r w:rsidR="003E02FC">
          <w:rPr>
            <w:webHidden/>
          </w:rPr>
          <w:t>69</w:t>
        </w:r>
        <w:r w:rsidR="00A70766">
          <w:rPr>
            <w:webHidden/>
          </w:rPr>
          <w:fldChar w:fldCharType="end"/>
        </w:r>
      </w:hyperlink>
    </w:p>
    <w:p w14:paraId="1FBD4575" w14:textId="4432D459" w:rsidR="00A70766" w:rsidRDefault="00181A7E">
      <w:pPr>
        <w:pStyle w:val="TOC4"/>
        <w:rPr>
          <w:rFonts w:asciiTheme="minorHAnsi" w:eastAsiaTheme="minorEastAsia" w:hAnsiTheme="minorHAnsi" w:cstheme="minorBidi"/>
          <w:szCs w:val="22"/>
          <w:lang w:eastAsia="zh-CN"/>
        </w:rPr>
      </w:pPr>
      <w:hyperlink w:anchor="_Toc528338346" w:history="1">
        <w:r w:rsidR="00A70766" w:rsidRPr="00354104">
          <w:rPr>
            <w:rStyle w:val="Hyperlink"/>
          </w:rPr>
          <w:t>4.2.4.4</w:t>
        </w:r>
        <w:r w:rsidR="00A70766">
          <w:rPr>
            <w:rFonts w:asciiTheme="minorHAnsi" w:eastAsiaTheme="minorEastAsia" w:hAnsiTheme="minorHAnsi" w:cstheme="minorBidi"/>
            <w:szCs w:val="22"/>
            <w:lang w:eastAsia="zh-CN"/>
          </w:rPr>
          <w:tab/>
        </w:r>
        <w:r w:rsidR="00A70766" w:rsidRPr="00354104">
          <w:rPr>
            <w:rStyle w:val="Hyperlink"/>
          </w:rPr>
          <w:t>Dynamic Transfers</w:t>
        </w:r>
        <w:r w:rsidR="00A70766">
          <w:rPr>
            <w:webHidden/>
          </w:rPr>
          <w:tab/>
        </w:r>
        <w:r w:rsidR="00A70766">
          <w:rPr>
            <w:webHidden/>
          </w:rPr>
          <w:fldChar w:fldCharType="begin"/>
        </w:r>
        <w:r w:rsidR="00A70766">
          <w:rPr>
            <w:webHidden/>
          </w:rPr>
          <w:instrText xml:space="preserve"> PAGEREF _Toc528338346 \h </w:instrText>
        </w:r>
        <w:r w:rsidR="00A70766">
          <w:rPr>
            <w:webHidden/>
          </w:rPr>
        </w:r>
        <w:r w:rsidR="00A70766">
          <w:rPr>
            <w:webHidden/>
          </w:rPr>
          <w:fldChar w:fldCharType="separate"/>
        </w:r>
        <w:r w:rsidR="003E02FC">
          <w:rPr>
            <w:webHidden/>
          </w:rPr>
          <w:t>71</w:t>
        </w:r>
        <w:r w:rsidR="00A70766">
          <w:rPr>
            <w:webHidden/>
          </w:rPr>
          <w:fldChar w:fldCharType="end"/>
        </w:r>
      </w:hyperlink>
    </w:p>
    <w:p w14:paraId="3B1E5C7E" w14:textId="7CE48B3F" w:rsidR="00A70766" w:rsidRDefault="00181A7E">
      <w:pPr>
        <w:pStyle w:val="TOC4"/>
        <w:rPr>
          <w:rFonts w:asciiTheme="minorHAnsi" w:eastAsiaTheme="minorEastAsia" w:hAnsiTheme="minorHAnsi" w:cstheme="minorBidi"/>
          <w:szCs w:val="22"/>
          <w:lang w:eastAsia="zh-CN"/>
        </w:rPr>
      </w:pPr>
      <w:hyperlink w:anchor="_Toc528338347" w:history="1">
        <w:r w:rsidR="00A70766" w:rsidRPr="00354104">
          <w:rPr>
            <w:rStyle w:val="Hyperlink"/>
          </w:rPr>
          <w:t>4.2.4.5</w:t>
        </w:r>
        <w:r w:rsidR="00A70766">
          <w:rPr>
            <w:rFonts w:asciiTheme="minorHAnsi" w:eastAsiaTheme="minorEastAsia" w:hAnsiTheme="minorHAnsi" w:cstheme="minorBidi"/>
            <w:szCs w:val="22"/>
            <w:lang w:eastAsia="zh-CN"/>
          </w:rPr>
          <w:tab/>
        </w:r>
        <w:r w:rsidR="00A70766" w:rsidRPr="00354104">
          <w:rPr>
            <w:rStyle w:val="Hyperlink"/>
          </w:rPr>
          <w:t>Remedial Action Schemes</w:t>
        </w:r>
        <w:r w:rsidR="00A70766">
          <w:rPr>
            <w:webHidden/>
          </w:rPr>
          <w:tab/>
        </w:r>
        <w:r w:rsidR="00A70766">
          <w:rPr>
            <w:webHidden/>
          </w:rPr>
          <w:fldChar w:fldCharType="begin"/>
        </w:r>
        <w:r w:rsidR="00A70766">
          <w:rPr>
            <w:webHidden/>
          </w:rPr>
          <w:instrText xml:space="preserve"> PAGEREF _Toc528338347 \h </w:instrText>
        </w:r>
        <w:r w:rsidR="00A70766">
          <w:rPr>
            <w:webHidden/>
          </w:rPr>
        </w:r>
        <w:r w:rsidR="00A70766">
          <w:rPr>
            <w:webHidden/>
          </w:rPr>
          <w:fldChar w:fldCharType="separate"/>
        </w:r>
        <w:r w:rsidR="003E02FC">
          <w:rPr>
            <w:webHidden/>
          </w:rPr>
          <w:t>71</w:t>
        </w:r>
        <w:r w:rsidR="00A70766">
          <w:rPr>
            <w:webHidden/>
          </w:rPr>
          <w:fldChar w:fldCharType="end"/>
        </w:r>
      </w:hyperlink>
    </w:p>
    <w:p w14:paraId="16CF1016" w14:textId="51D0E6BA" w:rsidR="00A70766" w:rsidRDefault="00181A7E">
      <w:pPr>
        <w:pStyle w:val="TOC3"/>
        <w:rPr>
          <w:rFonts w:asciiTheme="minorHAnsi" w:eastAsiaTheme="minorEastAsia" w:hAnsiTheme="minorHAnsi" w:cstheme="minorBidi"/>
          <w:szCs w:val="22"/>
          <w:lang w:eastAsia="zh-CN"/>
        </w:rPr>
      </w:pPr>
      <w:hyperlink w:anchor="_Toc528338348" w:history="1">
        <w:r w:rsidR="00A70766" w:rsidRPr="00354104">
          <w:rPr>
            <w:rStyle w:val="Hyperlink"/>
          </w:rPr>
          <w:t>4.2.5</w:t>
        </w:r>
        <w:r w:rsidR="00A70766">
          <w:rPr>
            <w:rFonts w:asciiTheme="minorHAnsi" w:eastAsiaTheme="minorEastAsia" w:hAnsiTheme="minorHAnsi" w:cstheme="minorBidi"/>
            <w:szCs w:val="22"/>
            <w:lang w:eastAsia="zh-CN"/>
          </w:rPr>
          <w:tab/>
        </w:r>
        <w:r w:rsidR="00A70766" w:rsidRPr="00354104">
          <w:rPr>
            <w:rStyle w:val="Hyperlink"/>
          </w:rPr>
          <w:t>Groupings &amp; Zone Definitions</w:t>
        </w:r>
        <w:r w:rsidR="00A70766">
          <w:rPr>
            <w:webHidden/>
          </w:rPr>
          <w:tab/>
        </w:r>
        <w:r w:rsidR="00A70766">
          <w:rPr>
            <w:webHidden/>
          </w:rPr>
          <w:fldChar w:fldCharType="begin"/>
        </w:r>
        <w:r w:rsidR="00A70766">
          <w:rPr>
            <w:webHidden/>
          </w:rPr>
          <w:instrText xml:space="preserve"> PAGEREF _Toc528338348 \h </w:instrText>
        </w:r>
        <w:r w:rsidR="00A70766">
          <w:rPr>
            <w:webHidden/>
          </w:rPr>
        </w:r>
        <w:r w:rsidR="00A70766">
          <w:rPr>
            <w:webHidden/>
          </w:rPr>
          <w:fldChar w:fldCharType="separate"/>
        </w:r>
        <w:r w:rsidR="003E02FC">
          <w:rPr>
            <w:webHidden/>
          </w:rPr>
          <w:t>72</w:t>
        </w:r>
        <w:r w:rsidR="00A70766">
          <w:rPr>
            <w:webHidden/>
          </w:rPr>
          <w:fldChar w:fldCharType="end"/>
        </w:r>
      </w:hyperlink>
    </w:p>
    <w:p w14:paraId="20A8EC51" w14:textId="1E3F4F89" w:rsidR="00A70766" w:rsidRDefault="00181A7E">
      <w:pPr>
        <w:pStyle w:val="TOC4"/>
        <w:rPr>
          <w:rFonts w:asciiTheme="minorHAnsi" w:eastAsiaTheme="minorEastAsia" w:hAnsiTheme="minorHAnsi" w:cstheme="minorBidi"/>
          <w:szCs w:val="22"/>
          <w:lang w:eastAsia="zh-CN"/>
        </w:rPr>
      </w:pPr>
      <w:hyperlink w:anchor="_Toc528338349" w:history="1">
        <w:r w:rsidR="00A70766" w:rsidRPr="00354104">
          <w:rPr>
            <w:rStyle w:val="Hyperlink"/>
          </w:rPr>
          <w:t>4.2.5.1</w:t>
        </w:r>
        <w:r w:rsidR="00A70766">
          <w:rPr>
            <w:rFonts w:asciiTheme="minorHAnsi" w:eastAsiaTheme="minorEastAsia" w:hAnsiTheme="minorHAnsi" w:cstheme="minorBidi"/>
            <w:szCs w:val="22"/>
            <w:lang w:eastAsia="zh-CN"/>
          </w:rPr>
          <w:tab/>
        </w:r>
        <w:r w:rsidR="00A70766" w:rsidRPr="00354104">
          <w:rPr>
            <w:rStyle w:val="Hyperlink"/>
          </w:rPr>
          <w:t>Transmission Interface Constraints</w:t>
        </w:r>
        <w:r w:rsidR="00A70766">
          <w:rPr>
            <w:webHidden/>
          </w:rPr>
          <w:tab/>
        </w:r>
        <w:r w:rsidR="00A70766">
          <w:rPr>
            <w:webHidden/>
          </w:rPr>
          <w:fldChar w:fldCharType="begin"/>
        </w:r>
        <w:r w:rsidR="00A70766">
          <w:rPr>
            <w:webHidden/>
          </w:rPr>
          <w:instrText xml:space="preserve"> PAGEREF _Toc528338349 \h </w:instrText>
        </w:r>
        <w:r w:rsidR="00A70766">
          <w:rPr>
            <w:webHidden/>
          </w:rPr>
        </w:r>
        <w:r w:rsidR="00A70766">
          <w:rPr>
            <w:webHidden/>
          </w:rPr>
          <w:fldChar w:fldCharType="separate"/>
        </w:r>
        <w:r w:rsidR="003E02FC">
          <w:rPr>
            <w:webHidden/>
          </w:rPr>
          <w:t>72</w:t>
        </w:r>
        <w:r w:rsidR="00A70766">
          <w:rPr>
            <w:webHidden/>
          </w:rPr>
          <w:fldChar w:fldCharType="end"/>
        </w:r>
      </w:hyperlink>
    </w:p>
    <w:p w14:paraId="0B7EAE7B" w14:textId="3E10A779" w:rsidR="00A70766" w:rsidRDefault="00181A7E">
      <w:pPr>
        <w:pStyle w:val="TOC4"/>
        <w:rPr>
          <w:rFonts w:asciiTheme="minorHAnsi" w:eastAsiaTheme="minorEastAsia" w:hAnsiTheme="minorHAnsi" w:cstheme="minorBidi"/>
          <w:szCs w:val="22"/>
          <w:lang w:eastAsia="zh-CN"/>
        </w:rPr>
      </w:pPr>
      <w:hyperlink w:anchor="_Toc528338350" w:history="1">
        <w:r w:rsidR="00A70766" w:rsidRPr="00354104">
          <w:rPr>
            <w:rStyle w:val="Hyperlink"/>
          </w:rPr>
          <w:t>4.2.5.2</w:t>
        </w:r>
        <w:r w:rsidR="00A70766">
          <w:rPr>
            <w:rFonts w:asciiTheme="minorHAnsi" w:eastAsiaTheme="minorEastAsia" w:hAnsiTheme="minorHAnsi" w:cstheme="minorBidi"/>
            <w:szCs w:val="22"/>
            <w:lang w:eastAsia="zh-CN"/>
          </w:rPr>
          <w:tab/>
        </w:r>
        <w:r w:rsidR="00A70766" w:rsidRPr="00354104">
          <w:rPr>
            <w:rStyle w:val="Hyperlink"/>
          </w:rPr>
          <w:t>Utility Distribution Company</w:t>
        </w:r>
        <w:r w:rsidR="00A70766">
          <w:rPr>
            <w:webHidden/>
          </w:rPr>
          <w:tab/>
        </w:r>
        <w:r w:rsidR="00A70766">
          <w:rPr>
            <w:webHidden/>
          </w:rPr>
          <w:fldChar w:fldCharType="begin"/>
        </w:r>
        <w:r w:rsidR="00A70766">
          <w:rPr>
            <w:webHidden/>
          </w:rPr>
          <w:instrText xml:space="preserve"> PAGEREF _Toc528338350 \h </w:instrText>
        </w:r>
        <w:r w:rsidR="00A70766">
          <w:rPr>
            <w:webHidden/>
          </w:rPr>
        </w:r>
        <w:r w:rsidR="00A70766">
          <w:rPr>
            <w:webHidden/>
          </w:rPr>
          <w:fldChar w:fldCharType="separate"/>
        </w:r>
        <w:r w:rsidR="003E02FC">
          <w:rPr>
            <w:webHidden/>
          </w:rPr>
          <w:t>74</w:t>
        </w:r>
        <w:r w:rsidR="00A70766">
          <w:rPr>
            <w:webHidden/>
          </w:rPr>
          <w:fldChar w:fldCharType="end"/>
        </w:r>
      </w:hyperlink>
    </w:p>
    <w:p w14:paraId="15F84A00" w14:textId="3BBBCA11" w:rsidR="00A70766" w:rsidRDefault="00181A7E">
      <w:pPr>
        <w:pStyle w:val="TOC4"/>
        <w:rPr>
          <w:rFonts w:asciiTheme="minorHAnsi" w:eastAsiaTheme="minorEastAsia" w:hAnsiTheme="minorHAnsi" w:cstheme="minorBidi"/>
          <w:szCs w:val="22"/>
          <w:lang w:eastAsia="zh-CN"/>
        </w:rPr>
      </w:pPr>
      <w:hyperlink w:anchor="_Toc528338351" w:history="1">
        <w:r w:rsidR="00A70766" w:rsidRPr="00354104">
          <w:rPr>
            <w:rStyle w:val="Hyperlink"/>
          </w:rPr>
          <w:t>4.2.5.3</w:t>
        </w:r>
        <w:r w:rsidR="00A70766">
          <w:rPr>
            <w:rFonts w:asciiTheme="minorHAnsi" w:eastAsiaTheme="minorEastAsia" w:hAnsiTheme="minorHAnsi" w:cstheme="minorBidi"/>
            <w:szCs w:val="22"/>
            <w:lang w:eastAsia="zh-CN"/>
          </w:rPr>
          <w:tab/>
        </w:r>
        <w:r w:rsidR="00A70766" w:rsidRPr="00354104">
          <w:rPr>
            <w:rStyle w:val="Hyperlink"/>
          </w:rPr>
          <w:t>Aggregated Price Locations (APL)</w:t>
        </w:r>
        <w:r w:rsidR="00A70766">
          <w:rPr>
            <w:webHidden/>
          </w:rPr>
          <w:tab/>
        </w:r>
        <w:r w:rsidR="00A70766">
          <w:rPr>
            <w:webHidden/>
          </w:rPr>
          <w:fldChar w:fldCharType="begin"/>
        </w:r>
        <w:r w:rsidR="00A70766">
          <w:rPr>
            <w:webHidden/>
          </w:rPr>
          <w:instrText xml:space="preserve"> PAGEREF _Toc528338351 \h </w:instrText>
        </w:r>
        <w:r w:rsidR="00A70766">
          <w:rPr>
            <w:webHidden/>
          </w:rPr>
        </w:r>
        <w:r w:rsidR="00A70766">
          <w:rPr>
            <w:webHidden/>
          </w:rPr>
          <w:fldChar w:fldCharType="separate"/>
        </w:r>
        <w:r w:rsidR="003E02FC">
          <w:rPr>
            <w:webHidden/>
          </w:rPr>
          <w:t>74</w:t>
        </w:r>
        <w:r w:rsidR="00A70766">
          <w:rPr>
            <w:webHidden/>
          </w:rPr>
          <w:fldChar w:fldCharType="end"/>
        </w:r>
      </w:hyperlink>
    </w:p>
    <w:p w14:paraId="713BA702" w14:textId="43A6FE0C" w:rsidR="00A70766" w:rsidRDefault="00181A7E">
      <w:pPr>
        <w:pStyle w:val="TOC4"/>
        <w:rPr>
          <w:rFonts w:asciiTheme="minorHAnsi" w:eastAsiaTheme="minorEastAsia" w:hAnsiTheme="minorHAnsi" w:cstheme="minorBidi"/>
          <w:szCs w:val="22"/>
          <w:lang w:eastAsia="zh-CN"/>
        </w:rPr>
      </w:pPr>
      <w:hyperlink w:anchor="_Toc528338352" w:history="1">
        <w:r w:rsidR="00A70766" w:rsidRPr="00354104">
          <w:rPr>
            <w:rStyle w:val="Hyperlink"/>
          </w:rPr>
          <w:t>4.2.5.4</w:t>
        </w:r>
        <w:r w:rsidR="00A70766">
          <w:rPr>
            <w:rFonts w:asciiTheme="minorHAnsi" w:eastAsiaTheme="minorEastAsia" w:hAnsiTheme="minorHAnsi" w:cstheme="minorBidi"/>
            <w:szCs w:val="22"/>
            <w:lang w:eastAsia="zh-CN"/>
          </w:rPr>
          <w:tab/>
        </w:r>
        <w:r w:rsidR="00A70766" w:rsidRPr="00354104">
          <w:rPr>
            <w:rStyle w:val="Hyperlink"/>
          </w:rPr>
          <w:t>Trading Hubs</w:t>
        </w:r>
        <w:r w:rsidR="00A70766">
          <w:rPr>
            <w:webHidden/>
          </w:rPr>
          <w:tab/>
        </w:r>
        <w:r w:rsidR="00A70766">
          <w:rPr>
            <w:webHidden/>
          </w:rPr>
          <w:fldChar w:fldCharType="begin"/>
        </w:r>
        <w:r w:rsidR="00A70766">
          <w:rPr>
            <w:webHidden/>
          </w:rPr>
          <w:instrText xml:space="preserve"> PAGEREF _Toc528338352 \h </w:instrText>
        </w:r>
        <w:r w:rsidR="00A70766">
          <w:rPr>
            <w:webHidden/>
          </w:rPr>
        </w:r>
        <w:r w:rsidR="00A70766">
          <w:rPr>
            <w:webHidden/>
          </w:rPr>
          <w:fldChar w:fldCharType="separate"/>
        </w:r>
        <w:r w:rsidR="003E02FC">
          <w:rPr>
            <w:webHidden/>
          </w:rPr>
          <w:t>75</w:t>
        </w:r>
        <w:r w:rsidR="00A70766">
          <w:rPr>
            <w:webHidden/>
          </w:rPr>
          <w:fldChar w:fldCharType="end"/>
        </w:r>
      </w:hyperlink>
    </w:p>
    <w:p w14:paraId="1882DCBC" w14:textId="752E2F10" w:rsidR="00A70766" w:rsidRDefault="00181A7E">
      <w:pPr>
        <w:pStyle w:val="TOC4"/>
        <w:rPr>
          <w:rFonts w:asciiTheme="minorHAnsi" w:eastAsiaTheme="minorEastAsia" w:hAnsiTheme="minorHAnsi" w:cstheme="minorBidi"/>
          <w:szCs w:val="22"/>
          <w:lang w:eastAsia="zh-CN"/>
        </w:rPr>
      </w:pPr>
      <w:hyperlink w:anchor="_Toc528338353" w:history="1">
        <w:r w:rsidR="00A70766" w:rsidRPr="00354104">
          <w:rPr>
            <w:rStyle w:val="Hyperlink"/>
          </w:rPr>
          <w:t>4.2.5.5</w:t>
        </w:r>
        <w:r w:rsidR="00A70766">
          <w:rPr>
            <w:rFonts w:asciiTheme="minorHAnsi" w:eastAsiaTheme="minorEastAsia" w:hAnsiTheme="minorHAnsi" w:cstheme="minorBidi"/>
            <w:szCs w:val="22"/>
            <w:lang w:eastAsia="zh-CN"/>
          </w:rPr>
          <w:tab/>
        </w:r>
        <w:r w:rsidR="00A70766" w:rsidRPr="00354104">
          <w:rPr>
            <w:rStyle w:val="Hyperlink"/>
          </w:rPr>
          <w:t>Metered Sub-Systems</w:t>
        </w:r>
        <w:r w:rsidR="00A70766">
          <w:rPr>
            <w:webHidden/>
          </w:rPr>
          <w:tab/>
        </w:r>
        <w:r w:rsidR="00A70766">
          <w:rPr>
            <w:webHidden/>
          </w:rPr>
          <w:fldChar w:fldCharType="begin"/>
        </w:r>
        <w:r w:rsidR="00A70766">
          <w:rPr>
            <w:webHidden/>
          </w:rPr>
          <w:instrText xml:space="preserve"> PAGEREF _Toc528338353 \h </w:instrText>
        </w:r>
        <w:r w:rsidR="00A70766">
          <w:rPr>
            <w:webHidden/>
          </w:rPr>
        </w:r>
        <w:r w:rsidR="00A70766">
          <w:rPr>
            <w:webHidden/>
          </w:rPr>
          <w:fldChar w:fldCharType="separate"/>
        </w:r>
        <w:r w:rsidR="003E02FC">
          <w:rPr>
            <w:webHidden/>
          </w:rPr>
          <w:t>76</w:t>
        </w:r>
        <w:r w:rsidR="00A70766">
          <w:rPr>
            <w:webHidden/>
          </w:rPr>
          <w:fldChar w:fldCharType="end"/>
        </w:r>
      </w:hyperlink>
    </w:p>
    <w:p w14:paraId="6F5AC613" w14:textId="425FBA5B" w:rsidR="00A70766" w:rsidRDefault="00181A7E">
      <w:pPr>
        <w:pStyle w:val="TOC4"/>
        <w:rPr>
          <w:rFonts w:asciiTheme="minorHAnsi" w:eastAsiaTheme="minorEastAsia" w:hAnsiTheme="minorHAnsi" w:cstheme="minorBidi"/>
          <w:szCs w:val="22"/>
          <w:lang w:eastAsia="zh-CN"/>
        </w:rPr>
      </w:pPr>
      <w:hyperlink w:anchor="_Toc528338354" w:history="1">
        <w:r w:rsidR="00A70766" w:rsidRPr="00354104">
          <w:rPr>
            <w:rStyle w:val="Hyperlink"/>
            <w:lang w:val="fr-FR"/>
          </w:rPr>
          <w:t>4.2.5.6</w:t>
        </w:r>
        <w:r w:rsidR="00A70766">
          <w:rPr>
            <w:rFonts w:asciiTheme="minorHAnsi" w:eastAsiaTheme="minorEastAsia" w:hAnsiTheme="minorHAnsi" w:cstheme="minorBidi"/>
            <w:szCs w:val="22"/>
            <w:lang w:eastAsia="zh-CN"/>
          </w:rPr>
          <w:tab/>
        </w:r>
        <w:r w:rsidR="00A70766" w:rsidRPr="00354104">
          <w:rPr>
            <w:rStyle w:val="Hyperlink"/>
            <w:lang w:val="fr-FR"/>
          </w:rPr>
          <w:t>RUC Zones</w:t>
        </w:r>
        <w:r w:rsidR="00A70766">
          <w:rPr>
            <w:webHidden/>
          </w:rPr>
          <w:tab/>
        </w:r>
        <w:r w:rsidR="00A70766">
          <w:rPr>
            <w:webHidden/>
          </w:rPr>
          <w:fldChar w:fldCharType="begin"/>
        </w:r>
        <w:r w:rsidR="00A70766">
          <w:rPr>
            <w:webHidden/>
          </w:rPr>
          <w:instrText xml:space="preserve"> PAGEREF _Toc528338354 \h </w:instrText>
        </w:r>
        <w:r w:rsidR="00A70766">
          <w:rPr>
            <w:webHidden/>
          </w:rPr>
        </w:r>
        <w:r w:rsidR="00A70766">
          <w:rPr>
            <w:webHidden/>
          </w:rPr>
          <w:fldChar w:fldCharType="separate"/>
        </w:r>
        <w:r w:rsidR="003E02FC">
          <w:rPr>
            <w:webHidden/>
          </w:rPr>
          <w:t>76</w:t>
        </w:r>
        <w:r w:rsidR="00A70766">
          <w:rPr>
            <w:webHidden/>
          </w:rPr>
          <w:fldChar w:fldCharType="end"/>
        </w:r>
      </w:hyperlink>
    </w:p>
    <w:p w14:paraId="086DC66F" w14:textId="48C3147C" w:rsidR="00A70766" w:rsidRDefault="00181A7E">
      <w:pPr>
        <w:pStyle w:val="TOC3"/>
        <w:rPr>
          <w:rFonts w:asciiTheme="minorHAnsi" w:eastAsiaTheme="minorEastAsia" w:hAnsiTheme="minorHAnsi" w:cstheme="minorBidi"/>
          <w:szCs w:val="22"/>
          <w:lang w:eastAsia="zh-CN"/>
        </w:rPr>
      </w:pPr>
      <w:hyperlink w:anchor="_Toc528338355" w:history="1">
        <w:r w:rsidR="00A70766" w:rsidRPr="00354104">
          <w:rPr>
            <w:rStyle w:val="Hyperlink"/>
          </w:rPr>
          <w:t>4.2.6</w:t>
        </w:r>
        <w:r w:rsidR="00A70766">
          <w:rPr>
            <w:rFonts w:asciiTheme="minorHAnsi" w:eastAsiaTheme="minorEastAsia" w:hAnsiTheme="minorHAnsi" w:cstheme="minorBidi"/>
            <w:szCs w:val="22"/>
            <w:lang w:eastAsia="zh-CN"/>
          </w:rPr>
          <w:tab/>
        </w:r>
        <w:r w:rsidR="00A70766" w:rsidRPr="00354104">
          <w:rPr>
            <w:rStyle w:val="Hyperlink"/>
          </w:rPr>
          <w:t>Integrated Balancing Authority Areas (IBAAs)</w:t>
        </w:r>
        <w:r w:rsidR="00A70766">
          <w:rPr>
            <w:webHidden/>
          </w:rPr>
          <w:tab/>
        </w:r>
        <w:r w:rsidR="00A70766">
          <w:rPr>
            <w:webHidden/>
          </w:rPr>
          <w:fldChar w:fldCharType="begin"/>
        </w:r>
        <w:r w:rsidR="00A70766">
          <w:rPr>
            <w:webHidden/>
          </w:rPr>
          <w:instrText xml:space="preserve"> PAGEREF _Toc528338355 \h </w:instrText>
        </w:r>
        <w:r w:rsidR="00A70766">
          <w:rPr>
            <w:webHidden/>
          </w:rPr>
        </w:r>
        <w:r w:rsidR="00A70766">
          <w:rPr>
            <w:webHidden/>
          </w:rPr>
          <w:fldChar w:fldCharType="separate"/>
        </w:r>
        <w:r w:rsidR="003E02FC">
          <w:rPr>
            <w:webHidden/>
          </w:rPr>
          <w:t>77</w:t>
        </w:r>
        <w:r w:rsidR="00A70766">
          <w:rPr>
            <w:webHidden/>
          </w:rPr>
          <w:fldChar w:fldCharType="end"/>
        </w:r>
      </w:hyperlink>
    </w:p>
    <w:p w14:paraId="766249CB" w14:textId="502C9841" w:rsidR="00A70766" w:rsidRDefault="00181A7E">
      <w:pPr>
        <w:pStyle w:val="TOC4"/>
        <w:rPr>
          <w:rFonts w:asciiTheme="minorHAnsi" w:eastAsiaTheme="minorEastAsia" w:hAnsiTheme="minorHAnsi" w:cstheme="minorBidi"/>
          <w:szCs w:val="22"/>
          <w:lang w:eastAsia="zh-CN"/>
        </w:rPr>
      </w:pPr>
      <w:hyperlink w:anchor="_Toc528338356" w:history="1">
        <w:r w:rsidR="00A70766" w:rsidRPr="00354104">
          <w:rPr>
            <w:rStyle w:val="Hyperlink"/>
            <w:rFonts w:cs="Arial"/>
            <w:bCs/>
          </w:rPr>
          <w:t>4.2.6.1</w:t>
        </w:r>
        <w:r w:rsidR="00A70766">
          <w:rPr>
            <w:rFonts w:asciiTheme="minorHAnsi" w:eastAsiaTheme="minorEastAsia" w:hAnsiTheme="minorHAnsi" w:cstheme="minorBidi"/>
            <w:szCs w:val="22"/>
            <w:lang w:eastAsia="zh-CN"/>
          </w:rPr>
          <w:tab/>
        </w:r>
        <w:r w:rsidR="00A70766" w:rsidRPr="00354104">
          <w:rPr>
            <w:rStyle w:val="Hyperlink"/>
            <w:rFonts w:cs="Arial"/>
            <w:bCs/>
          </w:rPr>
          <w:t>Background</w:t>
        </w:r>
        <w:r w:rsidR="00A70766">
          <w:rPr>
            <w:webHidden/>
          </w:rPr>
          <w:tab/>
        </w:r>
        <w:r w:rsidR="00A70766">
          <w:rPr>
            <w:webHidden/>
          </w:rPr>
          <w:fldChar w:fldCharType="begin"/>
        </w:r>
        <w:r w:rsidR="00A70766">
          <w:rPr>
            <w:webHidden/>
          </w:rPr>
          <w:instrText xml:space="preserve"> PAGEREF _Toc528338356 \h </w:instrText>
        </w:r>
        <w:r w:rsidR="00A70766">
          <w:rPr>
            <w:webHidden/>
          </w:rPr>
        </w:r>
        <w:r w:rsidR="00A70766">
          <w:rPr>
            <w:webHidden/>
          </w:rPr>
          <w:fldChar w:fldCharType="separate"/>
        </w:r>
        <w:r w:rsidR="003E02FC">
          <w:rPr>
            <w:webHidden/>
          </w:rPr>
          <w:t>78</w:t>
        </w:r>
        <w:r w:rsidR="00A70766">
          <w:rPr>
            <w:webHidden/>
          </w:rPr>
          <w:fldChar w:fldCharType="end"/>
        </w:r>
      </w:hyperlink>
    </w:p>
    <w:p w14:paraId="33B5D6CD" w14:textId="1613E591" w:rsidR="00A70766" w:rsidRDefault="00181A7E">
      <w:pPr>
        <w:pStyle w:val="TOC4"/>
        <w:rPr>
          <w:rFonts w:asciiTheme="minorHAnsi" w:eastAsiaTheme="minorEastAsia" w:hAnsiTheme="minorHAnsi" w:cstheme="minorBidi"/>
          <w:szCs w:val="22"/>
          <w:lang w:eastAsia="zh-CN"/>
        </w:rPr>
      </w:pPr>
      <w:hyperlink w:anchor="_Toc528338357" w:history="1">
        <w:r w:rsidR="00A70766" w:rsidRPr="00354104">
          <w:rPr>
            <w:rStyle w:val="Hyperlink"/>
            <w:rFonts w:cs="Arial"/>
          </w:rPr>
          <w:t>4.2.6.2</w:t>
        </w:r>
        <w:r w:rsidR="00A70766">
          <w:rPr>
            <w:rFonts w:asciiTheme="minorHAnsi" w:eastAsiaTheme="minorEastAsia" w:hAnsiTheme="minorHAnsi" w:cstheme="minorBidi"/>
            <w:szCs w:val="22"/>
            <w:lang w:eastAsia="zh-CN"/>
          </w:rPr>
          <w:tab/>
        </w:r>
        <w:r w:rsidR="00A70766" w:rsidRPr="00354104">
          <w:rPr>
            <w:rStyle w:val="Hyperlink"/>
            <w:rFonts w:cs="Arial"/>
          </w:rPr>
          <w:t>Modeling Approach</w:t>
        </w:r>
        <w:r w:rsidR="00A70766">
          <w:rPr>
            <w:webHidden/>
          </w:rPr>
          <w:tab/>
        </w:r>
        <w:r w:rsidR="00A70766">
          <w:rPr>
            <w:webHidden/>
          </w:rPr>
          <w:fldChar w:fldCharType="begin"/>
        </w:r>
        <w:r w:rsidR="00A70766">
          <w:rPr>
            <w:webHidden/>
          </w:rPr>
          <w:instrText xml:space="preserve"> PAGEREF _Toc528338357 \h </w:instrText>
        </w:r>
        <w:r w:rsidR="00A70766">
          <w:rPr>
            <w:webHidden/>
          </w:rPr>
        </w:r>
        <w:r w:rsidR="00A70766">
          <w:rPr>
            <w:webHidden/>
          </w:rPr>
          <w:fldChar w:fldCharType="separate"/>
        </w:r>
        <w:r w:rsidR="003E02FC">
          <w:rPr>
            <w:webHidden/>
          </w:rPr>
          <w:t>78</w:t>
        </w:r>
        <w:r w:rsidR="00A70766">
          <w:rPr>
            <w:webHidden/>
          </w:rPr>
          <w:fldChar w:fldCharType="end"/>
        </w:r>
      </w:hyperlink>
    </w:p>
    <w:p w14:paraId="61FE393B" w14:textId="39944D7F" w:rsidR="00A70766" w:rsidRDefault="00181A7E">
      <w:pPr>
        <w:pStyle w:val="TOC4"/>
        <w:rPr>
          <w:rFonts w:asciiTheme="minorHAnsi" w:eastAsiaTheme="minorEastAsia" w:hAnsiTheme="minorHAnsi" w:cstheme="minorBidi"/>
          <w:szCs w:val="22"/>
          <w:lang w:eastAsia="zh-CN"/>
        </w:rPr>
      </w:pPr>
      <w:hyperlink w:anchor="_Toc528338358" w:history="1">
        <w:r w:rsidR="00A70766" w:rsidRPr="00354104">
          <w:rPr>
            <w:rStyle w:val="Hyperlink"/>
            <w:rFonts w:cs="Arial"/>
            <w:bCs/>
          </w:rPr>
          <w:t>4.2.6.3</w:t>
        </w:r>
        <w:r w:rsidR="00A70766">
          <w:rPr>
            <w:rFonts w:asciiTheme="minorHAnsi" w:eastAsiaTheme="minorEastAsia" w:hAnsiTheme="minorHAnsi" w:cstheme="minorBidi"/>
            <w:szCs w:val="22"/>
            <w:lang w:eastAsia="zh-CN"/>
          </w:rPr>
          <w:tab/>
        </w:r>
        <w:r w:rsidR="00A70766" w:rsidRPr="00354104">
          <w:rPr>
            <w:rStyle w:val="Hyperlink"/>
            <w:rFonts w:cs="Arial"/>
            <w:bCs/>
          </w:rPr>
          <w:t>CAISO Process for Establishing or Modifying IBAAs</w:t>
        </w:r>
        <w:r w:rsidR="00A70766">
          <w:rPr>
            <w:webHidden/>
          </w:rPr>
          <w:tab/>
        </w:r>
        <w:r w:rsidR="00A70766">
          <w:rPr>
            <w:webHidden/>
          </w:rPr>
          <w:fldChar w:fldCharType="begin"/>
        </w:r>
        <w:r w:rsidR="00A70766">
          <w:rPr>
            <w:webHidden/>
          </w:rPr>
          <w:instrText xml:space="preserve"> PAGEREF _Toc528338358 \h </w:instrText>
        </w:r>
        <w:r w:rsidR="00A70766">
          <w:rPr>
            <w:webHidden/>
          </w:rPr>
        </w:r>
        <w:r w:rsidR="00A70766">
          <w:rPr>
            <w:webHidden/>
          </w:rPr>
          <w:fldChar w:fldCharType="separate"/>
        </w:r>
        <w:r w:rsidR="003E02FC">
          <w:rPr>
            <w:webHidden/>
          </w:rPr>
          <w:t>81</w:t>
        </w:r>
        <w:r w:rsidR="00A70766">
          <w:rPr>
            <w:webHidden/>
          </w:rPr>
          <w:fldChar w:fldCharType="end"/>
        </w:r>
      </w:hyperlink>
    </w:p>
    <w:p w14:paraId="70E68690" w14:textId="43EA5A00" w:rsidR="00A70766" w:rsidRDefault="00181A7E">
      <w:pPr>
        <w:pStyle w:val="TOC4"/>
        <w:rPr>
          <w:rFonts w:asciiTheme="minorHAnsi" w:eastAsiaTheme="minorEastAsia" w:hAnsiTheme="minorHAnsi" w:cstheme="minorBidi"/>
          <w:szCs w:val="22"/>
          <w:lang w:eastAsia="zh-CN"/>
        </w:rPr>
      </w:pPr>
      <w:hyperlink w:anchor="_Toc528338359" w:history="1">
        <w:r w:rsidR="00A70766" w:rsidRPr="00354104">
          <w:rPr>
            <w:rStyle w:val="Hyperlink"/>
          </w:rPr>
          <w:t>4.2.6.4</w:t>
        </w:r>
        <w:r w:rsidR="00A70766">
          <w:rPr>
            <w:rFonts w:asciiTheme="minorHAnsi" w:eastAsiaTheme="minorEastAsia" w:hAnsiTheme="minorHAnsi" w:cstheme="minorBidi"/>
            <w:szCs w:val="22"/>
            <w:lang w:eastAsia="zh-CN"/>
          </w:rPr>
          <w:tab/>
        </w:r>
        <w:r w:rsidR="00A70766" w:rsidRPr="00354104">
          <w:rPr>
            <w:rStyle w:val="Hyperlink"/>
          </w:rPr>
          <w:t>IBAA and Congestion Revenue Rights (CRRs)</w:t>
        </w:r>
        <w:r w:rsidR="00A70766">
          <w:rPr>
            <w:webHidden/>
          </w:rPr>
          <w:tab/>
        </w:r>
        <w:r w:rsidR="00A70766">
          <w:rPr>
            <w:webHidden/>
          </w:rPr>
          <w:fldChar w:fldCharType="begin"/>
        </w:r>
        <w:r w:rsidR="00A70766">
          <w:rPr>
            <w:webHidden/>
          </w:rPr>
          <w:instrText xml:space="preserve"> PAGEREF _Toc528338359 \h </w:instrText>
        </w:r>
        <w:r w:rsidR="00A70766">
          <w:rPr>
            <w:webHidden/>
          </w:rPr>
        </w:r>
        <w:r w:rsidR="00A70766">
          <w:rPr>
            <w:webHidden/>
          </w:rPr>
          <w:fldChar w:fldCharType="separate"/>
        </w:r>
        <w:r w:rsidR="003E02FC">
          <w:rPr>
            <w:webHidden/>
          </w:rPr>
          <w:t>82</w:t>
        </w:r>
        <w:r w:rsidR="00A70766">
          <w:rPr>
            <w:webHidden/>
          </w:rPr>
          <w:fldChar w:fldCharType="end"/>
        </w:r>
      </w:hyperlink>
    </w:p>
    <w:p w14:paraId="56C5455C" w14:textId="074706DD" w:rsidR="00A70766" w:rsidRDefault="00181A7E">
      <w:pPr>
        <w:pStyle w:val="TOC3"/>
        <w:rPr>
          <w:rFonts w:asciiTheme="minorHAnsi" w:eastAsiaTheme="minorEastAsia" w:hAnsiTheme="minorHAnsi" w:cstheme="minorBidi"/>
          <w:szCs w:val="22"/>
          <w:lang w:eastAsia="zh-CN"/>
        </w:rPr>
      </w:pPr>
      <w:hyperlink w:anchor="_Toc528338360" w:history="1">
        <w:r w:rsidR="00A70766" w:rsidRPr="00354104">
          <w:rPr>
            <w:rStyle w:val="Hyperlink"/>
          </w:rPr>
          <w:t>4.2.7</w:t>
        </w:r>
        <w:r w:rsidR="00A70766">
          <w:rPr>
            <w:rFonts w:asciiTheme="minorHAnsi" w:eastAsiaTheme="minorEastAsia" w:hAnsiTheme="minorHAnsi" w:cstheme="minorBidi"/>
            <w:szCs w:val="22"/>
            <w:lang w:eastAsia="zh-CN"/>
          </w:rPr>
          <w:tab/>
        </w:r>
        <w:r w:rsidR="00A70766" w:rsidRPr="00354104">
          <w:rPr>
            <w:rStyle w:val="Hyperlink"/>
          </w:rPr>
          <w:t>Nomogram Constraints</w:t>
        </w:r>
        <w:r w:rsidR="00A70766">
          <w:rPr>
            <w:webHidden/>
          </w:rPr>
          <w:tab/>
        </w:r>
        <w:r w:rsidR="00A70766">
          <w:rPr>
            <w:webHidden/>
          </w:rPr>
          <w:fldChar w:fldCharType="begin"/>
        </w:r>
        <w:r w:rsidR="00A70766">
          <w:rPr>
            <w:webHidden/>
          </w:rPr>
          <w:instrText xml:space="preserve"> PAGEREF _Toc528338360 \h </w:instrText>
        </w:r>
        <w:r w:rsidR="00A70766">
          <w:rPr>
            <w:webHidden/>
          </w:rPr>
        </w:r>
        <w:r w:rsidR="00A70766">
          <w:rPr>
            <w:webHidden/>
          </w:rPr>
          <w:fldChar w:fldCharType="separate"/>
        </w:r>
        <w:r w:rsidR="003E02FC">
          <w:rPr>
            <w:webHidden/>
          </w:rPr>
          <w:t>82</w:t>
        </w:r>
        <w:r w:rsidR="00A70766">
          <w:rPr>
            <w:webHidden/>
          </w:rPr>
          <w:fldChar w:fldCharType="end"/>
        </w:r>
      </w:hyperlink>
    </w:p>
    <w:p w14:paraId="6902CEC9" w14:textId="4BEC2EC9" w:rsidR="00A70766" w:rsidRDefault="00181A7E">
      <w:pPr>
        <w:pStyle w:val="TOC4"/>
        <w:rPr>
          <w:rFonts w:asciiTheme="minorHAnsi" w:eastAsiaTheme="minorEastAsia" w:hAnsiTheme="minorHAnsi" w:cstheme="minorBidi"/>
          <w:szCs w:val="22"/>
          <w:lang w:eastAsia="zh-CN"/>
        </w:rPr>
      </w:pPr>
      <w:hyperlink w:anchor="_Toc528338361" w:history="1">
        <w:r w:rsidR="00A70766" w:rsidRPr="00354104">
          <w:rPr>
            <w:rStyle w:val="Hyperlink"/>
          </w:rPr>
          <w:t>4.2.7.1</w:t>
        </w:r>
        <w:r w:rsidR="00A70766">
          <w:rPr>
            <w:rFonts w:asciiTheme="minorHAnsi" w:eastAsiaTheme="minorEastAsia" w:hAnsiTheme="minorHAnsi" w:cstheme="minorBidi"/>
            <w:szCs w:val="22"/>
            <w:lang w:eastAsia="zh-CN"/>
          </w:rPr>
          <w:tab/>
        </w:r>
        <w:r w:rsidR="00A70766" w:rsidRPr="00354104">
          <w:rPr>
            <w:rStyle w:val="Hyperlink"/>
          </w:rPr>
          <w:t>Nomogram Constraints in General</w:t>
        </w:r>
        <w:r w:rsidR="00A70766">
          <w:rPr>
            <w:webHidden/>
          </w:rPr>
          <w:tab/>
        </w:r>
        <w:r w:rsidR="00A70766">
          <w:rPr>
            <w:webHidden/>
          </w:rPr>
          <w:fldChar w:fldCharType="begin"/>
        </w:r>
        <w:r w:rsidR="00A70766">
          <w:rPr>
            <w:webHidden/>
          </w:rPr>
          <w:instrText xml:space="preserve"> PAGEREF _Toc528338361 \h </w:instrText>
        </w:r>
        <w:r w:rsidR="00A70766">
          <w:rPr>
            <w:webHidden/>
          </w:rPr>
        </w:r>
        <w:r w:rsidR="00A70766">
          <w:rPr>
            <w:webHidden/>
          </w:rPr>
          <w:fldChar w:fldCharType="separate"/>
        </w:r>
        <w:r w:rsidR="003E02FC">
          <w:rPr>
            <w:webHidden/>
          </w:rPr>
          <w:t>83</w:t>
        </w:r>
        <w:r w:rsidR="00A70766">
          <w:rPr>
            <w:webHidden/>
          </w:rPr>
          <w:fldChar w:fldCharType="end"/>
        </w:r>
      </w:hyperlink>
    </w:p>
    <w:p w14:paraId="2BC3D23B" w14:textId="2676FCA0" w:rsidR="00A70766" w:rsidRDefault="00181A7E">
      <w:pPr>
        <w:pStyle w:val="TOC5"/>
        <w:rPr>
          <w:rFonts w:asciiTheme="minorHAnsi" w:eastAsiaTheme="minorEastAsia" w:hAnsiTheme="minorHAnsi" w:cstheme="minorBidi"/>
          <w:szCs w:val="22"/>
          <w:lang w:eastAsia="zh-CN"/>
        </w:rPr>
      </w:pPr>
      <w:hyperlink w:anchor="_Toc528338362" w:history="1">
        <w:r w:rsidR="00A70766" w:rsidRPr="00354104">
          <w:rPr>
            <w:rStyle w:val="Hyperlink"/>
          </w:rPr>
          <w:t>4.2.7.1.1</w:t>
        </w:r>
        <w:r w:rsidR="00A70766">
          <w:rPr>
            <w:rFonts w:asciiTheme="minorHAnsi" w:eastAsiaTheme="minorEastAsia" w:hAnsiTheme="minorHAnsi" w:cstheme="minorBidi"/>
            <w:szCs w:val="22"/>
            <w:lang w:eastAsia="zh-CN"/>
          </w:rPr>
          <w:tab/>
        </w:r>
        <w:r w:rsidR="00A70766" w:rsidRPr="00354104">
          <w:rPr>
            <w:rStyle w:val="Hyperlink"/>
          </w:rPr>
          <w:t>Data Modeling for Nomograms Relating AC Interface MW Flows</w:t>
        </w:r>
        <w:r w:rsidR="00A70766">
          <w:rPr>
            <w:webHidden/>
          </w:rPr>
          <w:tab/>
        </w:r>
        <w:r w:rsidR="00A70766">
          <w:rPr>
            <w:webHidden/>
          </w:rPr>
          <w:fldChar w:fldCharType="begin"/>
        </w:r>
        <w:r w:rsidR="00A70766">
          <w:rPr>
            <w:webHidden/>
          </w:rPr>
          <w:instrText xml:space="preserve"> PAGEREF _Toc528338362 \h </w:instrText>
        </w:r>
        <w:r w:rsidR="00A70766">
          <w:rPr>
            <w:webHidden/>
          </w:rPr>
        </w:r>
        <w:r w:rsidR="00A70766">
          <w:rPr>
            <w:webHidden/>
          </w:rPr>
          <w:fldChar w:fldCharType="separate"/>
        </w:r>
        <w:r w:rsidR="003E02FC">
          <w:rPr>
            <w:webHidden/>
          </w:rPr>
          <w:t>83</w:t>
        </w:r>
        <w:r w:rsidR="00A70766">
          <w:rPr>
            <w:webHidden/>
          </w:rPr>
          <w:fldChar w:fldCharType="end"/>
        </w:r>
      </w:hyperlink>
    </w:p>
    <w:p w14:paraId="1264F9C7" w14:textId="5576C0D5" w:rsidR="00A70766" w:rsidRDefault="00181A7E">
      <w:pPr>
        <w:pStyle w:val="TOC5"/>
        <w:rPr>
          <w:rFonts w:asciiTheme="minorHAnsi" w:eastAsiaTheme="minorEastAsia" w:hAnsiTheme="minorHAnsi" w:cstheme="minorBidi"/>
          <w:szCs w:val="22"/>
          <w:lang w:eastAsia="zh-CN"/>
        </w:rPr>
      </w:pPr>
      <w:hyperlink w:anchor="_Toc528338363" w:history="1">
        <w:r w:rsidR="00A70766" w:rsidRPr="00354104">
          <w:rPr>
            <w:rStyle w:val="Hyperlink"/>
          </w:rPr>
          <w:t>4.2.7.1.2</w:t>
        </w:r>
        <w:r w:rsidR="00A70766">
          <w:rPr>
            <w:rFonts w:asciiTheme="minorHAnsi" w:eastAsiaTheme="minorEastAsia" w:hAnsiTheme="minorHAnsi" w:cstheme="minorBidi"/>
            <w:szCs w:val="22"/>
            <w:lang w:eastAsia="zh-CN"/>
          </w:rPr>
          <w:tab/>
        </w:r>
        <w:r w:rsidR="00A70766" w:rsidRPr="00354104">
          <w:rPr>
            <w:rStyle w:val="Hyperlink"/>
          </w:rPr>
          <w:t>Gas Constraint Using Generation Nomograms</w:t>
        </w:r>
        <w:r w:rsidR="00A70766">
          <w:rPr>
            <w:webHidden/>
          </w:rPr>
          <w:tab/>
        </w:r>
        <w:r w:rsidR="00A70766">
          <w:rPr>
            <w:webHidden/>
          </w:rPr>
          <w:fldChar w:fldCharType="begin"/>
        </w:r>
        <w:r w:rsidR="00A70766">
          <w:rPr>
            <w:webHidden/>
          </w:rPr>
          <w:instrText xml:space="preserve"> PAGEREF _Toc528338363 \h </w:instrText>
        </w:r>
        <w:r w:rsidR="00A70766">
          <w:rPr>
            <w:webHidden/>
          </w:rPr>
        </w:r>
        <w:r w:rsidR="00A70766">
          <w:rPr>
            <w:webHidden/>
          </w:rPr>
          <w:fldChar w:fldCharType="separate"/>
        </w:r>
        <w:r w:rsidR="003E02FC">
          <w:rPr>
            <w:webHidden/>
          </w:rPr>
          <w:t>85</w:t>
        </w:r>
        <w:r w:rsidR="00A70766">
          <w:rPr>
            <w:webHidden/>
          </w:rPr>
          <w:fldChar w:fldCharType="end"/>
        </w:r>
      </w:hyperlink>
    </w:p>
    <w:p w14:paraId="46CF00B0" w14:textId="7FB3DADA" w:rsidR="00A70766" w:rsidRDefault="00181A7E">
      <w:pPr>
        <w:pStyle w:val="TOC3"/>
        <w:rPr>
          <w:rFonts w:asciiTheme="minorHAnsi" w:eastAsiaTheme="minorEastAsia" w:hAnsiTheme="minorHAnsi" w:cstheme="minorBidi"/>
          <w:szCs w:val="22"/>
          <w:lang w:eastAsia="zh-CN"/>
        </w:rPr>
      </w:pPr>
      <w:hyperlink w:anchor="_Toc528338364" w:history="1">
        <w:r w:rsidR="00A70766" w:rsidRPr="00354104">
          <w:rPr>
            <w:rStyle w:val="Hyperlink"/>
          </w:rPr>
          <w:t>4.2.8</w:t>
        </w:r>
        <w:r w:rsidR="00A70766">
          <w:rPr>
            <w:rFonts w:asciiTheme="minorHAnsi" w:eastAsiaTheme="minorEastAsia" w:hAnsiTheme="minorHAnsi" w:cstheme="minorBidi"/>
            <w:szCs w:val="22"/>
            <w:lang w:eastAsia="zh-CN"/>
          </w:rPr>
          <w:tab/>
        </w:r>
        <w:r w:rsidR="00A70766" w:rsidRPr="00354104">
          <w:rPr>
            <w:rStyle w:val="Hyperlink"/>
          </w:rPr>
          <w:t>Contingency Management</w:t>
        </w:r>
        <w:r w:rsidR="00A70766">
          <w:rPr>
            <w:webHidden/>
          </w:rPr>
          <w:tab/>
        </w:r>
        <w:r w:rsidR="00A70766">
          <w:rPr>
            <w:webHidden/>
          </w:rPr>
          <w:fldChar w:fldCharType="begin"/>
        </w:r>
        <w:r w:rsidR="00A70766">
          <w:rPr>
            <w:webHidden/>
          </w:rPr>
          <w:instrText xml:space="preserve"> PAGEREF _Toc528338364 \h </w:instrText>
        </w:r>
        <w:r w:rsidR="00A70766">
          <w:rPr>
            <w:webHidden/>
          </w:rPr>
        </w:r>
        <w:r w:rsidR="00A70766">
          <w:rPr>
            <w:webHidden/>
          </w:rPr>
          <w:fldChar w:fldCharType="separate"/>
        </w:r>
        <w:r w:rsidR="003E02FC">
          <w:rPr>
            <w:webHidden/>
          </w:rPr>
          <w:t>88</w:t>
        </w:r>
        <w:r w:rsidR="00A70766">
          <w:rPr>
            <w:webHidden/>
          </w:rPr>
          <w:fldChar w:fldCharType="end"/>
        </w:r>
      </w:hyperlink>
    </w:p>
    <w:p w14:paraId="0E5A3F06" w14:textId="3F200BE9" w:rsidR="00A70766" w:rsidRDefault="00181A7E">
      <w:pPr>
        <w:pStyle w:val="TOC1"/>
        <w:rPr>
          <w:rFonts w:asciiTheme="minorHAnsi" w:eastAsiaTheme="minorEastAsia" w:hAnsiTheme="minorHAnsi" w:cstheme="minorBidi"/>
          <w:b w:val="0"/>
          <w:szCs w:val="22"/>
          <w:lang w:eastAsia="zh-CN"/>
        </w:rPr>
      </w:pPr>
      <w:hyperlink w:anchor="_Toc528338365" w:history="1">
        <w:r w:rsidR="00A70766" w:rsidRPr="00354104">
          <w:rPr>
            <w:rStyle w:val="Hyperlink"/>
          </w:rPr>
          <w:t>5.</w:t>
        </w:r>
        <w:r w:rsidR="00A70766">
          <w:rPr>
            <w:rFonts w:asciiTheme="minorHAnsi" w:eastAsiaTheme="minorEastAsia" w:hAnsiTheme="minorHAnsi" w:cstheme="minorBidi"/>
            <w:b w:val="0"/>
            <w:szCs w:val="22"/>
            <w:lang w:eastAsia="zh-CN"/>
          </w:rPr>
          <w:tab/>
        </w:r>
        <w:r w:rsidR="00A70766" w:rsidRPr="00354104">
          <w:rPr>
            <w:rStyle w:val="Hyperlink"/>
          </w:rPr>
          <w:t>Maintenance of FNM for IFM &amp; RTM</w:t>
        </w:r>
        <w:r w:rsidR="00A70766">
          <w:rPr>
            <w:webHidden/>
          </w:rPr>
          <w:tab/>
        </w:r>
        <w:r w:rsidR="00A70766">
          <w:rPr>
            <w:webHidden/>
          </w:rPr>
          <w:fldChar w:fldCharType="begin"/>
        </w:r>
        <w:r w:rsidR="00A70766">
          <w:rPr>
            <w:webHidden/>
          </w:rPr>
          <w:instrText xml:space="preserve"> PAGEREF _Toc528338365 \h </w:instrText>
        </w:r>
        <w:r w:rsidR="00A70766">
          <w:rPr>
            <w:webHidden/>
          </w:rPr>
        </w:r>
        <w:r w:rsidR="00A70766">
          <w:rPr>
            <w:webHidden/>
          </w:rPr>
          <w:fldChar w:fldCharType="separate"/>
        </w:r>
        <w:r w:rsidR="003E02FC">
          <w:rPr>
            <w:webHidden/>
          </w:rPr>
          <w:t>90</w:t>
        </w:r>
        <w:r w:rsidR="00A70766">
          <w:rPr>
            <w:webHidden/>
          </w:rPr>
          <w:fldChar w:fldCharType="end"/>
        </w:r>
      </w:hyperlink>
    </w:p>
    <w:p w14:paraId="37308FEA" w14:textId="71B9DFBA" w:rsidR="00A70766" w:rsidRDefault="00181A7E">
      <w:pPr>
        <w:pStyle w:val="TOC2"/>
        <w:rPr>
          <w:rFonts w:asciiTheme="minorHAnsi" w:eastAsiaTheme="minorEastAsia" w:hAnsiTheme="minorHAnsi" w:cstheme="minorBidi"/>
          <w:szCs w:val="22"/>
          <w:lang w:eastAsia="zh-CN"/>
        </w:rPr>
      </w:pPr>
      <w:hyperlink w:anchor="_Toc528338366" w:history="1">
        <w:r w:rsidR="00A70766" w:rsidRPr="00354104">
          <w:rPr>
            <w:rStyle w:val="Hyperlink"/>
          </w:rPr>
          <w:t>5.1</w:t>
        </w:r>
        <w:r w:rsidR="00A70766">
          <w:rPr>
            <w:rFonts w:asciiTheme="minorHAnsi" w:eastAsiaTheme="minorEastAsia" w:hAnsiTheme="minorHAnsi" w:cstheme="minorBidi"/>
            <w:szCs w:val="22"/>
            <w:lang w:eastAsia="zh-CN"/>
          </w:rPr>
          <w:tab/>
        </w:r>
        <w:r w:rsidR="00A70766" w:rsidRPr="00354104">
          <w:rPr>
            <w:rStyle w:val="Hyperlink"/>
          </w:rPr>
          <w:t>FNM Update Process Flow</w:t>
        </w:r>
        <w:r w:rsidR="00A70766">
          <w:rPr>
            <w:webHidden/>
          </w:rPr>
          <w:tab/>
        </w:r>
        <w:r w:rsidR="00A70766">
          <w:rPr>
            <w:webHidden/>
          </w:rPr>
          <w:fldChar w:fldCharType="begin"/>
        </w:r>
        <w:r w:rsidR="00A70766">
          <w:rPr>
            <w:webHidden/>
          </w:rPr>
          <w:instrText xml:space="preserve"> PAGEREF _Toc528338366 \h </w:instrText>
        </w:r>
        <w:r w:rsidR="00A70766">
          <w:rPr>
            <w:webHidden/>
          </w:rPr>
        </w:r>
        <w:r w:rsidR="00A70766">
          <w:rPr>
            <w:webHidden/>
          </w:rPr>
          <w:fldChar w:fldCharType="separate"/>
        </w:r>
        <w:r w:rsidR="003E02FC">
          <w:rPr>
            <w:webHidden/>
          </w:rPr>
          <w:t>90</w:t>
        </w:r>
        <w:r w:rsidR="00A70766">
          <w:rPr>
            <w:webHidden/>
          </w:rPr>
          <w:fldChar w:fldCharType="end"/>
        </w:r>
      </w:hyperlink>
    </w:p>
    <w:p w14:paraId="5D0DC977" w14:textId="5729318C" w:rsidR="00A70766" w:rsidRDefault="00181A7E">
      <w:pPr>
        <w:pStyle w:val="TOC3"/>
        <w:rPr>
          <w:rFonts w:asciiTheme="minorHAnsi" w:eastAsiaTheme="minorEastAsia" w:hAnsiTheme="minorHAnsi" w:cstheme="minorBidi"/>
          <w:szCs w:val="22"/>
          <w:lang w:eastAsia="zh-CN"/>
        </w:rPr>
      </w:pPr>
      <w:hyperlink w:anchor="_Toc528338367" w:history="1">
        <w:r w:rsidR="00A70766" w:rsidRPr="00354104">
          <w:rPr>
            <w:rStyle w:val="Hyperlink"/>
            <w:bCs/>
          </w:rPr>
          <w:t>5.1.1</w:t>
        </w:r>
        <w:r w:rsidR="00A70766">
          <w:rPr>
            <w:rFonts w:asciiTheme="minorHAnsi" w:eastAsiaTheme="minorEastAsia" w:hAnsiTheme="minorHAnsi" w:cstheme="minorBidi"/>
            <w:szCs w:val="22"/>
            <w:lang w:eastAsia="zh-CN"/>
          </w:rPr>
          <w:tab/>
        </w:r>
        <w:r w:rsidR="00A70766" w:rsidRPr="00354104">
          <w:rPr>
            <w:rStyle w:val="Hyperlink"/>
            <w:bCs/>
          </w:rPr>
          <w:t>FNM Work Scope</w:t>
        </w:r>
        <w:r w:rsidR="00A70766">
          <w:rPr>
            <w:webHidden/>
          </w:rPr>
          <w:tab/>
        </w:r>
        <w:r w:rsidR="00A70766">
          <w:rPr>
            <w:webHidden/>
          </w:rPr>
          <w:fldChar w:fldCharType="begin"/>
        </w:r>
        <w:r w:rsidR="00A70766">
          <w:rPr>
            <w:webHidden/>
          </w:rPr>
          <w:instrText xml:space="preserve"> PAGEREF _Toc528338367 \h </w:instrText>
        </w:r>
        <w:r w:rsidR="00A70766">
          <w:rPr>
            <w:webHidden/>
          </w:rPr>
        </w:r>
        <w:r w:rsidR="00A70766">
          <w:rPr>
            <w:webHidden/>
          </w:rPr>
          <w:fldChar w:fldCharType="separate"/>
        </w:r>
        <w:r w:rsidR="003E02FC">
          <w:rPr>
            <w:webHidden/>
          </w:rPr>
          <w:t>92</w:t>
        </w:r>
        <w:r w:rsidR="00A70766">
          <w:rPr>
            <w:webHidden/>
          </w:rPr>
          <w:fldChar w:fldCharType="end"/>
        </w:r>
      </w:hyperlink>
    </w:p>
    <w:p w14:paraId="74F6C2AD" w14:textId="130FA96B" w:rsidR="00A70766" w:rsidRDefault="00181A7E">
      <w:pPr>
        <w:pStyle w:val="TOC3"/>
        <w:rPr>
          <w:rFonts w:asciiTheme="minorHAnsi" w:eastAsiaTheme="minorEastAsia" w:hAnsiTheme="minorHAnsi" w:cstheme="minorBidi"/>
          <w:szCs w:val="22"/>
          <w:lang w:eastAsia="zh-CN"/>
        </w:rPr>
      </w:pPr>
      <w:hyperlink w:anchor="_Toc528338368" w:history="1">
        <w:r w:rsidR="00A70766" w:rsidRPr="00354104">
          <w:rPr>
            <w:rStyle w:val="Hyperlink"/>
          </w:rPr>
          <w:t>5.1.2</w:t>
        </w:r>
        <w:r w:rsidR="00A70766">
          <w:rPr>
            <w:rFonts w:asciiTheme="minorHAnsi" w:eastAsiaTheme="minorEastAsia" w:hAnsiTheme="minorHAnsi" w:cstheme="minorBidi"/>
            <w:szCs w:val="22"/>
            <w:lang w:eastAsia="zh-CN"/>
          </w:rPr>
          <w:tab/>
        </w:r>
        <w:r w:rsidR="00A70766" w:rsidRPr="00354104">
          <w:rPr>
            <w:rStyle w:val="Hyperlink"/>
          </w:rPr>
          <w:t>FNM Data Gathering</w:t>
        </w:r>
        <w:r w:rsidR="00A70766">
          <w:rPr>
            <w:webHidden/>
          </w:rPr>
          <w:tab/>
        </w:r>
        <w:r w:rsidR="00A70766">
          <w:rPr>
            <w:webHidden/>
          </w:rPr>
          <w:fldChar w:fldCharType="begin"/>
        </w:r>
        <w:r w:rsidR="00A70766">
          <w:rPr>
            <w:webHidden/>
          </w:rPr>
          <w:instrText xml:space="preserve"> PAGEREF _Toc528338368 \h </w:instrText>
        </w:r>
        <w:r w:rsidR="00A70766">
          <w:rPr>
            <w:webHidden/>
          </w:rPr>
        </w:r>
        <w:r w:rsidR="00A70766">
          <w:rPr>
            <w:webHidden/>
          </w:rPr>
          <w:fldChar w:fldCharType="separate"/>
        </w:r>
        <w:r w:rsidR="003E02FC">
          <w:rPr>
            <w:webHidden/>
          </w:rPr>
          <w:t>93</w:t>
        </w:r>
        <w:r w:rsidR="00A70766">
          <w:rPr>
            <w:webHidden/>
          </w:rPr>
          <w:fldChar w:fldCharType="end"/>
        </w:r>
      </w:hyperlink>
    </w:p>
    <w:p w14:paraId="39976EFE" w14:textId="48611BB8" w:rsidR="00A70766" w:rsidRDefault="00181A7E">
      <w:pPr>
        <w:pStyle w:val="TOC3"/>
        <w:rPr>
          <w:rFonts w:asciiTheme="minorHAnsi" w:eastAsiaTheme="minorEastAsia" w:hAnsiTheme="minorHAnsi" w:cstheme="minorBidi"/>
          <w:szCs w:val="22"/>
          <w:lang w:eastAsia="zh-CN"/>
        </w:rPr>
      </w:pPr>
      <w:hyperlink w:anchor="_Toc528338369" w:history="1">
        <w:r w:rsidR="00A70766" w:rsidRPr="00354104">
          <w:rPr>
            <w:rStyle w:val="Hyperlink"/>
          </w:rPr>
          <w:t>5.1.3</w:t>
        </w:r>
        <w:r w:rsidR="00A70766">
          <w:rPr>
            <w:rFonts w:asciiTheme="minorHAnsi" w:eastAsiaTheme="minorEastAsia" w:hAnsiTheme="minorHAnsi" w:cstheme="minorBidi"/>
            <w:szCs w:val="22"/>
            <w:lang w:eastAsia="zh-CN"/>
          </w:rPr>
          <w:tab/>
        </w:r>
        <w:r w:rsidR="00A70766" w:rsidRPr="00354104">
          <w:rPr>
            <w:rStyle w:val="Hyperlink"/>
          </w:rPr>
          <w:t>Finalize FNM Scope and Update &amp; Test FNM</w:t>
        </w:r>
        <w:r w:rsidR="00A70766">
          <w:rPr>
            <w:webHidden/>
          </w:rPr>
          <w:tab/>
        </w:r>
        <w:r w:rsidR="00A70766">
          <w:rPr>
            <w:webHidden/>
          </w:rPr>
          <w:fldChar w:fldCharType="begin"/>
        </w:r>
        <w:r w:rsidR="00A70766">
          <w:rPr>
            <w:webHidden/>
          </w:rPr>
          <w:instrText xml:space="preserve"> PAGEREF _Toc528338369 \h </w:instrText>
        </w:r>
        <w:r w:rsidR="00A70766">
          <w:rPr>
            <w:webHidden/>
          </w:rPr>
        </w:r>
        <w:r w:rsidR="00A70766">
          <w:rPr>
            <w:webHidden/>
          </w:rPr>
          <w:fldChar w:fldCharType="separate"/>
        </w:r>
        <w:r w:rsidR="003E02FC">
          <w:rPr>
            <w:webHidden/>
          </w:rPr>
          <w:t>94</w:t>
        </w:r>
        <w:r w:rsidR="00A70766">
          <w:rPr>
            <w:webHidden/>
          </w:rPr>
          <w:fldChar w:fldCharType="end"/>
        </w:r>
      </w:hyperlink>
    </w:p>
    <w:p w14:paraId="0189E1C4" w14:textId="08387E01" w:rsidR="00A70766" w:rsidRDefault="00181A7E">
      <w:pPr>
        <w:pStyle w:val="TOC3"/>
        <w:rPr>
          <w:rFonts w:asciiTheme="minorHAnsi" w:eastAsiaTheme="minorEastAsia" w:hAnsiTheme="minorHAnsi" w:cstheme="minorBidi"/>
          <w:szCs w:val="22"/>
          <w:lang w:eastAsia="zh-CN"/>
        </w:rPr>
      </w:pPr>
      <w:hyperlink w:anchor="_Toc528338370" w:history="1">
        <w:r w:rsidR="00A70766" w:rsidRPr="00354104">
          <w:rPr>
            <w:rStyle w:val="Hyperlink"/>
          </w:rPr>
          <w:t>5.1.4</w:t>
        </w:r>
        <w:r w:rsidR="00A70766">
          <w:rPr>
            <w:rFonts w:asciiTheme="minorHAnsi" w:eastAsiaTheme="minorEastAsia" w:hAnsiTheme="minorHAnsi" w:cstheme="minorBidi"/>
            <w:szCs w:val="22"/>
            <w:lang w:eastAsia="zh-CN"/>
          </w:rPr>
          <w:tab/>
        </w:r>
        <w:r w:rsidR="00A70766" w:rsidRPr="00354104">
          <w:rPr>
            <w:rStyle w:val="Hyperlink"/>
          </w:rPr>
          <w:t>Test Bid Preparation and Market Simulation</w:t>
        </w:r>
        <w:r w:rsidR="00A70766">
          <w:rPr>
            <w:webHidden/>
          </w:rPr>
          <w:tab/>
        </w:r>
        <w:r w:rsidR="00A70766">
          <w:rPr>
            <w:webHidden/>
          </w:rPr>
          <w:fldChar w:fldCharType="begin"/>
        </w:r>
        <w:r w:rsidR="00A70766">
          <w:rPr>
            <w:webHidden/>
          </w:rPr>
          <w:instrText xml:space="preserve"> PAGEREF _Toc528338370 \h </w:instrText>
        </w:r>
        <w:r w:rsidR="00A70766">
          <w:rPr>
            <w:webHidden/>
          </w:rPr>
        </w:r>
        <w:r w:rsidR="00A70766">
          <w:rPr>
            <w:webHidden/>
          </w:rPr>
          <w:fldChar w:fldCharType="separate"/>
        </w:r>
        <w:r w:rsidR="003E02FC">
          <w:rPr>
            <w:webHidden/>
          </w:rPr>
          <w:t>94</w:t>
        </w:r>
        <w:r w:rsidR="00A70766">
          <w:rPr>
            <w:webHidden/>
          </w:rPr>
          <w:fldChar w:fldCharType="end"/>
        </w:r>
      </w:hyperlink>
    </w:p>
    <w:p w14:paraId="21A6C75D" w14:textId="13834B4D" w:rsidR="00A70766" w:rsidRDefault="00181A7E">
      <w:pPr>
        <w:pStyle w:val="TOC3"/>
        <w:rPr>
          <w:rFonts w:asciiTheme="minorHAnsi" w:eastAsiaTheme="minorEastAsia" w:hAnsiTheme="minorHAnsi" w:cstheme="minorBidi"/>
          <w:szCs w:val="22"/>
          <w:lang w:eastAsia="zh-CN"/>
        </w:rPr>
      </w:pPr>
      <w:hyperlink w:anchor="_Toc528338371" w:history="1">
        <w:r w:rsidR="00A70766" w:rsidRPr="00354104">
          <w:rPr>
            <w:rStyle w:val="Hyperlink"/>
          </w:rPr>
          <w:t>5.1.5</w:t>
        </w:r>
        <w:r w:rsidR="00A70766">
          <w:rPr>
            <w:rFonts w:asciiTheme="minorHAnsi" w:eastAsiaTheme="minorEastAsia" w:hAnsiTheme="minorHAnsi" w:cstheme="minorBidi"/>
            <w:szCs w:val="22"/>
            <w:lang w:eastAsia="zh-CN"/>
          </w:rPr>
          <w:tab/>
        </w:r>
        <w:r w:rsidR="00A70766" w:rsidRPr="00354104">
          <w:rPr>
            <w:rStyle w:val="Hyperlink"/>
          </w:rPr>
          <w:t>Production Promotion and Timing</w:t>
        </w:r>
        <w:r w:rsidR="00A70766">
          <w:rPr>
            <w:webHidden/>
          </w:rPr>
          <w:tab/>
        </w:r>
        <w:r w:rsidR="00A70766">
          <w:rPr>
            <w:webHidden/>
          </w:rPr>
          <w:fldChar w:fldCharType="begin"/>
        </w:r>
        <w:r w:rsidR="00A70766">
          <w:rPr>
            <w:webHidden/>
          </w:rPr>
          <w:instrText xml:space="preserve"> PAGEREF _Toc528338371 \h </w:instrText>
        </w:r>
        <w:r w:rsidR="00A70766">
          <w:rPr>
            <w:webHidden/>
          </w:rPr>
        </w:r>
        <w:r w:rsidR="00A70766">
          <w:rPr>
            <w:webHidden/>
          </w:rPr>
          <w:fldChar w:fldCharType="separate"/>
        </w:r>
        <w:r w:rsidR="003E02FC">
          <w:rPr>
            <w:webHidden/>
          </w:rPr>
          <w:t>95</w:t>
        </w:r>
        <w:r w:rsidR="00A70766">
          <w:rPr>
            <w:webHidden/>
          </w:rPr>
          <w:fldChar w:fldCharType="end"/>
        </w:r>
      </w:hyperlink>
    </w:p>
    <w:p w14:paraId="163B063E" w14:textId="7803D5E6" w:rsidR="00A70766" w:rsidRDefault="00181A7E">
      <w:pPr>
        <w:pStyle w:val="TOC3"/>
        <w:rPr>
          <w:rFonts w:asciiTheme="minorHAnsi" w:eastAsiaTheme="minorEastAsia" w:hAnsiTheme="minorHAnsi" w:cstheme="minorBidi"/>
          <w:szCs w:val="22"/>
          <w:lang w:eastAsia="zh-CN"/>
        </w:rPr>
      </w:pPr>
      <w:hyperlink w:anchor="_Toc528338372" w:history="1">
        <w:r w:rsidR="00A70766" w:rsidRPr="00354104">
          <w:rPr>
            <w:rStyle w:val="Hyperlink"/>
          </w:rPr>
          <w:t>5.1.6</w:t>
        </w:r>
        <w:r w:rsidR="00A70766">
          <w:rPr>
            <w:rFonts w:asciiTheme="minorHAnsi" w:eastAsiaTheme="minorEastAsia" w:hAnsiTheme="minorHAnsi" w:cstheme="minorBidi"/>
            <w:szCs w:val="22"/>
            <w:lang w:eastAsia="zh-CN"/>
          </w:rPr>
          <w:tab/>
        </w:r>
        <w:r w:rsidR="00A70766" w:rsidRPr="00354104">
          <w:rPr>
            <w:rStyle w:val="Hyperlink"/>
          </w:rPr>
          <w:t>Updates of FNM and Time Frame</w:t>
        </w:r>
        <w:r w:rsidR="00A70766">
          <w:rPr>
            <w:webHidden/>
          </w:rPr>
          <w:tab/>
        </w:r>
        <w:r w:rsidR="00A70766">
          <w:rPr>
            <w:webHidden/>
          </w:rPr>
          <w:fldChar w:fldCharType="begin"/>
        </w:r>
        <w:r w:rsidR="00A70766">
          <w:rPr>
            <w:webHidden/>
          </w:rPr>
          <w:instrText xml:space="preserve"> PAGEREF _Toc528338372 \h </w:instrText>
        </w:r>
        <w:r w:rsidR="00A70766">
          <w:rPr>
            <w:webHidden/>
          </w:rPr>
        </w:r>
        <w:r w:rsidR="00A70766">
          <w:rPr>
            <w:webHidden/>
          </w:rPr>
          <w:fldChar w:fldCharType="separate"/>
        </w:r>
        <w:r w:rsidR="003E02FC">
          <w:rPr>
            <w:webHidden/>
          </w:rPr>
          <w:t>95</w:t>
        </w:r>
        <w:r w:rsidR="00A70766">
          <w:rPr>
            <w:webHidden/>
          </w:rPr>
          <w:fldChar w:fldCharType="end"/>
        </w:r>
      </w:hyperlink>
    </w:p>
    <w:p w14:paraId="716B3420" w14:textId="197BC16C" w:rsidR="00A70766" w:rsidRDefault="00181A7E">
      <w:pPr>
        <w:pStyle w:val="TOC3"/>
        <w:rPr>
          <w:rFonts w:asciiTheme="minorHAnsi" w:eastAsiaTheme="minorEastAsia" w:hAnsiTheme="minorHAnsi" w:cstheme="minorBidi"/>
          <w:szCs w:val="22"/>
          <w:lang w:eastAsia="zh-CN"/>
        </w:rPr>
      </w:pPr>
      <w:hyperlink w:anchor="_Toc528338373" w:history="1">
        <w:r w:rsidR="00A70766" w:rsidRPr="00354104">
          <w:rPr>
            <w:rStyle w:val="Hyperlink"/>
          </w:rPr>
          <w:t>5.1.7</w:t>
        </w:r>
        <w:r w:rsidR="00A70766">
          <w:rPr>
            <w:rFonts w:asciiTheme="minorHAnsi" w:eastAsiaTheme="minorEastAsia" w:hAnsiTheme="minorHAnsi" w:cstheme="minorBidi"/>
            <w:szCs w:val="22"/>
            <w:lang w:eastAsia="zh-CN"/>
          </w:rPr>
          <w:tab/>
        </w:r>
        <w:r w:rsidR="00A70766" w:rsidRPr="00354104">
          <w:rPr>
            <w:rStyle w:val="Hyperlink"/>
          </w:rPr>
          <w:t>Notification to CAISO of New Equipment Release, Re-rated equipment, Updated Impedances, or Existing Equipment Removal</w:t>
        </w:r>
        <w:r w:rsidR="00A70766">
          <w:rPr>
            <w:webHidden/>
          </w:rPr>
          <w:tab/>
        </w:r>
        <w:r w:rsidR="00A70766">
          <w:rPr>
            <w:webHidden/>
          </w:rPr>
          <w:fldChar w:fldCharType="begin"/>
        </w:r>
        <w:r w:rsidR="00A70766">
          <w:rPr>
            <w:webHidden/>
          </w:rPr>
          <w:instrText xml:space="preserve"> PAGEREF _Toc528338373 \h </w:instrText>
        </w:r>
        <w:r w:rsidR="00A70766">
          <w:rPr>
            <w:webHidden/>
          </w:rPr>
        </w:r>
        <w:r w:rsidR="00A70766">
          <w:rPr>
            <w:webHidden/>
          </w:rPr>
          <w:fldChar w:fldCharType="separate"/>
        </w:r>
        <w:r w:rsidR="003E02FC">
          <w:rPr>
            <w:webHidden/>
          </w:rPr>
          <w:t>96</w:t>
        </w:r>
        <w:r w:rsidR="00A70766">
          <w:rPr>
            <w:webHidden/>
          </w:rPr>
          <w:fldChar w:fldCharType="end"/>
        </w:r>
      </w:hyperlink>
    </w:p>
    <w:p w14:paraId="38BBAFA4" w14:textId="01264C4C" w:rsidR="00A70766" w:rsidRDefault="00181A7E">
      <w:pPr>
        <w:pStyle w:val="TOC3"/>
        <w:rPr>
          <w:rFonts w:asciiTheme="minorHAnsi" w:eastAsiaTheme="minorEastAsia" w:hAnsiTheme="minorHAnsi" w:cstheme="minorBidi"/>
          <w:szCs w:val="22"/>
          <w:lang w:eastAsia="zh-CN"/>
        </w:rPr>
      </w:pPr>
      <w:hyperlink w:anchor="_Toc528338374" w:history="1">
        <w:r w:rsidR="00A70766" w:rsidRPr="00354104">
          <w:rPr>
            <w:rStyle w:val="Hyperlink"/>
          </w:rPr>
          <w:t>5.1.8</w:t>
        </w:r>
        <w:r w:rsidR="00A70766">
          <w:rPr>
            <w:rFonts w:asciiTheme="minorHAnsi" w:eastAsiaTheme="minorEastAsia" w:hAnsiTheme="minorHAnsi" w:cstheme="minorBidi"/>
            <w:szCs w:val="22"/>
            <w:lang w:eastAsia="zh-CN"/>
          </w:rPr>
          <w:tab/>
        </w:r>
        <w:r w:rsidR="00A70766" w:rsidRPr="00354104">
          <w:rPr>
            <w:rStyle w:val="Hyperlink"/>
          </w:rPr>
          <w:t>Notification to CAISO of New, and Updated Impedances for New or Existing Transmission Asset</w:t>
        </w:r>
        <w:r w:rsidR="00A70766">
          <w:rPr>
            <w:webHidden/>
          </w:rPr>
          <w:tab/>
        </w:r>
        <w:r w:rsidR="00A70766">
          <w:rPr>
            <w:webHidden/>
          </w:rPr>
          <w:fldChar w:fldCharType="begin"/>
        </w:r>
        <w:r w:rsidR="00A70766">
          <w:rPr>
            <w:webHidden/>
          </w:rPr>
          <w:instrText xml:space="preserve"> PAGEREF _Toc528338374 \h </w:instrText>
        </w:r>
        <w:r w:rsidR="00A70766">
          <w:rPr>
            <w:webHidden/>
          </w:rPr>
        </w:r>
        <w:r w:rsidR="00A70766">
          <w:rPr>
            <w:webHidden/>
          </w:rPr>
          <w:fldChar w:fldCharType="separate"/>
        </w:r>
        <w:r w:rsidR="003E02FC">
          <w:rPr>
            <w:webHidden/>
          </w:rPr>
          <w:t>96</w:t>
        </w:r>
        <w:r w:rsidR="00A70766">
          <w:rPr>
            <w:webHidden/>
          </w:rPr>
          <w:fldChar w:fldCharType="end"/>
        </w:r>
      </w:hyperlink>
    </w:p>
    <w:p w14:paraId="134DFA20" w14:textId="62C3591B" w:rsidR="00A70766" w:rsidRDefault="00181A7E">
      <w:pPr>
        <w:pStyle w:val="TOC2"/>
        <w:rPr>
          <w:rFonts w:asciiTheme="minorHAnsi" w:eastAsiaTheme="minorEastAsia" w:hAnsiTheme="minorHAnsi" w:cstheme="minorBidi"/>
          <w:szCs w:val="22"/>
          <w:lang w:eastAsia="zh-CN"/>
        </w:rPr>
      </w:pPr>
      <w:hyperlink w:anchor="_Toc528338375" w:history="1">
        <w:r w:rsidR="00A70766" w:rsidRPr="00354104">
          <w:rPr>
            <w:rStyle w:val="Hyperlink"/>
            <w:bCs/>
          </w:rPr>
          <w:t>5.2</w:t>
        </w:r>
        <w:r w:rsidR="00A70766">
          <w:rPr>
            <w:rFonts w:asciiTheme="minorHAnsi" w:eastAsiaTheme="minorEastAsia" w:hAnsiTheme="minorHAnsi" w:cstheme="minorBidi"/>
            <w:szCs w:val="22"/>
            <w:lang w:eastAsia="zh-CN"/>
          </w:rPr>
          <w:tab/>
        </w:r>
        <w:r w:rsidR="00A70766" w:rsidRPr="00354104">
          <w:rPr>
            <w:rStyle w:val="Hyperlink"/>
            <w:bCs/>
          </w:rPr>
          <w:t>Data Bases Supporting the FNM Update Process</w:t>
        </w:r>
        <w:r w:rsidR="00A70766">
          <w:rPr>
            <w:webHidden/>
          </w:rPr>
          <w:tab/>
        </w:r>
        <w:r w:rsidR="00A70766">
          <w:rPr>
            <w:webHidden/>
          </w:rPr>
          <w:fldChar w:fldCharType="begin"/>
        </w:r>
        <w:r w:rsidR="00A70766">
          <w:rPr>
            <w:webHidden/>
          </w:rPr>
          <w:instrText xml:space="preserve"> PAGEREF _Toc528338375 \h </w:instrText>
        </w:r>
        <w:r w:rsidR="00A70766">
          <w:rPr>
            <w:webHidden/>
          </w:rPr>
        </w:r>
        <w:r w:rsidR="00A70766">
          <w:rPr>
            <w:webHidden/>
          </w:rPr>
          <w:fldChar w:fldCharType="separate"/>
        </w:r>
        <w:r w:rsidR="003E02FC">
          <w:rPr>
            <w:webHidden/>
          </w:rPr>
          <w:t>96</w:t>
        </w:r>
        <w:r w:rsidR="00A70766">
          <w:rPr>
            <w:webHidden/>
          </w:rPr>
          <w:fldChar w:fldCharType="end"/>
        </w:r>
      </w:hyperlink>
    </w:p>
    <w:p w14:paraId="31816568" w14:textId="21C8F529" w:rsidR="00A70766" w:rsidRDefault="00181A7E">
      <w:pPr>
        <w:pStyle w:val="TOC3"/>
        <w:rPr>
          <w:rFonts w:asciiTheme="minorHAnsi" w:eastAsiaTheme="minorEastAsia" w:hAnsiTheme="minorHAnsi" w:cstheme="minorBidi"/>
          <w:szCs w:val="22"/>
          <w:lang w:eastAsia="zh-CN"/>
        </w:rPr>
      </w:pPr>
      <w:hyperlink w:anchor="_Toc528338376" w:history="1">
        <w:r w:rsidR="00A70766" w:rsidRPr="00354104">
          <w:rPr>
            <w:rStyle w:val="Hyperlink"/>
            <w:bCs/>
          </w:rPr>
          <w:t>5.2.1</w:t>
        </w:r>
        <w:r w:rsidR="00A70766">
          <w:rPr>
            <w:rFonts w:asciiTheme="minorHAnsi" w:eastAsiaTheme="minorEastAsia" w:hAnsiTheme="minorHAnsi" w:cstheme="minorBidi"/>
            <w:szCs w:val="22"/>
            <w:lang w:eastAsia="zh-CN"/>
          </w:rPr>
          <w:tab/>
        </w:r>
        <w:r w:rsidR="00A70766" w:rsidRPr="00354104">
          <w:rPr>
            <w:rStyle w:val="Hyperlink"/>
          </w:rPr>
          <w:t>Resource Interconnection Management System (RIMS)</w:t>
        </w:r>
        <w:r w:rsidR="00A70766" w:rsidRPr="00354104">
          <w:rPr>
            <w:rStyle w:val="Hyperlink"/>
            <w:bCs/>
          </w:rPr>
          <w:t xml:space="preserve"> Data Base</w:t>
        </w:r>
        <w:r w:rsidR="00A70766">
          <w:rPr>
            <w:webHidden/>
          </w:rPr>
          <w:tab/>
        </w:r>
        <w:r w:rsidR="00A70766">
          <w:rPr>
            <w:webHidden/>
          </w:rPr>
          <w:fldChar w:fldCharType="begin"/>
        </w:r>
        <w:r w:rsidR="00A70766">
          <w:rPr>
            <w:webHidden/>
          </w:rPr>
          <w:instrText xml:space="preserve"> PAGEREF _Toc528338376 \h </w:instrText>
        </w:r>
        <w:r w:rsidR="00A70766">
          <w:rPr>
            <w:webHidden/>
          </w:rPr>
        </w:r>
        <w:r w:rsidR="00A70766">
          <w:rPr>
            <w:webHidden/>
          </w:rPr>
          <w:fldChar w:fldCharType="separate"/>
        </w:r>
        <w:r w:rsidR="003E02FC">
          <w:rPr>
            <w:webHidden/>
          </w:rPr>
          <w:t>97</w:t>
        </w:r>
        <w:r w:rsidR="00A70766">
          <w:rPr>
            <w:webHidden/>
          </w:rPr>
          <w:fldChar w:fldCharType="end"/>
        </w:r>
      </w:hyperlink>
    </w:p>
    <w:p w14:paraId="4C1C2112" w14:textId="79C4638C" w:rsidR="00A70766" w:rsidRDefault="00181A7E">
      <w:pPr>
        <w:pStyle w:val="TOC3"/>
        <w:rPr>
          <w:rFonts w:asciiTheme="minorHAnsi" w:eastAsiaTheme="minorEastAsia" w:hAnsiTheme="minorHAnsi" w:cstheme="minorBidi"/>
          <w:szCs w:val="22"/>
          <w:lang w:eastAsia="zh-CN"/>
        </w:rPr>
      </w:pPr>
      <w:hyperlink w:anchor="_Toc528338378" w:history="1">
        <w:r w:rsidR="00A70766" w:rsidRPr="00354104">
          <w:rPr>
            <w:rStyle w:val="Hyperlink"/>
            <w:bCs/>
          </w:rPr>
          <w:t>5.2.2</w:t>
        </w:r>
        <w:r w:rsidR="00A70766">
          <w:rPr>
            <w:rFonts w:asciiTheme="minorHAnsi" w:eastAsiaTheme="minorEastAsia" w:hAnsiTheme="minorHAnsi" w:cstheme="minorBidi"/>
            <w:szCs w:val="22"/>
            <w:lang w:eastAsia="zh-CN"/>
          </w:rPr>
          <w:tab/>
        </w:r>
        <w:r w:rsidR="00A70766" w:rsidRPr="00354104">
          <w:rPr>
            <w:rStyle w:val="Hyperlink"/>
            <w:bCs/>
          </w:rPr>
          <w:t>CAISO Register</w:t>
        </w:r>
        <w:r w:rsidR="00A70766">
          <w:rPr>
            <w:webHidden/>
          </w:rPr>
          <w:tab/>
        </w:r>
        <w:r w:rsidR="00A70766">
          <w:rPr>
            <w:webHidden/>
          </w:rPr>
          <w:fldChar w:fldCharType="begin"/>
        </w:r>
        <w:r w:rsidR="00A70766">
          <w:rPr>
            <w:webHidden/>
          </w:rPr>
          <w:instrText xml:space="preserve"> PAGEREF _Toc528338378 \h </w:instrText>
        </w:r>
        <w:r w:rsidR="00A70766">
          <w:rPr>
            <w:webHidden/>
          </w:rPr>
        </w:r>
        <w:r w:rsidR="00A70766">
          <w:rPr>
            <w:webHidden/>
          </w:rPr>
          <w:fldChar w:fldCharType="separate"/>
        </w:r>
        <w:r w:rsidR="003E02FC">
          <w:rPr>
            <w:webHidden/>
          </w:rPr>
          <w:t>98</w:t>
        </w:r>
        <w:r w:rsidR="00A70766">
          <w:rPr>
            <w:webHidden/>
          </w:rPr>
          <w:fldChar w:fldCharType="end"/>
        </w:r>
      </w:hyperlink>
    </w:p>
    <w:p w14:paraId="6E2D84A8" w14:textId="34319A82" w:rsidR="00A70766" w:rsidRDefault="00181A7E">
      <w:pPr>
        <w:pStyle w:val="TOC3"/>
        <w:rPr>
          <w:rFonts w:asciiTheme="minorHAnsi" w:eastAsiaTheme="minorEastAsia" w:hAnsiTheme="minorHAnsi" w:cstheme="minorBidi"/>
          <w:szCs w:val="22"/>
          <w:lang w:eastAsia="zh-CN"/>
        </w:rPr>
      </w:pPr>
      <w:hyperlink w:anchor="_Toc528338379" w:history="1">
        <w:r w:rsidR="00A70766" w:rsidRPr="00354104">
          <w:rPr>
            <w:rStyle w:val="Hyperlink"/>
            <w:bCs/>
          </w:rPr>
          <w:t>5.2.3</w:t>
        </w:r>
        <w:r w:rsidR="00A70766">
          <w:rPr>
            <w:rFonts w:asciiTheme="minorHAnsi" w:eastAsiaTheme="minorEastAsia" w:hAnsiTheme="minorHAnsi" w:cstheme="minorBidi"/>
            <w:szCs w:val="22"/>
            <w:lang w:eastAsia="zh-CN"/>
          </w:rPr>
          <w:tab/>
        </w:r>
        <w:r w:rsidR="00A70766" w:rsidRPr="00354104">
          <w:rPr>
            <w:rStyle w:val="Hyperlink"/>
            <w:bCs/>
          </w:rPr>
          <w:t>Outage System</w:t>
        </w:r>
        <w:r w:rsidR="00A70766">
          <w:rPr>
            <w:webHidden/>
          </w:rPr>
          <w:tab/>
        </w:r>
        <w:r w:rsidR="00A70766">
          <w:rPr>
            <w:webHidden/>
          </w:rPr>
          <w:fldChar w:fldCharType="begin"/>
        </w:r>
        <w:r w:rsidR="00A70766">
          <w:rPr>
            <w:webHidden/>
          </w:rPr>
          <w:instrText xml:space="preserve"> PAGEREF _Toc528338379 \h </w:instrText>
        </w:r>
        <w:r w:rsidR="00A70766">
          <w:rPr>
            <w:webHidden/>
          </w:rPr>
        </w:r>
        <w:r w:rsidR="00A70766">
          <w:rPr>
            <w:webHidden/>
          </w:rPr>
          <w:fldChar w:fldCharType="separate"/>
        </w:r>
        <w:r w:rsidR="003E02FC">
          <w:rPr>
            <w:webHidden/>
          </w:rPr>
          <w:t>100</w:t>
        </w:r>
        <w:r w:rsidR="00A70766">
          <w:rPr>
            <w:webHidden/>
          </w:rPr>
          <w:fldChar w:fldCharType="end"/>
        </w:r>
      </w:hyperlink>
    </w:p>
    <w:p w14:paraId="6347080E" w14:textId="441476AE" w:rsidR="00A70766" w:rsidRDefault="00181A7E">
      <w:pPr>
        <w:pStyle w:val="TOC3"/>
        <w:rPr>
          <w:rFonts w:asciiTheme="minorHAnsi" w:eastAsiaTheme="minorEastAsia" w:hAnsiTheme="minorHAnsi" w:cstheme="minorBidi"/>
          <w:szCs w:val="22"/>
          <w:lang w:eastAsia="zh-CN"/>
        </w:rPr>
      </w:pPr>
      <w:hyperlink w:anchor="_Toc528338380" w:history="1">
        <w:r w:rsidR="00A70766" w:rsidRPr="00354104">
          <w:rPr>
            <w:rStyle w:val="Hyperlink"/>
            <w:bCs/>
          </w:rPr>
          <w:t>5.2.4</w:t>
        </w:r>
        <w:r w:rsidR="00A70766">
          <w:rPr>
            <w:rFonts w:asciiTheme="minorHAnsi" w:eastAsiaTheme="minorEastAsia" w:hAnsiTheme="minorHAnsi" w:cstheme="minorBidi"/>
            <w:szCs w:val="22"/>
            <w:lang w:eastAsia="zh-CN"/>
          </w:rPr>
          <w:tab/>
        </w:r>
        <w:r w:rsidR="00A70766" w:rsidRPr="00354104">
          <w:rPr>
            <w:rStyle w:val="Hyperlink"/>
            <w:bCs/>
          </w:rPr>
          <w:t>Master File</w:t>
        </w:r>
        <w:r w:rsidR="00A70766">
          <w:rPr>
            <w:webHidden/>
          </w:rPr>
          <w:tab/>
        </w:r>
        <w:r w:rsidR="00A70766">
          <w:rPr>
            <w:webHidden/>
          </w:rPr>
          <w:fldChar w:fldCharType="begin"/>
        </w:r>
        <w:r w:rsidR="00A70766">
          <w:rPr>
            <w:webHidden/>
          </w:rPr>
          <w:instrText xml:space="preserve"> PAGEREF _Toc528338380 \h </w:instrText>
        </w:r>
        <w:r w:rsidR="00A70766">
          <w:rPr>
            <w:webHidden/>
          </w:rPr>
        </w:r>
        <w:r w:rsidR="00A70766">
          <w:rPr>
            <w:webHidden/>
          </w:rPr>
          <w:fldChar w:fldCharType="separate"/>
        </w:r>
        <w:r w:rsidR="003E02FC">
          <w:rPr>
            <w:webHidden/>
          </w:rPr>
          <w:t>100</w:t>
        </w:r>
        <w:r w:rsidR="00A70766">
          <w:rPr>
            <w:webHidden/>
          </w:rPr>
          <w:fldChar w:fldCharType="end"/>
        </w:r>
      </w:hyperlink>
    </w:p>
    <w:p w14:paraId="370CF7FF" w14:textId="4B85FF42" w:rsidR="00A70766" w:rsidRDefault="00181A7E">
      <w:pPr>
        <w:pStyle w:val="TOC3"/>
        <w:rPr>
          <w:rFonts w:asciiTheme="minorHAnsi" w:eastAsiaTheme="minorEastAsia" w:hAnsiTheme="minorHAnsi" w:cstheme="minorBidi"/>
          <w:szCs w:val="22"/>
          <w:lang w:eastAsia="zh-CN"/>
        </w:rPr>
      </w:pPr>
      <w:hyperlink w:anchor="_Toc528338381" w:history="1">
        <w:r w:rsidR="00A70766" w:rsidRPr="00354104">
          <w:rPr>
            <w:rStyle w:val="Hyperlink"/>
            <w:bCs/>
          </w:rPr>
          <w:t>5.2.5</w:t>
        </w:r>
        <w:r w:rsidR="00A70766">
          <w:rPr>
            <w:rFonts w:asciiTheme="minorHAnsi" w:eastAsiaTheme="minorEastAsia" w:hAnsiTheme="minorHAnsi" w:cstheme="minorBidi"/>
            <w:szCs w:val="22"/>
            <w:lang w:eastAsia="zh-CN"/>
          </w:rPr>
          <w:tab/>
        </w:r>
        <w:r w:rsidR="00A70766" w:rsidRPr="00354104">
          <w:rPr>
            <w:rStyle w:val="Hyperlink"/>
            <w:bCs/>
          </w:rPr>
          <w:t>SMDM Process</w:t>
        </w:r>
        <w:r w:rsidR="00A70766">
          <w:rPr>
            <w:webHidden/>
          </w:rPr>
          <w:tab/>
        </w:r>
        <w:r w:rsidR="00A70766">
          <w:rPr>
            <w:webHidden/>
          </w:rPr>
          <w:fldChar w:fldCharType="begin"/>
        </w:r>
        <w:r w:rsidR="00A70766">
          <w:rPr>
            <w:webHidden/>
          </w:rPr>
          <w:instrText xml:space="preserve"> PAGEREF _Toc528338381 \h </w:instrText>
        </w:r>
        <w:r w:rsidR="00A70766">
          <w:rPr>
            <w:webHidden/>
          </w:rPr>
        </w:r>
        <w:r w:rsidR="00A70766">
          <w:rPr>
            <w:webHidden/>
          </w:rPr>
          <w:fldChar w:fldCharType="separate"/>
        </w:r>
        <w:r w:rsidR="003E02FC">
          <w:rPr>
            <w:webHidden/>
          </w:rPr>
          <w:t>100</w:t>
        </w:r>
        <w:r w:rsidR="00A70766">
          <w:rPr>
            <w:webHidden/>
          </w:rPr>
          <w:fldChar w:fldCharType="end"/>
        </w:r>
      </w:hyperlink>
    </w:p>
    <w:p w14:paraId="0792D598" w14:textId="2F4D15F1" w:rsidR="00A70766" w:rsidRDefault="00181A7E">
      <w:pPr>
        <w:pStyle w:val="TOC3"/>
        <w:rPr>
          <w:rFonts w:asciiTheme="minorHAnsi" w:eastAsiaTheme="minorEastAsia" w:hAnsiTheme="minorHAnsi" w:cstheme="minorBidi"/>
          <w:szCs w:val="22"/>
          <w:lang w:eastAsia="zh-CN"/>
        </w:rPr>
      </w:pPr>
      <w:hyperlink w:anchor="_Toc528338382" w:history="1">
        <w:r w:rsidR="00A70766" w:rsidRPr="00354104">
          <w:rPr>
            <w:rStyle w:val="Hyperlink"/>
            <w:bCs/>
          </w:rPr>
          <w:t>5.2.6</w:t>
        </w:r>
        <w:r w:rsidR="00A70766">
          <w:rPr>
            <w:rFonts w:asciiTheme="minorHAnsi" w:eastAsiaTheme="minorEastAsia" w:hAnsiTheme="minorHAnsi" w:cstheme="minorBidi"/>
            <w:szCs w:val="22"/>
            <w:lang w:eastAsia="zh-CN"/>
          </w:rPr>
          <w:tab/>
        </w:r>
        <w:r w:rsidR="00A70766" w:rsidRPr="00354104">
          <w:rPr>
            <w:rStyle w:val="Hyperlink"/>
            <w:bCs/>
          </w:rPr>
          <w:t>EMMS</w:t>
        </w:r>
        <w:r w:rsidR="00A70766">
          <w:rPr>
            <w:webHidden/>
          </w:rPr>
          <w:tab/>
        </w:r>
        <w:r w:rsidR="00A70766">
          <w:rPr>
            <w:webHidden/>
          </w:rPr>
          <w:fldChar w:fldCharType="begin"/>
        </w:r>
        <w:r w:rsidR="00A70766">
          <w:rPr>
            <w:webHidden/>
          </w:rPr>
          <w:instrText xml:space="preserve"> PAGEREF _Toc528338382 \h </w:instrText>
        </w:r>
        <w:r w:rsidR="00A70766">
          <w:rPr>
            <w:webHidden/>
          </w:rPr>
        </w:r>
        <w:r w:rsidR="00A70766">
          <w:rPr>
            <w:webHidden/>
          </w:rPr>
          <w:fldChar w:fldCharType="separate"/>
        </w:r>
        <w:r w:rsidR="003E02FC">
          <w:rPr>
            <w:webHidden/>
          </w:rPr>
          <w:t>101</w:t>
        </w:r>
        <w:r w:rsidR="00A70766">
          <w:rPr>
            <w:webHidden/>
          </w:rPr>
          <w:fldChar w:fldCharType="end"/>
        </w:r>
      </w:hyperlink>
    </w:p>
    <w:p w14:paraId="2718E789" w14:textId="55DA610D" w:rsidR="00A70766" w:rsidRDefault="00181A7E">
      <w:pPr>
        <w:pStyle w:val="TOC2"/>
        <w:rPr>
          <w:rFonts w:asciiTheme="minorHAnsi" w:eastAsiaTheme="minorEastAsia" w:hAnsiTheme="minorHAnsi" w:cstheme="minorBidi"/>
          <w:szCs w:val="22"/>
          <w:lang w:eastAsia="zh-CN"/>
        </w:rPr>
      </w:pPr>
      <w:hyperlink w:anchor="_Toc528338383" w:history="1">
        <w:r w:rsidR="00A70766" w:rsidRPr="00354104">
          <w:rPr>
            <w:rStyle w:val="Hyperlink"/>
            <w:bCs/>
          </w:rPr>
          <w:t>5.3</w:t>
        </w:r>
        <w:r w:rsidR="00A70766">
          <w:rPr>
            <w:rFonts w:asciiTheme="minorHAnsi" w:eastAsiaTheme="minorEastAsia" w:hAnsiTheme="minorHAnsi" w:cstheme="minorBidi"/>
            <w:szCs w:val="22"/>
            <w:lang w:eastAsia="zh-CN"/>
          </w:rPr>
          <w:tab/>
        </w:r>
        <w:r w:rsidR="00A70766" w:rsidRPr="00354104">
          <w:rPr>
            <w:rStyle w:val="Hyperlink"/>
            <w:bCs/>
          </w:rPr>
          <w:t>Market Participant Data Requirements</w:t>
        </w:r>
        <w:r w:rsidR="00A70766">
          <w:rPr>
            <w:webHidden/>
          </w:rPr>
          <w:tab/>
        </w:r>
        <w:r w:rsidR="00A70766">
          <w:rPr>
            <w:webHidden/>
          </w:rPr>
          <w:fldChar w:fldCharType="begin"/>
        </w:r>
        <w:r w:rsidR="00A70766">
          <w:rPr>
            <w:webHidden/>
          </w:rPr>
          <w:instrText xml:space="preserve"> PAGEREF _Toc528338383 \h </w:instrText>
        </w:r>
        <w:r w:rsidR="00A70766">
          <w:rPr>
            <w:webHidden/>
          </w:rPr>
        </w:r>
        <w:r w:rsidR="00A70766">
          <w:rPr>
            <w:webHidden/>
          </w:rPr>
          <w:fldChar w:fldCharType="separate"/>
        </w:r>
        <w:r w:rsidR="003E02FC">
          <w:rPr>
            <w:webHidden/>
          </w:rPr>
          <w:t>101</w:t>
        </w:r>
        <w:r w:rsidR="00A70766">
          <w:rPr>
            <w:webHidden/>
          </w:rPr>
          <w:fldChar w:fldCharType="end"/>
        </w:r>
      </w:hyperlink>
    </w:p>
    <w:p w14:paraId="017738E8" w14:textId="24DD5A41" w:rsidR="00A70766" w:rsidRDefault="00181A7E">
      <w:pPr>
        <w:pStyle w:val="TOC3"/>
        <w:rPr>
          <w:rFonts w:asciiTheme="minorHAnsi" w:eastAsiaTheme="minorEastAsia" w:hAnsiTheme="minorHAnsi" w:cstheme="minorBidi"/>
          <w:szCs w:val="22"/>
          <w:lang w:eastAsia="zh-CN"/>
        </w:rPr>
      </w:pPr>
      <w:hyperlink w:anchor="_Toc528338384" w:history="1">
        <w:r w:rsidR="00A70766" w:rsidRPr="00354104">
          <w:rPr>
            <w:rStyle w:val="Hyperlink"/>
            <w:bCs/>
          </w:rPr>
          <w:t>5.3.1</w:t>
        </w:r>
        <w:r w:rsidR="00A70766">
          <w:rPr>
            <w:rFonts w:asciiTheme="minorHAnsi" w:eastAsiaTheme="minorEastAsia" w:hAnsiTheme="minorHAnsi" w:cstheme="minorBidi"/>
            <w:szCs w:val="22"/>
            <w:lang w:eastAsia="zh-CN"/>
          </w:rPr>
          <w:tab/>
        </w:r>
        <w:r w:rsidR="00A70766" w:rsidRPr="00354104">
          <w:rPr>
            <w:rStyle w:val="Hyperlink"/>
            <w:bCs/>
          </w:rPr>
          <w:t>Power System Components</w:t>
        </w:r>
        <w:r w:rsidR="00A70766">
          <w:rPr>
            <w:webHidden/>
          </w:rPr>
          <w:tab/>
        </w:r>
        <w:r w:rsidR="00A70766">
          <w:rPr>
            <w:webHidden/>
          </w:rPr>
          <w:fldChar w:fldCharType="begin"/>
        </w:r>
        <w:r w:rsidR="00A70766">
          <w:rPr>
            <w:webHidden/>
          </w:rPr>
          <w:instrText xml:space="preserve"> PAGEREF _Toc528338384 \h </w:instrText>
        </w:r>
        <w:r w:rsidR="00A70766">
          <w:rPr>
            <w:webHidden/>
          </w:rPr>
        </w:r>
        <w:r w:rsidR="00A70766">
          <w:rPr>
            <w:webHidden/>
          </w:rPr>
          <w:fldChar w:fldCharType="separate"/>
        </w:r>
        <w:r w:rsidR="003E02FC">
          <w:rPr>
            <w:webHidden/>
          </w:rPr>
          <w:t>101</w:t>
        </w:r>
        <w:r w:rsidR="00A70766">
          <w:rPr>
            <w:webHidden/>
          </w:rPr>
          <w:fldChar w:fldCharType="end"/>
        </w:r>
      </w:hyperlink>
    </w:p>
    <w:p w14:paraId="55CED05B" w14:textId="66A2E076" w:rsidR="00A70766" w:rsidRDefault="00181A7E">
      <w:pPr>
        <w:pStyle w:val="TOC4"/>
        <w:rPr>
          <w:rFonts w:asciiTheme="minorHAnsi" w:eastAsiaTheme="minorEastAsia" w:hAnsiTheme="minorHAnsi" w:cstheme="minorBidi"/>
          <w:szCs w:val="22"/>
          <w:lang w:eastAsia="zh-CN"/>
        </w:rPr>
      </w:pPr>
      <w:hyperlink w:anchor="_Toc528338385" w:history="1">
        <w:r w:rsidR="00A70766" w:rsidRPr="00354104">
          <w:rPr>
            <w:rStyle w:val="Hyperlink"/>
            <w:bCs/>
          </w:rPr>
          <w:t>5.3.1.1</w:t>
        </w:r>
        <w:r w:rsidR="00A70766">
          <w:rPr>
            <w:rFonts w:asciiTheme="minorHAnsi" w:eastAsiaTheme="minorEastAsia" w:hAnsiTheme="minorHAnsi" w:cstheme="minorBidi"/>
            <w:szCs w:val="22"/>
            <w:lang w:eastAsia="zh-CN"/>
          </w:rPr>
          <w:tab/>
        </w:r>
        <w:r w:rsidR="00A70766" w:rsidRPr="00354104">
          <w:rPr>
            <w:rStyle w:val="Hyperlink"/>
            <w:bCs/>
          </w:rPr>
          <w:t>Loads</w:t>
        </w:r>
        <w:r w:rsidR="00A70766">
          <w:rPr>
            <w:webHidden/>
          </w:rPr>
          <w:tab/>
        </w:r>
        <w:r w:rsidR="00A70766">
          <w:rPr>
            <w:webHidden/>
          </w:rPr>
          <w:fldChar w:fldCharType="begin"/>
        </w:r>
        <w:r w:rsidR="00A70766">
          <w:rPr>
            <w:webHidden/>
          </w:rPr>
          <w:instrText xml:space="preserve"> PAGEREF _Toc528338385 \h </w:instrText>
        </w:r>
        <w:r w:rsidR="00A70766">
          <w:rPr>
            <w:webHidden/>
          </w:rPr>
        </w:r>
        <w:r w:rsidR="00A70766">
          <w:rPr>
            <w:webHidden/>
          </w:rPr>
          <w:fldChar w:fldCharType="separate"/>
        </w:r>
        <w:r w:rsidR="003E02FC">
          <w:rPr>
            <w:webHidden/>
          </w:rPr>
          <w:t>102</w:t>
        </w:r>
        <w:r w:rsidR="00A70766">
          <w:rPr>
            <w:webHidden/>
          </w:rPr>
          <w:fldChar w:fldCharType="end"/>
        </w:r>
      </w:hyperlink>
    </w:p>
    <w:p w14:paraId="7A1C161D" w14:textId="0754688A" w:rsidR="00A70766" w:rsidRDefault="00181A7E">
      <w:pPr>
        <w:pStyle w:val="TOC4"/>
        <w:rPr>
          <w:rFonts w:asciiTheme="minorHAnsi" w:eastAsiaTheme="minorEastAsia" w:hAnsiTheme="minorHAnsi" w:cstheme="minorBidi"/>
          <w:szCs w:val="22"/>
          <w:lang w:eastAsia="zh-CN"/>
        </w:rPr>
      </w:pPr>
      <w:hyperlink w:anchor="_Toc528338386" w:history="1">
        <w:r w:rsidR="00A70766" w:rsidRPr="00354104">
          <w:rPr>
            <w:rStyle w:val="Hyperlink"/>
          </w:rPr>
          <w:t>5.3.1.2</w:t>
        </w:r>
        <w:r w:rsidR="00A70766">
          <w:rPr>
            <w:rFonts w:asciiTheme="minorHAnsi" w:eastAsiaTheme="minorEastAsia" w:hAnsiTheme="minorHAnsi" w:cstheme="minorBidi"/>
            <w:szCs w:val="22"/>
            <w:lang w:eastAsia="zh-CN"/>
          </w:rPr>
          <w:tab/>
        </w:r>
        <w:r w:rsidR="00A70766" w:rsidRPr="00354104">
          <w:rPr>
            <w:rStyle w:val="Hyperlink"/>
          </w:rPr>
          <w:t>Generating Units</w:t>
        </w:r>
        <w:r w:rsidR="00A70766">
          <w:rPr>
            <w:webHidden/>
          </w:rPr>
          <w:tab/>
        </w:r>
        <w:r w:rsidR="00A70766">
          <w:rPr>
            <w:webHidden/>
          </w:rPr>
          <w:fldChar w:fldCharType="begin"/>
        </w:r>
        <w:r w:rsidR="00A70766">
          <w:rPr>
            <w:webHidden/>
          </w:rPr>
          <w:instrText xml:space="preserve"> PAGEREF _Toc528338386 \h </w:instrText>
        </w:r>
        <w:r w:rsidR="00A70766">
          <w:rPr>
            <w:webHidden/>
          </w:rPr>
        </w:r>
        <w:r w:rsidR="00A70766">
          <w:rPr>
            <w:webHidden/>
          </w:rPr>
          <w:fldChar w:fldCharType="separate"/>
        </w:r>
        <w:r w:rsidR="003E02FC">
          <w:rPr>
            <w:webHidden/>
          </w:rPr>
          <w:t>102</w:t>
        </w:r>
        <w:r w:rsidR="00A70766">
          <w:rPr>
            <w:webHidden/>
          </w:rPr>
          <w:fldChar w:fldCharType="end"/>
        </w:r>
      </w:hyperlink>
    </w:p>
    <w:p w14:paraId="228940C9" w14:textId="2C9727DC" w:rsidR="00A70766" w:rsidRDefault="00181A7E">
      <w:pPr>
        <w:pStyle w:val="TOC4"/>
        <w:rPr>
          <w:rFonts w:asciiTheme="minorHAnsi" w:eastAsiaTheme="minorEastAsia" w:hAnsiTheme="minorHAnsi" w:cstheme="minorBidi"/>
          <w:szCs w:val="22"/>
          <w:lang w:eastAsia="zh-CN"/>
        </w:rPr>
      </w:pPr>
      <w:hyperlink w:anchor="_Toc528338387" w:history="1">
        <w:r w:rsidR="00A70766" w:rsidRPr="00354104">
          <w:rPr>
            <w:rStyle w:val="Hyperlink"/>
            <w:bCs/>
          </w:rPr>
          <w:t>5.3.1.3</w:t>
        </w:r>
        <w:r w:rsidR="00A70766">
          <w:rPr>
            <w:rFonts w:asciiTheme="minorHAnsi" w:eastAsiaTheme="minorEastAsia" w:hAnsiTheme="minorHAnsi" w:cstheme="minorBidi"/>
            <w:szCs w:val="22"/>
            <w:lang w:eastAsia="zh-CN"/>
          </w:rPr>
          <w:tab/>
        </w:r>
        <w:r w:rsidR="00A70766" w:rsidRPr="00354104">
          <w:rPr>
            <w:rStyle w:val="Hyperlink"/>
            <w:bCs/>
          </w:rPr>
          <w:t>Transmission Elements</w:t>
        </w:r>
        <w:r w:rsidR="00A70766">
          <w:rPr>
            <w:webHidden/>
          </w:rPr>
          <w:tab/>
        </w:r>
        <w:r w:rsidR="00A70766">
          <w:rPr>
            <w:webHidden/>
          </w:rPr>
          <w:fldChar w:fldCharType="begin"/>
        </w:r>
        <w:r w:rsidR="00A70766">
          <w:rPr>
            <w:webHidden/>
          </w:rPr>
          <w:instrText xml:space="preserve"> PAGEREF _Toc528338387 \h </w:instrText>
        </w:r>
        <w:r w:rsidR="00A70766">
          <w:rPr>
            <w:webHidden/>
          </w:rPr>
        </w:r>
        <w:r w:rsidR="00A70766">
          <w:rPr>
            <w:webHidden/>
          </w:rPr>
          <w:fldChar w:fldCharType="separate"/>
        </w:r>
        <w:r w:rsidR="003E02FC">
          <w:rPr>
            <w:webHidden/>
          </w:rPr>
          <w:t>103</w:t>
        </w:r>
        <w:r w:rsidR="00A70766">
          <w:rPr>
            <w:webHidden/>
          </w:rPr>
          <w:fldChar w:fldCharType="end"/>
        </w:r>
      </w:hyperlink>
    </w:p>
    <w:p w14:paraId="06872861" w14:textId="39EFAD6C" w:rsidR="00A70766" w:rsidRDefault="00181A7E">
      <w:pPr>
        <w:pStyle w:val="TOC3"/>
        <w:rPr>
          <w:rFonts w:asciiTheme="minorHAnsi" w:eastAsiaTheme="minorEastAsia" w:hAnsiTheme="minorHAnsi" w:cstheme="minorBidi"/>
          <w:szCs w:val="22"/>
          <w:lang w:eastAsia="zh-CN"/>
        </w:rPr>
      </w:pPr>
      <w:hyperlink w:anchor="_Toc528338388" w:history="1">
        <w:r w:rsidR="00A70766" w:rsidRPr="00354104">
          <w:rPr>
            <w:rStyle w:val="Hyperlink"/>
          </w:rPr>
          <w:t>5.3.2</w:t>
        </w:r>
        <w:r w:rsidR="00A70766">
          <w:rPr>
            <w:rFonts w:asciiTheme="minorHAnsi" w:eastAsiaTheme="minorEastAsia" w:hAnsiTheme="minorHAnsi" w:cstheme="minorBidi"/>
            <w:szCs w:val="22"/>
            <w:lang w:eastAsia="zh-CN"/>
          </w:rPr>
          <w:tab/>
        </w:r>
        <w:r w:rsidR="00A70766" w:rsidRPr="00354104">
          <w:rPr>
            <w:rStyle w:val="Hyperlink"/>
            <w:bCs/>
          </w:rPr>
          <w:t xml:space="preserve">Supply, Demand </w:t>
        </w:r>
        <w:r w:rsidR="00A70766" w:rsidRPr="00354104">
          <w:rPr>
            <w:rStyle w:val="Hyperlink"/>
          </w:rPr>
          <w:t>and Transmission Outages and De-rates</w:t>
        </w:r>
        <w:r w:rsidR="00A70766">
          <w:rPr>
            <w:webHidden/>
          </w:rPr>
          <w:tab/>
        </w:r>
        <w:r w:rsidR="00A70766">
          <w:rPr>
            <w:webHidden/>
          </w:rPr>
          <w:fldChar w:fldCharType="begin"/>
        </w:r>
        <w:r w:rsidR="00A70766">
          <w:rPr>
            <w:webHidden/>
          </w:rPr>
          <w:instrText xml:space="preserve"> PAGEREF _Toc528338388 \h </w:instrText>
        </w:r>
        <w:r w:rsidR="00A70766">
          <w:rPr>
            <w:webHidden/>
          </w:rPr>
        </w:r>
        <w:r w:rsidR="00A70766">
          <w:rPr>
            <w:webHidden/>
          </w:rPr>
          <w:fldChar w:fldCharType="separate"/>
        </w:r>
        <w:r w:rsidR="003E02FC">
          <w:rPr>
            <w:webHidden/>
          </w:rPr>
          <w:t>103</w:t>
        </w:r>
        <w:r w:rsidR="00A70766">
          <w:rPr>
            <w:webHidden/>
          </w:rPr>
          <w:fldChar w:fldCharType="end"/>
        </w:r>
      </w:hyperlink>
    </w:p>
    <w:p w14:paraId="0A24BE0D" w14:textId="7687A9C8" w:rsidR="00A70766" w:rsidRDefault="00181A7E">
      <w:pPr>
        <w:pStyle w:val="TOC3"/>
        <w:rPr>
          <w:rFonts w:asciiTheme="minorHAnsi" w:eastAsiaTheme="minorEastAsia" w:hAnsiTheme="minorHAnsi" w:cstheme="minorBidi"/>
          <w:szCs w:val="22"/>
          <w:lang w:eastAsia="zh-CN"/>
        </w:rPr>
      </w:pPr>
      <w:hyperlink w:anchor="_Toc528338389" w:history="1">
        <w:r w:rsidR="00A70766" w:rsidRPr="00354104">
          <w:rPr>
            <w:rStyle w:val="Hyperlink"/>
            <w:bCs/>
          </w:rPr>
          <w:t>5.3.3</w:t>
        </w:r>
        <w:r w:rsidR="00A70766">
          <w:rPr>
            <w:rFonts w:asciiTheme="minorHAnsi" w:eastAsiaTheme="minorEastAsia" w:hAnsiTheme="minorHAnsi" w:cstheme="minorBidi"/>
            <w:szCs w:val="22"/>
            <w:lang w:eastAsia="zh-CN"/>
          </w:rPr>
          <w:tab/>
        </w:r>
        <w:r w:rsidR="00A70766" w:rsidRPr="00354104">
          <w:rPr>
            <w:rStyle w:val="Hyperlink"/>
            <w:bCs/>
          </w:rPr>
          <w:t>Real-Time Telemetry</w:t>
        </w:r>
        <w:r w:rsidR="00A70766">
          <w:rPr>
            <w:webHidden/>
          </w:rPr>
          <w:tab/>
        </w:r>
        <w:r w:rsidR="00A70766">
          <w:rPr>
            <w:webHidden/>
          </w:rPr>
          <w:fldChar w:fldCharType="begin"/>
        </w:r>
        <w:r w:rsidR="00A70766">
          <w:rPr>
            <w:webHidden/>
          </w:rPr>
          <w:instrText xml:space="preserve"> PAGEREF _Toc528338389 \h </w:instrText>
        </w:r>
        <w:r w:rsidR="00A70766">
          <w:rPr>
            <w:webHidden/>
          </w:rPr>
        </w:r>
        <w:r w:rsidR="00A70766">
          <w:rPr>
            <w:webHidden/>
          </w:rPr>
          <w:fldChar w:fldCharType="separate"/>
        </w:r>
        <w:r w:rsidR="003E02FC">
          <w:rPr>
            <w:webHidden/>
          </w:rPr>
          <w:t>104</w:t>
        </w:r>
        <w:r w:rsidR="00A70766">
          <w:rPr>
            <w:webHidden/>
          </w:rPr>
          <w:fldChar w:fldCharType="end"/>
        </w:r>
      </w:hyperlink>
    </w:p>
    <w:p w14:paraId="3E9B9DAA" w14:textId="4117068F" w:rsidR="00A70766" w:rsidRDefault="00181A7E">
      <w:pPr>
        <w:pStyle w:val="TOC2"/>
        <w:rPr>
          <w:rFonts w:asciiTheme="minorHAnsi" w:eastAsiaTheme="minorEastAsia" w:hAnsiTheme="minorHAnsi" w:cstheme="minorBidi"/>
          <w:szCs w:val="22"/>
          <w:lang w:eastAsia="zh-CN"/>
        </w:rPr>
      </w:pPr>
      <w:hyperlink w:anchor="_Toc528338390" w:history="1">
        <w:r w:rsidR="00A70766" w:rsidRPr="00354104">
          <w:rPr>
            <w:rStyle w:val="Hyperlink"/>
            <w:bCs/>
          </w:rPr>
          <w:t>5.4</w:t>
        </w:r>
        <w:r w:rsidR="00A70766">
          <w:rPr>
            <w:rFonts w:asciiTheme="minorHAnsi" w:eastAsiaTheme="minorEastAsia" w:hAnsiTheme="minorHAnsi" w:cstheme="minorBidi"/>
            <w:szCs w:val="22"/>
            <w:lang w:eastAsia="zh-CN"/>
          </w:rPr>
          <w:tab/>
        </w:r>
        <w:r w:rsidR="00A70766" w:rsidRPr="00354104">
          <w:rPr>
            <w:rStyle w:val="Hyperlink"/>
            <w:bCs/>
          </w:rPr>
          <w:t>Data Update and Submittal for Market Applications</w:t>
        </w:r>
        <w:r w:rsidR="00A70766">
          <w:rPr>
            <w:webHidden/>
          </w:rPr>
          <w:tab/>
        </w:r>
        <w:r w:rsidR="00A70766">
          <w:rPr>
            <w:webHidden/>
          </w:rPr>
          <w:fldChar w:fldCharType="begin"/>
        </w:r>
        <w:r w:rsidR="00A70766">
          <w:rPr>
            <w:webHidden/>
          </w:rPr>
          <w:instrText xml:space="preserve"> PAGEREF _Toc528338390 \h </w:instrText>
        </w:r>
        <w:r w:rsidR="00A70766">
          <w:rPr>
            <w:webHidden/>
          </w:rPr>
        </w:r>
        <w:r w:rsidR="00A70766">
          <w:rPr>
            <w:webHidden/>
          </w:rPr>
          <w:fldChar w:fldCharType="separate"/>
        </w:r>
        <w:r w:rsidR="003E02FC">
          <w:rPr>
            <w:webHidden/>
          </w:rPr>
          <w:t>104</w:t>
        </w:r>
        <w:r w:rsidR="00A70766">
          <w:rPr>
            <w:webHidden/>
          </w:rPr>
          <w:fldChar w:fldCharType="end"/>
        </w:r>
      </w:hyperlink>
    </w:p>
    <w:p w14:paraId="72FC4B49" w14:textId="71A3A130" w:rsidR="00A70766" w:rsidRDefault="00181A7E">
      <w:pPr>
        <w:pStyle w:val="TOC3"/>
        <w:rPr>
          <w:rFonts w:asciiTheme="minorHAnsi" w:eastAsiaTheme="minorEastAsia" w:hAnsiTheme="minorHAnsi" w:cstheme="minorBidi"/>
          <w:szCs w:val="22"/>
          <w:lang w:eastAsia="zh-CN"/>
        </w:rPr>
      </w:pPr>
      <w:hyperlink w:anchor="_Toc528338391" w:history="1">
        <w:r w:rsidR="00A70766" w:rsidRPr="00354104">
          <w:rPr>
            <w:rStyle w:val="Hyperlink"/>
            <w:bCs/>
          </w:rPr>
          <w:t>5.4.1</w:t>
        </w:r>
        <w:r w:rsidR="00A70766">
          <w:rPr>
            <w:rFonts w:asciiTheme="minorHAnsi" w:eastAsiaTheme="minorEastAsia" w:hAnsiTheme="minorHAnsi" w:cstheme="minorBidi"/>
            <w:szCs w:val="22"/>
            <w:lang w:eastAsia="zh-CN"/>
          </w:rPr>
          <w:tab/>
        </w:r>
        <w:r w:rsidR="00A70766" w:rsidRPr="00354104">
          <w:rPr>
            <w:rStyle w:val="Hyperlink"/>
            <w:bCs/>
          </w:rPr>
          <w:t>Resource Data Template (RDT)</w:t>
        </w:r>
        <w:r w:rsidR="00A70766">
          <w:rPr>
            <w:webHidden/>
          </w:rPr>
          <w:tab/>
        </w:r>
        <w:r w:rsidR="00A70766">
          <w:rPr>
            <w:webHidden/>
          </w:rPr>
          <w:fldChar w:fldCharType="begin"/>
        </w:r>
        <w:r w:rsidR="00A70766">
          <w:rPr>
            <w:webHidden/>
          </w:rPr>
          <w:instrText xml:space="preserve"> PAGEREF _Toc528338391 \h </w:instrText>
        </w:r>
        <w:r w:rsidR="00A70766">
          <w:rPr>
            <w:webHidden/>
          </w:rPr>
        </w:r>
        <w:r w:rsidR="00A70766">
          <w:rPr>
            <w:webHidden/>
          </w:rPr>
          <w:fldChar w:fldCharType="separate"/>
        </w:r>
        <w:r w:rsidR="003E02FC">
          <w:rPr>
            <w:webHidden/>
          </w:rPr>
          <w:t>104</w:t>
        </w:r>
        <w:r w:rsidR="00A70766">
          <w:rPr>
            <w:webHidden/>
          </w:rPr>
          <w:fldChar w:fldCharType="end"/>
        </w:r>
      </w:hyperlink>
    </w:p>
    <w:p w14:paraId="53E12921" w14:textId="351C7BEC" w:rsidR="00A70766" w:rsidRDefault="00181A7E">
      <w:pPr>
        <w:pStyle w:val="TOC3"/>
        <w:rPr>
          <w:rFonts w:asciiTheme="minorHAnsi" w:eastAsiaTheme="minorEastAsia" w:hAnsiTheme="minorHAnsi" w:cstheme="minorBidi"/>
          <w:szCs w:val="22"/>
          <w:lang w:eastAsia="zh-CN"/>
        </w:rPr>
      </w:pPr>
      <w:hyperlink w:anchor="_Toc528338392" w:history="1">
        <w:r w:rsidR="00A70766" w:rsidRPr="00354104">
          <w:rPr>
            <w:rStyle w:val="Hyperlink"/>
            <w:bCs/>
          </w:rPr>
          <w:t>5.4.2</w:t>
        </w:r>
        <w:r w:rsidR="00A70766">
          <w:rPr>
            <w:rFonts w:asciiTheme="minorHAnsi" w:eastAsiaTheme="minorEastAsia" w:hAnsiTheme="minorHAnsi" w:cstheme="minorBidi"/>
            <w:szCs w:val="22"/>
            <w:lang w:eastAsia="zh-CN"/>
          </w:rPr>
          <w:tab/>
        </w:r>
        <w:r w:rsidR="00A70766" w:rsidRPr="00354104">
          <w:rPr>
            <w:rStyle w:val="Hyperlink"/>
            <w:bCs/>
          </w:rPr>
          <w:t>System Resource RDT</w:t>
        </w:r>
        <w:r w:rsidR="00A70766">
          <w:rPr>
            <w:webHidden/>
          </w:rPr>
          <w:tab/>
        </w:r>
        <w:r w:rsidR="00A70766">
          <w:rPr>
            <w:webHidden/>
          </w:rPr>
          <w:fldChar w:fldCharType="begin"/>
        </w:r>
        <w:r w:rsidR="00A70766">
          <w:rPr>
            <w:webHidden/>
          </w:rPr>
          <w:instrText xml:space="preserve"> PAGEREF _Toc528338392 \h </w:instrText>
        </w:r>
        <w:r w:rsidR="00A70766">
          <w:rPr>
            <w:webHidden/>
          </w:rPr>
        </w:r>
        <w:r w:rsidR="00A70766">
          <w:rPr>
            <w:webHidden/>
          </w:rPr>
          <w:fldChar w:fldCharType="separate"/>
        </w:r>
        <w:r w:rsidR="003E02FC">
          <w:rPr>
            <w:webHidden/>
          </w:rPr>
          <w:t>104</w:t>
        </w:r>
        <w:r w:rsidR="00A70766">
          <w:rPr>
            <w:webHidden/>
          </w:rPr>
          <w:fldChar w:fldCharType="end"/>
        </w:r>
      </w:hyperlink>
    </w:p>
    <w:p w14:paraId="7FF3A955" w14:textId="45E5FF04" w:rsidR="00A70766" w:rsidRDefault="00181A7E">
      <w:pPr>
        <w:pStyle w:val="TOC1"/>
        <w:rPr>
          <w:rFonts w:asciiTheme="minorHAnsi" w:eastAsiaTheme="minorEastAsia" w:hAnsiTheme="minorHAnsi" w:cstheme="minorBidi"/>
          <w:b w:val="0"/>
          <w:szCs w:val="22"/>
          <w:lang w:eastAsia="zh-CN"/>
        </w:rPr>
      </w:pPr>
      <w:hyperlink w:anchor="_Toc528338393" w:history="1">
        <w:r w:rsidR="00A70766" w:rsidRPr="00354104">
          <w:rPr>
            <w:rStyle w:val="Hyperlink"/>
          </w:rPr>
          <w:t>Appendix to Business Practice Manual for Managing Full Network Model</w:t>
        </w:r>
        <w:r w:rsidR="00A70766">
          <w:rPr>
            <w:webHidden/>
          </w:rPr>
          <w:tab/>
        </w:r>
        <w:r w:rsidR="00A70766">
          <w:rPr>
            <w:webHidden/>
          </w:rPr>
          <w:fldChar w:fldCharType="begin"/>
        </w:r>
        <w:r w:rsidR="00A70766">
          <w:rPr>
            <w:webHidden/>
          </w:rPr>
          <w:instrText xml:space="preserve"> PAGEREF _Toc528338393 \h </w:instrText>
        </w:r>
        <w:r w:rsidR="00A70766">
          <w:rPr>
            <w:webHidden/>
          </w:rPr>
        </w:r>
        <w:r w:rsidR="00A70766">
          <w:rPr>
            <w:webHidden/>
          </w:rPr>
          <w:fldChar w:fldCharType="separate"/>
        </w:r>
        <w:r w:rsidR="003E02FC">
          <w:rPr>
            <w:webHidden/>
          </w:rPr>
          <w:t>105</w:t>
        </w:r>
        <w:r w:rsidR="00A70766">
          <w:rPr>
            <w:webHidden/>
          </w:rPr>
          <w:fldChar w:fldCharType="end"/>
        </w:r>
      </w:hyperlink>
    </w:p>
    <w:p w14:paraId="41B4139F" w14:textId="5AFDF04C" w:rsidR="00A70766" w:rsidRDefault="00181A7E">
      <w:pPr>
        <w:pStyle w:val="TOC2"/>
        <w:rPr>
          <w:rFonts w:asciiTheme="minorHAnsi" w:eastAsiaTheme="minorEastAsia" w:hAnsiTheme="minorHAnsi" w:cstheme="minorBidi"/>
          <w:szCs w:val="22"/>
          <w:lang w:eastAsia="zh-CN"/>
        </w:rPr>
      </w:pPr>
      <w:hyperlink w:anchor="_Toc528338394" w:history="1">
        <w:r w:rsidR="00A70766" w:rsidRPr="00354104">
          <w:rPr>
            <w:rStyle w:val="Hyperlink"/>
          </w:rPr>
          <w:t>Implementation of Sacramento Municipal Utilities District and Turlock Irrigation District Balancing Authority Areas as Integrated Balancing Authority Areas</w:t>
        </w:r>
        <w:r w:rsidR="00A70766">
          <w:rPr>
            <w:webHidden/>
          </w:rPr>
          <w:tab/>
        </w:r>
        <w:r w:rsidR="00A70766">
          <w:rPr>
            <w:webHidden/>
          </w:rPr>
          <w:fldChar w:fldCharType="begin"/>
        </w:r>
        <w:r w:rsidR="00A70766">
          <w:rPr>
            <w:webHidden/>
          </w:rPr>
          <w:instrText xml:space="preserve"> PAGEREF _Toc528338394 \h </w:instrText>
        </w:r>
        <w:r w:rsidR="00A70766">
          <w:rPr>
            <w:webHidden/>
          </w:rPr>
        </w:r>
        <w:r w:rsidR="00A70766">
          <w:rPr>
            <w:webHidden/>
          </w:rPr>
          <w:fldChar w:fldCharType="separate"/>
        </w:r>
        <w:r w:rsidR="003E02FC">
          <w:rPr>
            <w:webHidden/>
          </w:rPr>
          <w:t>105</w:t>
        </w:r>
        <w:r w:rsidR="00A70766">
          <w:rPr>
            <w:webHidden/>
          </w:rPr>
          <w:fldChar w:fldCharType="end"/>
        </w:r>
      </w:hyperlink>
    </w:p>
    <w:p w14:paraId="34618A69" w14:textId="28692FDF" w:rsidR="00A70766" w:rsidRDefault="00181A7E">
      <w:pPr>
        <w:pStyle w:val="TOC3"/>
        <w:rPr>
          <w:rFonts w:asciiTheme="minorHAnsi" w:eastAsiaTheme="minorEastAsia" w:hAnsiTheme="minorHAnsi" w:cstheme="minorBidi"/>
          <w:szCs w:val="22"/>
          <w:lang w:eastAsia="zh-CN"/>
        </w:rPr>
      </w:pPr>
      <w:hyperlink w:anchor="_Toc528338395" w:history="1">
        <w:r w:rsidR="00A70766" w:rsidRPr="00354104">
          <w:rPr>
            <w:rStyle w:val="Hyperlink"/>
            <w:rFonts w:cs="Arial"/>
          </w:rPr>
          <w:t>1.</w:t>
        </w:r>
        <w:r w:rsidR="00A70766">
          <w:rPr>
            <w:rFonts w:asciiTheme="minorHAnsi" w:eastAsiaTheme="minorEastAsia" w:hAnsiTheme="minorHAnsi" w:cstheme="minorBidi"/>
            <w:szCs w:val="22"/>
            <w:lang w:eastAsia="zh-CN"/>
          </w:rPr>
          <w:tab/>
        </w:r>
        <w:r w:rsidR="00A70766" w:rsidRPr="00354104">
          <w:rPr>
            <w:rStyle w:val="Hyperlink"/>
            <w:rFonts w:cs="Arial"/>
          </w:rPr>
          <w:t>Introduction</w:t>
        </w:r>
        <w:r w:rsidR="00A70766">
          <w:rPr>
            <w:webHidden/>
          </w:rPr>
          <w:tab/>
        </w:r>
        <w:r w:rsidR="00A70766">
          <w:rPr>
            <w:webHidden/>
          </w:rPr>
          <w:fldChar w:fldCharType="begin"/>
        </w:r>
        <w:r w:rsidR="00A70766">
          <w:rPr>
            <w:webHidden/>
          </w:rPr>
          <w:instrText xml:space="preserve"> PAGEREF _Toc528338395 \h </w:instrText>
        </w:r>
        <w:r w:rsidR="00A70766">
          <w:rPr>
            <w:webHidden/>
          </w:rPr>
        </w:r>
        <w:r w:rsidR="00A70766">
          <w:rPr>
            <w:webHidden/>
          </w:rPr>
          <w:fldChar w:fldCharType="separate"/>
        </w:r>
        <w:r w:rsidR="003E02FC">
          <w:rPr>
            <w:webHidden/>
          </w:rPr>
          <w:t>105</w:t>
        </w:r>
        <w:r w:rsidR="00A70766">
          <w:rPr>
            <w:webHidden/>
          </w:rPr>
          <w:fldChar w:fldCharType="end"/>
        </w:r>
      </w:hyperlink>
    </w:p>
    <w:p w14:paraId="1D07BB35" w14:textId="1B133B6C" w:rsidR="00A70766" w:rsidRDefault="00181A7E">
      <w:pPr>
        <w:pStyle w:val="TOC3"/>
        <w:rPr>
          <w:rFonts w:asciiTheme="minorHAnsi" w:eastAsiaTheme="minorEastAsia" w:hAnsiTheme="minorHAnsi" w:cstheme="minorBidi"/>
          <w:szCs w:val="22"/>
          <w:lang w:eastAsia="zh-CN"/>
        </w:rPr>
      </w:pPr>
      <w:hyperlink w:anchor="_Toc528338396" w:history="1">
        <w:r w:rsidR="00A70766" w:rsidRPr="00354104">
          <w:rPr>
            <w:rStyle w:val="Hyperlink"/>
            <w:rFonts w:cs="Arial"/>
          </w:rPr>
          <w:t>2.</w:t>
        </w:r>
        <w:r w:rsidR="00A70766">
          <w:rPr>
            <w:rFonts w:asciiTheme="minorHAnsi" w:eastAsiaTheme="minorEastAsia" w:hAnsiTheme="minorHAnsi" w:cstheme="minorBidi"/>
            <w:szCs w:val="22"/>
            <w:lang w:eastAsia="zh-CN"/>
          </w:rPr>
          <w:tab/>
        </w:r>
        <w:r w:rsidR="00A70766" w:rsidRPr="00354104">
          <w:rPr>
            <w:rStyle w:val="Hyperlink"/>
            <w:rFonts w:cs="Arial"/>
          </w:rPr>
          <w:t>Modeling Approach</w:t>
        </w:r>
        <w:r w:rsidR="00A70766">
          <w:rPr>
            <w:webHidden/>
          </w:rPr>
          <w:tab/>
        </w:r>
        <w:r w:rsidR="00A70766">
          <w:rPr>
            <w:webHidden/>
          </w:rPr>
          <w:fldChar w:fldCharType="begin"/>
        </w:r>
        <w:r w:rsidR="00A70766">
          <w:rPr>
            <w:webHidden/>
          </w:rPr>
          <w:instrText xml:space="preserve"> PAGEREF _Toc528338396 \h </w:instrText>
        </w:r>
        <w:r w:rsidR="00A70766">
          <w:rPr>
            <w:webHidden/>
          </w:rPr>
        </w:r>
        <w:r w:rsidR="00A70766">
          <w:rPr>
            <w:webHidden/>
          </w:rPr>
          <w:fldChar w:fldCharType="separate"/>
        </w:r>
        <w:r w:rsidR="003E02FC">
          <w:rPr>
            <w:webHidden/>
          </w:rPr>
          <w:t>105</w:t>
        </w:r>
        <w:r w:rsidR="00A70766">
          <w:rPr>
            <w:webHidden/>
          </w:rPr>
          <w:fldChar w:fldCharType="end"/>
        </w:r>
      </w:hyperlink>
    </w:p>
    <w:p w14:paraId="4CA5AAA8" w14:textId="6A4F19B0" w:rsidR="00A70766" w:rsidRDefault="00181A7E">
      <w:pPr>
        <w:pStyle w:val="TOC3"/>
        <w:rPr>
          <w:rFonts w:asciiTheme="minorHAnsi" w:eastAsiaTheme="minorEastAsia" w:hAnsiTheme="minorHAnsi" w:cstheme="minorBidi"/>
          <w:szCs w:val="22"/>
          <w:lang w:eastAsia="zh-CN"/>
        </w:rPr>
      </w:pPr>
      <w:hyperlink w:anchor="_Toc528338397" w:history="1">
        <w:r w:rsidR="00A70766" w:rsidRPr="00354104">
          <w:rPr>
            <w:rStyle w:val="Hyperlink"/>
            <w:rFonts w:cs="Arial"/>
          </w:rPr>
          <w:t>3.</w:t>
        </w:r>
        <w:r w:rsidR="00A70766">
          <w:rPr>
            <w:rFonts w:asciiTheme="minorHAnsi" w:eastAsiaTheme="minorEastAsia" w:hAnsiTheme="minorHAnsi" w:cstheme="minorBidi"/>
            <w:szCs w:val="22"/>
            <w:lang w:eastAsia="zh-CN"/>
          </w:rPr>
          <w:tab/>
        </w:r>
        <w:r w:rsidR="00A70766" w:rsidRPr="00354104">
          <w:rPr>
            <w:rStyle w:val="Hyperlink"/>
            <w:rFonts w:cs="Arial"/>
          </w:rPr>
          <w:t>IBAA Pricing and Settlement Approach</w:t>
        </w:r>
        <w:r w:rsidR="00A70766">
          <w:rPr>
            <w:webHidden/>
          </w:rPr>
          <w:tab/>
        </w:r>
        <w:r w:rsidR="00A70766">
          <w:rPr>
            <w:webHidden/>
          </w:rPr>
          <w:fldChar w:fldCharType="begin"/>
        </w:r>
        <w:r w:rsidR="00A70766">
          <w:rPr>
            <w:webHidden/>
          </w:rPr>
          <w:instrText xml:space="preserve"> PAGEREF _Toc528338397 \h </w:instrText>
        </w:r>
        <w:r w:rsidR="00A70766">
          <w:rPr>
            <w:webHidden/>
          </w:rPr>
        </w:r>
        <w:r w:rsidR="00A70766">
          <w:rPr>
            <w:webHidden/>
          </w:rPr>
          <w:fldChar w:fldCharType="separate"/>
        </w:r>
        <w:r w:rsidR="003E02FC">
          <w:rPr>
            <w:webHidden/>
          </w:rPr>
          <w:t>108</w:t>
        </w:r>
        <w:r w:rsidR="00A70766">
          <w:rPr>
            <w:webHidden/>
          </w:rPr>
          <w:fldChar w:fldCharType="end"/>
        </w:r>
      </w:hyperlink>
    </w:p>
    <w:p w14:paraId="7F8E0B45" w14:textId="77777777" w:rsidR="009A7CC7" w:rsidRDefault="00BE35B7">
      <w:pPr>
        <w:rPr>
          <w:rFonts w:cs="Arial"/>
          <w:b/>
          <w:noProof/>
        </w:rPr>
      </w:pPr>
      <w:r>
        <w:rPr>
          <w:rFonts w:cs="Arial"/>
          <w:b/>
          <w:noProof/>
        </w:rPr>
        <w:fldChar w:fldCharType="end"/>
      </w:r>
    </w:p>
    <w:p w14:paraId="075343D7" w14:textId="77777777" w:rsidR="00572BB0" w:rsidRDefault="009A7CC7">
      <w:r>
        <w:rPr>
          <w:rFonts w:cs="Arial"/>
          <w:b/>
          <w:noProof/>
        </w:rPr>
        <w:br w:type="page"/>
      </w:r>
    </w:p>
    <w:p w14:paraId="205E46A1" w14:textId="77777777" w:rsidR="00572BB0" w:rsidRDefault="00572BB0">
      <w:pPr>
        <w:pStyle w:val="ExhLst"/>
      </w:pPr>
      <w:r>
        <w:t>List of Exhibits:</w:t>
      </w:r>
    </w:p>
    <w:p w14:paraId="27FCC954" w14:textId="215DC7B0" w:rsidR="00A60BE3" w:rsidRDefault="00BE35B7">
      <w:pPr>
        <w:pStyle w:val="TableofFigures"/>
        <w:tabs>
          <w:tab w:val="right" w:leader="dot" w:pos="9350"/>
        </w:tabs>
        <w:rPr>
          <w:rFonts w:asciiTheme="minorHAnsi" w:eastAsiaTheme="minorEastAsia" w:hAnsiTheme="minorHAnsi" w:cstheme="minorBidi"/>
          <w:noProof/>
          <w:szCs w:val="22"/>
          <w:lang w:eastAsia="zh-CN"/>
        </w:rPr>
      </w:pPr>
      <w:r>
        <w:rPr>
          <w:noProof/>
        </w:rPr>
        <w:fldChar w:fldCharType="begin"/>
      </w:r>
      <w:r w:rsidR="009A7CC7">
        <w:rPr>
          <w:noProof/>
        </w:rPr>
        <w:instrText xml:space="preserve"> TOC \h \z \t "Caption" \c </w:instrText>
      </w:r>
      <w:r>
        <w:rPr>
          <w:noProof/>
        </w:rPr>
        <w:fldChar w:fldCharType="separate"/>
      </w:r>
      <w:hyperlink w:anchor="_Toc36647885" w:history="1">
        <w:r w:rsidR="00A60BE3" w:rsidRPr="0068445A">
          <w:rPr>
            <w:rStyle w:val="Hyperlink"/>
            <w:noProof/>
          </w:rPr>
          <w:t>Exhibit 2</w:t>
        </w:r>
        <w:r w:rsidR="00A60BE3" w:rsidRPr="0068445A">
          <w:rPr>
            <w:rStyle w:val="Hyperlink"/>
            <w:noProof/>
          </w:rPr>
          <w:noBreakHyphen/>
          <w:t>1: Comparison of the FNM and EMS Models</w:t>
        </w:r>
        <w:r w:rsidR="00A60BE3">
          <w:rPr>
            <w:noProof/>
            <w:webHidden/>
          </w:rPr>
          <w:tab/>
        </w:r>
        <w:r w:rsidR="00A60BE3">
          <w:rPr>
            <w:noProof/>
            <w:webHidden/>
          </w:rPr>
          <w:fldChar w:fldCharType="begin"/>
        </w:r>
        <w:r w:rsidR="00A60BE3">
          <w:rPr>
            <w:noProof/>
            <w:webHidden/>
          </w:rPr>
          <w:instrText xml:space="preserve"> PAGEREF _Toc36647885 \h </w:instrText>
        </w:r>
        <w:r w:rsidR="00A60BE3">
          <w:rPr>
            <w:noProof/>
            <w:webHidden/>
          </w:rPr>
        </w:r>
        <w:r w:rsidR="00A60BE3">
          <w:rPr>
            <w:noProof/>
            <w:webHidden/>
          </w:rPr>
          <w:fldChar w:fldCharType="separate"/>
        </w:r>
        <w:r w:rsidR="003E02FC">
          <w:rPr>
            <w:noProof/>
            <w:webHidden/>
          </w:rPr>
          <w:t>16</w:t>
        </w:r>
        <w:r w:rsidR="00A60BE3">
          <w:rPr>
            <w:noProof/>
            <w:webHidden/>
          </w:rPr>
          <w:fldChar w:fldCharType="end"/>
        </w:r>
      </w:hyperlink>
    </w:p>
    <w:p w14:paraId="27C47475" w14:textId="7603CE4F"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86" w:history="1">
        <w:r w:rsidR="00A60BE3" w:rsidRPr="0068445A">
          <w:rPr>
            <w:rStyle w:val="Hyperlink"/>
            <w:noProof/>
          </w:rPr>
          <w:t>Exhibit 3</w:t>
        </w:r>
        <w:r w:rsidR="00A60BE3" w:rsidRPr="0068445A">
          <w:rPr>
            <w:rStyle w:val="Hyperlink"/>
            <w:noProof/>
          </w:rPr>
          <w:noBreakHyphen/>
          <w:t>1: Market Analysis Engine</w:t>
        </w:r>
        <w:r w:rsidR="00A60BE3">
          <w:rPr>
            <w:noProof/>
            <w:webHidden/>
          </w:rPr>
          <w:tab/>
        </w:r>
        <w:r w:rsidR="00A60BE3">
          <w:rPr>
            <w:noProof/>
            <w:webHidden/>
          </w:rPr>
          <w:fldChar w:fldCharType="begin"/>
        </w:r>
        <w:r w:rsidR="00A60BE3">
          <w:rPr>
            <w:noProof/>
            <w:webHidden/>
          </w:rPr>
          <w:instrText xml:space="preserve"> PAGEREF _Toc36647886 \h </w:instrText>
        </w:r>
        <w:r w:rsidR="00A60BE3">
          <w:rPr>
            <w:noProof/>
            <w:webHidden/>
          </w:rPr>
        </w:r>
        <w:r w:rsidR="00A60BE3">
          <w:rPr>
            <w:noProof/>
            <w:webHidden/>
          </w:rPr>
          <w:fldChar w:fldCharType="separate"/>
        </w:r>
        <w:r w:rsidR="003E02FC">
          <w:rPr>
            <w:noProof/>
            <w:webHidden/>
          </w:rPr>
          <w:t>32</w:t>
        </w:r>
        <w:r w:rsidR="00A60BE3">
          <w:rPr>
            <w:noProof/>
            <w:webHidden/>
          </w:rPr>
          <w:fldChar w:fldCharType="end"/>
        </w:r>
      </w:hyperlink>
    </w:p>
    <w:p w14:paraId="36B47749" w14:textId="55FF6313"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87" w:history="1">
        <w:r w:rsidR="00A60BE3" w:rsidRPr="0068445A">
          <w:rPr>
            <w:rStyle w:val="Hyperlink"/>
            <w:noProof/>
          </w:rPr>
          <w:t>Exhibit 4</w:t>
        </w:r>
        <w:r w:rsidR="00A60BE3" w:rsidRPr="0068445A">
          <w:rPr>
            <w:rStyle w:val="Hyperlink"/>
            <w:noProof/>
          </w:rPr>
          <w:noBreakHyphen/>
          <w:t>1: FNM Development</w:t>
        </w:r>
        <w:r w:rsidR="00A60BE3">
          <w:rPr>
            <w:noProof/>
            <w:webHidden/>
          </w:rPr>
          <w:tab/>
        </w:r>
        <w:r w:rsidR="00A60BE3">
          <w:rPr>
            <w:noProof/>
            <w:webHidden/>
          </w:rPr>
          <w:fldChar w:fldCharType="begin"/>
        </w:r>
        <w:r w:rsidR="00A60BE3">
          <w:rPr>
            <w:noProof/>
            <w:webHidden/>
          </w:rPr>
          <w:instrText xml:space="preserve"> PAGEREF _Toc36647887 \h </w:instrText>
        </w:r>
        <w:r w:rsidR="00A60BE3">
          <w:rPr>
            <w:noProof/>
            <w:webHidden/>
          </w:rPr>
        </w:r>
        <w:r w:rsidR="00A60BE3">
          <w:rPr>
            <w:noProof/>
            <w:webHidden/>
          </w:rPr>
          <w:fldChar w:fldCharType="separate"/>
        </w:r>
        <w:r w:rsidR="003E02FC">
          <w:rPr>
            <w:noProof/>
            <w:webHidden/>
          </w:rPr>
          <w:t>38</w:t>
        </w:r>
        <w:r w:rsidR="00A60BE3">
          <w:rPr>
            <w:noProof/>
            <w:webHidden/>
          </w:rPr>
          <w:fldChar w:fldCharType="end"/>
        </w:r>
      </w:hyperlink>
    </w:p>
    <w:p w14:paraId="4450E9A3" w14:textId="161AE5DE"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88" w:history="1">
        <w:r w:rsidR="00A60BE3" w:rsidRPr="0068445A">
          <w:rPr>
            <w:rStyle w:val="Hyperlink"/>
            <w:noProof/>
          </w:rPr>
          <w:t>Exhibit 4</w:t>
        </w:r>
        <w:r w:rsidR="00A60BE3" w:rsidRPr="0068445A">
          <w:rPr>
            <w:rStyle w:val="Hyperlink"/>
            <w:noProof/>
          </w:rPr>
          <w:noBreakHyphen/>
          <w:t>2: Full Network Model Components</w:t>
        </w:r>
        <w:r w:rsidR="00A60BE3">
          <w:rPr>
            <w:noProof/>
            <w:webHidden/>
          </w:rPr>
          <w:tab/>
        </w:r>
        <w:r w:rsidR="00A60BE3">
          <w:rPr>
            <w:noProof/>
            <w:webHidden/>
          </w:rPr>
          <w:fldChar w:fldCharType="begin"/>
        </w:r>
        <w:r w:rsidR="00A60BE3">
          <w:rPr>
            <w:noProof/>
            <w:webHidden/>
          </w:rPr>
          <w:instrText xml:space="preserve"> PAGEREF _Toc36647888 \h </w:instrText>
        </w:r>
        <w:r w:rsidR="00A60BE3">
          <w:rPr>
            <w:noProof/>
            <w:webHidden/>
          </w:rPr>
        </w:r>
        <w:r w:rsidR="00A60BE3">
          <w:rPr>
            <w:noProof/>
            <w:webHidden/>
          </w:rPr>
          <w:fldChar w:fldCharType="separate"/>
        </w:r>
        <w:r w:rsidR="003E02FC">
          <w:rPr>
            <w:noProof/>
            <w:webHidden/>
          </w:rPr>
          <w:t>44</w:t>
        </w:r>
        <w:r w:rsidR="00A60BE3">
          <w:rPr>
            <w:noProof/>
            <w:webHidden/>
          </w:rPr>
          <w:fldChar w:fldCharType="end"/>
        </w:r>
      </w:hyperlink>
    </w:p>
    <w:p w14:paraId="6F1FDBF1" w14:textId="11192206"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89" w:history="1">
        <w:r w:rsidR="00A60BE3" w:rsidRPr="0068445A">
          <w:rPr>
            <w:rStyle w:val="Hyperlink"/>
            <w:noProof/>
          </w:rPr>
          <w:t>Exhibit 4</w:t>
        </w:r>
        <w:r w:rsidR="00A60BE3" w:rsidRPr="0068445A">
          <w:rPr>
            <w:rStyle w:val="Hyperlink"/>
            <w:noProof/>
          </w:rPr>
          <w:noBreakHyphen/>
          <w:t>3: Node/Breaker Conversion to Bus/Branch Model Format</w:t>
        </w:r>
        <w:r w:rsidR="00A60BE3">
          <w:rPr>
            <w:noProof/>
            <w:webHidden/>
          </w:rPr>
          <w:tab/>
        </w:r>
        <w:r w:rsidR="00A60BE3">
          <w:rPr>
            <w:noProof/>
            <w:webHidden/>
          </w:rPr>
          <w:fldChar w:fldCharType="begin"/>
        </w:r>
        <w:r w:rsidR="00A60BE3">
          <w:rPr>
            <w:noProof/>
            <w:webHidden/>
          </w:rPr>
          <w:instrText xml:space="preserve"> PAGEREF _Toc36647889 \h </w:instrText>
        </w:r>
        <w:r w:rsidR="00A60BE3">
          <w:rPr>
            <w:noProof/>
            <w:webHidden/>
          </w:rPr>
        </w:r>
        <w:r w:rsidR="00A60BE3">
          <w:rPr>
            <w:noProof/>
            <w:webHidden/>
          </w:rPr>
          <w:fldChar w:fldCharType="separate"/>
        </w:r>
        <w:r w:rsidR="003E02FC">
          <w:rPr>
            <w:noProof/>
            <w:webHidden/>
          </w:rPr>
          <w:t>45</w:t>
        </w:r>
        <w:r w:rsidR="00A60BE3">
          <w:rPr>
            <w:noProof/>
            <w:webHidden/>
          </w:rPr>
          <w:fldChar w:fldCharType="end"/>
        </w:r>
      </w:hyperlink>
    </w:p>
    <w:p w14:paraId="3445A290" w14:textId="494C55D0"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0" w:history="1">
        <w:r w:rsidR="00A60BE3" w:rsidRPr="0068445A">
          <w:rPr>
            <w:rStyle w:val="Hyperlink"/>
            <w:noProof/>
          </w:rPr>
          <w:t>Exhibit 4</w:t>
        </w:r>
        <w:r w:rsidR="00A60BE3" w:rsidRPr="0068445A">
          <w:rPr>
            <w:rStyle w:val="Hyperlink"/>
            <w:noProof/>
          </w:rPr>
          <w:noBreakHyphen/>
          <w:t>4: Examples of Dominant CNodes in Detailed Node/Breaker Model</w:t>
        </w:r>
        <w:r w:rsidR="00A60BE3">
          <w:rPr>
            <w:noProof/>
            <w:webHidden/>
          </w:rPr>
          <w:tab/>
        </w:r>
        <w:r w:rsidR="00A60BE3">
          <w:rPr>
            <w:noProof/>
            <w:webHidden/>
          </w:rPr>
          <w:fldChar w:fldCharType="begin"/>
        </w:r>
        <w:r w:rsidR="00A60BE3">
          <w:rPr>
            <w:noProof/>
            <w:webHidden/>
          </w:rPr>
          <w:instrText xml:space="preserve"> PAGEREF _Toc36647890 \h </w:instrText>
        </w:r>
        <w:r w:rsidR="00A60BE3">
          <w:rPr>
            <w:noProof/>
            <w:webHidden/>
          </w:rPr>
        </w:r>
        <w:r w:rsidR="00A60BE3">
          <w:rPr>
            <w:noProof/>
            <w:webHidden/>
          </w:rPr>
          <w:fldChar w:fldCharType="separate"/>
        </w:r>
        <w:r w:rsidR="003E02FC">
          <w:rPr>
            <w:noProof/>
            <w:webHidden/>
          </w:rPr>
          <w:t>49</w:t>
        </w:r>
        <w:r w:rsidR="00A60BE3">
          <w:rPr>
            <w:noProof/>
            <w:webHidden/>
          </w:rPr>
          <w:fldChar w:fldCharType="end"/>
        </w:r>
      </w:hyperlink>
    </w:p>
    <w:p w14:paraId="6E7A4B72" w14:textId="563F9BDA"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1" w:history="1">
        <w:r w:rsidR="00A60BE3" w:rsidRPr="0068445A">
          <w:rPr>
            <w:rStyle w:val="Hyperlink"/>
            <w:noProof/>
          </w:rPr>
          <w:t>Exhibit 4</w:t>
        </w:r>
        <w:r w:rsidR="00A60BE3" w:rsidRPr="0068445A">
          <w:rPr>
            <w:rStyle w:val="Hyperlink"/>
            <w:noProof/>
          </w:rPr>
          <w:noBreakHyphen/>
          <w:t>5:  Generating Unit with POR at Station</w:t>
        </w:r>
        <w:r w:rsidR="00A60BE3">
          <w:rPr>
            <w:noProof/>
            <w:webHidden/>
          </w:rPr>
          <w:tab/>
        </w:r>
        <w:r w:rsidR="00A60BE3">
          <w:rPr>
            <w:noProof/>
            <w:webHidden/>
          </w:rPr>
          <w:fldChar w:fldCharType="begin"/>
        </w:r>
        <w:r w:rsidR="00A60BE3">
          <w:rPr>
            <w:noProof/>
            <w:webHidden/>
          </w:rPr>
          <w:instrText xml:space="preserve"> PAGEREF _Toc36647891 \h </w:instrText>
        </w:r>
        <w:r w:rsidR="00A60BE3">
          <w:rPr>
            <w:noProof/>
            <w:webHidden/>
          </w:rPr>
        </w:r>
        <w:r w:rsidR="00A60BE3">
          <w:rPr>
            <w:noProof/>
            <w:webHidden/>
          </w:rPr>
          <w:fldChar w:fldCharType="separate"/>
        </w:r>
        <w:r w:rsidR="003E02FC">
          <w:rPr>
            <w:noProof/>
            <w:webHidden/>
          </w:rPr>
          <w:t>53</w:t>
        </w:r>
        <w:r w:rsidR="00A60BE3">
          <w:rPr>
            <w:noProof/>
            <w:webHidden/>
          </w:rPr>
          <w:fldChar w:fldCharType="end"/>
        </w:r>
      </w:hyperlink>
    </w:p>
    <w:p w14:paraId="64AD4C26" w14:textId="20A3E972"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2" w:history="1">
        <w:r w:rsidR="00A60BE3" w:rsidRPr="0068445A">
          <w:rPr>
            <w:rStyle w:val="Hyperlink"/>
            <w:noProof/>
          </w:rPr>
          <w:t>Exhibit 4</w:t>
        </w:r>
        <w:r w:rsidR="00A60BE3" w:rsidRPr="0068445A">
          <w:rPr>
            <w:rStyle w:val="Hyperlink"/>
            <w:noProof/>
          </w:rPr>
          <w:noBreakHyphen/>
          <w:t>6: Net Metered Generating Station with Auxiliary Load</w:t>
        </w:r>
        <w:r w:rsidR="00A60BE3">
          <w:rPr>
            <w:noProof/>
            <w:webHidden/>
          </w:rPr>
          <w:tab/>
        </w:r>
        <w:r w:rsidR="00A60BE3">
          <w:rPr>
            <w:noProof/>
            <w:webHidden/>
          </w:rPr>
          <w:fldChar w:fldCharType="begin"/>
        </w:r>
        <w:r w:rsidR="00A60BE3">
          <w:rPr>
            <w:noProof/>
            <w:webHidden/>
          </w:rPr>
          <w:instrText xml:space="preserve"> PAGEREF _Toc36647892 \h </w:instrText>
        </w:r>
        <w:r w:rsidR="00A60BE3">
          <w:rPr>
            <w:noProof/>
            <w:webHidden/>
          </w:rPr>
        </w:r>
        <w:r w:rsidR="00A60BE3">
          <w:rPr>
            <w:noProof/>
            <w:webHidden/>
          </w:rPr>
          <w:fldChar w:fldCharType="separate"/>
        </w:r>
        <w:r w:rsidR="003E02FC">
          <w:rPr>
            <w:noProof/>
            <w:webHidden/>
          </w:rPr>
          <w:t>54</w:t>
        </w:r>
        <w:r w:rsidR="00A60BE3">
          <w:rPr>
            <w:noProof/>
            <w:webHidden/>
          </w:rPr>
          <w:fldChar w:fldCharType="end"/>
        </w:r>
      </w:hyperlink>
    </w:p>
    <w:p w14:paraId="674F31D5" w14:textId="573F3A57"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3" w:history="1">
        <w:r w:rsidR="00A60BE3" w:rsidRPr="0068445A">
          <w:rPr>
            <w:rStyle w:val="Hyperlink"/>
            <w:noProof/>
          </w:rPr>
          <w:t>Exhibit 4</w:t>
        </w:r>
        <w:r w:rsidR="00A60BE3" w:rsidRPr="0068445A">
          <w:rPr>
            <w:rStyle w:val="Hyperlink"/>
            <w:noProof/>
          </w:rPr>
          <w:noBreakHyphen/>
          <w:t>7: Generating Unit Market POR Different from Generator Terminal</w:t>
        </w:r>
        <w:r w:rsidR="00A60BE3">
          <w:rPr>
            <w:noProof/>
            <w:webHidden/>
          </w:rPr>
          <w:tab/>
        </w:r>
        <w:r w:rsidR="00A60BE3">
          <w:rPr>
            <w:noProof/>
            <w:webHidden/>
          </w:rPr>
          <w:fldChar w:fldCharType="begin"/>
        </w:r>
        <w:r w:rsidR="00A60BE3">
          <w:rPr>
            <w:noProof/>
            <w:webHidden/>
          </w:rPr>
          <w:instrText xml:space="preserve"> PAGEREF _Toc36647893 \h </w:instrText>
        </w:r>
        <w:r w:rsidR="00A60BE3">
          <w:rPr>
            <w:noProof/>
            <w:webHidden/>
          </w:rPr>
        </w:r>
        <w:r w:rsidR="00A60BE3">
          <w:rPr>
            <w:noProof/>
            <w:webHidden/>
          </w:rPr>
          <w:fldChar w:fldCharType="separate"/>
        </w:r>
        <w:r w:rsidR="003E02FC">
          <w:rPr>
            <w:noProof/>
            <w:webHidden/>
          </w:rPr>
          <w:t>57</w:t>
        </w:r>
        <w:r w:rsidR="00A60BE3">
          <w:rPr>
            <w:noProof/>
            <w:webHidden/>
          </w:rPr>
          <w:fldChar w:fldCharType="end"/>
        </w:r>
      </w:hyperlink>
    </w:p>
    <w:p w14:paraId="6437A506" w14:textId="1ABF6F9E"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4" w:history="1">
        <w:r w:rsidR="00A60BE3" w:rsidRPr="0068445A">
          <w:rPr>
            <w:rStyle w:val="Hyperlink"/>
            <w:noProof/>
          </w:rPr>
          <w:t>Exhibit 4</w:t>
        </w:r>
        <w:r w:rsidR="00A60BE3" w:rsidRPr="0068445A">
          <w:rPr>
            <w:rStyle w:val="Hyperlink"/>
            <w:noProof/>
          </w:rPr>
          <w:noBreakHyphen/>
          <w:t>8: Generation Aggregation</w:t>
        </w:r>
        <w:r w:rsidR="00A60BE3">
          <w:rPr>
            <w:noProof/>
            <w:webHidden/>
          </w:rPr>
          <w:tab/>
        </w:r>
        <w:r w:rsidR="00A60BE3">
          <w:rPr>
            <w:noProof/>
            <w:webHidden/>
          </w:rPr>
          <w:fldChar w:fldCharType="begin"/>
        </w:r>
        <w:r w:rsidR="00A60BE3">
          <w:rPr>
            <w:noProof/>
            <w:webHidden/>
          </w:rPr>
          <w:instrText xml:space="preserve"> PAGEREF _Toc36647894 \h </w:instrText>
        </w:r>
        <w:r w:rsidR="00A60BE3">
          <w:rPr>
            <w:noProof/>
            <w:webHidden/>
          </w:rPr>
        </w:r>
        <w:r w:rsidR="00A60BE3">
          <w:rPr>
            <w:noProof/>
            <w:webHidden/>
          </w:rPr>
          <w:fldChar w:fldCharType="separate"/>
        </w:r>
        <w:r w:rsidR="003E02FC">
          <w:rPr>
            <w:noProof/>
            <w:webHidden/>
          </w:rPr>
          <w:t>58</w:t>
        </w:r>
        <w:r w:rsidR="00A60BE3">
          <w:rPr>
            <w:noProof/>
            <w:webHidden/>
          </w:rPr>
          <w:fldChar w:fldCharType="end"/>
        </w:r>
      </w:hyperlink>
    </w:p>
    <w:p w14:paraId="45C2BF8E" w14:textId="0FBBBDCF"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5" w:history="1">
        <w:r w:rsidR="00A60BE3" w:rsidRPr="0068445A">
          <w:rPr>
            <w:rStyle w:val="Hyperlink"/>
            <w:noProof/>
          </w:rPr>
          <w:t>Exhibit 4</w:t>
        </w:r>
        <w:r w:rsidR="00A60BE3" w:rsidRPr="0068445A">
          <w:rPr>
            <w:rStyle w:val="Hyperlink"/>
            <w:noProof/>
          </w:rPr>
          <w:noBreakHyphen/>
          <w:t>9: Combined Cycle Generating Unit</w:t>
        </w:r>
        <w:r w:rsidR="00A60BE3">
          <w:rPr>
            <w:noProof/>
            <w:webHidden/>
          </w:rPr>
          <w:tab/>
        </w:r>
        <w:r w:rsidR="00A60BE3">
          <w:rPr>
            <w:noProof/>
            <w:webHidden/>
          </w:rPr>
          <w:fldChar w:fldCharType="begin"/>
        </w:r>
        <w:r w:rsidR="00A60BE3">
          <w:rPr>
            <w:noProof/>
            <w:webHidden/>
          </w:rPr>
          <w:instrText xml:space="preserve"> PAGEREF _Toc36647895 \h </w:instrText>
        </w:r>
        <w:r w:rsidR="00A60BE3">
          <w:rPr>
            <w:noProof/>
            <w:webHidden/>
          </w:rPr>
        </w:r>
        <w:r w:rsidR="00A60BE3">
          <w:rPr>
            <w:noProof/>
            <w:webHidden/>
          </w:rPr>
          <w:fldChar w:fldCharType="separate"/>
        </w:r>
        <w:r w:rsidR="003E02FC">
          <w:rPr>
            <w:noProof/>
            <w:webHidden/>
          </w:rPr>
          <w:t>59</w:t>
        </w:r>
        <w:r w:rsidR="00A60BE3">
          <w:rPr>
            <w:noProof/>
            <w:webHidden/>
          </w:rPr>
          <w:fldChar w:fldCharType="end"/>
        </w:r>
      </w:hyperlink>
    </w:p>
    <w:p w14:paraId="5B3B8566" w14:textId="2ECB37E4"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6" w:history="1">
        <w:r w:rsidR="00A60BE3" w:rsidRPr="0068445A">
          <w:rPr>
            <w:rStyle w:val="Hyperlink"/>
            <w:noProof/>
          </w:rPr>
          <w:t>Exhibit 4</w:t>
        </w:r>
        <w:r w:rsidR="00A60BE3" w:rsidRPr="0068445A">
          <w:rPr>
            <w:rStyle w:val="Hyperlink"/>
            <w:noProof/>
          </w:rPr>
          <w:noBreakHyphen/>
          <w:t>10: Detailed Physical Model of Aggregated Market Participant</w:t>
        </w:r>
        <w:r w:rsidR="00A60BE3">
          <w:rPr>
            <w:noProof/>
            <w:webHidden/>
          </w:rPr>
          <w:tab/>
        </w:r>
        <w:r w:rsidR="00A60BE3">
          <w:rPr>
            <w:noProof/>
            <w:webHidden/>
          </w:rPr>
          <w:fldChar w:fldCharType="begin"/>
        </w:r>
        <w:r w:rsidR="00A60BE3">
          <w:rPr>
            <w:noProof/>
            <w:webHidden/>
          </w:rPr>
          <w:instrText xml:space="preserve"> PAGEREF _Toc36647896 \h </w:instrText>
        </w:r>
        <w:r w:rsidR="00A60BE3">
          <w:rPr>
            <w:noProof/>
            <w:webHidden/>
          </w:rPr>
        </w:r>
        <w:r w:rsidR="00A60BE3">
          <w:rPr>
            <w:noProof/>
            <w:webHidden/>
          </w:rPr>
          <w:fldChar w:fldCharType="separate"/>
        </w:r>
        <w:r w:rsidR="003E02FC">
          <w:rPr>
            <w:noProof/>
            <w:webHidden/>
          </w:rPr>
          <w:t>66</w:t>
        </w:r>
        <w:r w:rsidR="00A60BE3">
          <w:rPr>
            <w:noProof/>
            <w:webHidden/>
          </w:rPr>
          <w:fldChar w:fldCharType="end"/>
        </w:r>
      </w:hyperlink>
    </w:p>
    <w:p w14:paraId="15797997" w14:textId="03A8E3EB"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7" w:history="1">
        <w:r w:rsidR="00A60BE3" w:rsidRPr="0068445A">
          <w:rPr>
            <w:rStyle w:val="Hyperlink"/>
            <w:noProof/>
          </w:rPr>
          <w:t>Exhibit 4</w:t>
        </w:r>
        <w:r w:rsidR="00A60BE3" w:rsidRPr="0068445A">
          <w:rPr>
            <w:rStyle w:val="Hyperlink"/>
            <w:noProof/>
          </w:rPr>
          <w:noBreakHyphen/>
          <w:t>11: Commercial Model of Aggregated Market Resource</w:t>
        </w:r>
        <w:r w:rsidR="00A60BE3">
          <w:rPr>
            <w:noProof/>
            <w:webHidden/>
          </w:rPr>
          <w:tab/>
        </w:r>
        <w:r w:rsidR="00A60BE3">
          <w:rPr>
            <w:noProof/>
            <w:webHidden/>
          </w:rPr>
          <w:fldChar w:fldCharType="begin"/>
        </w:r>
        <w:r w:rsidR="00A60BE3">
          <w:rPr>
            <w:noProof/>
            <w:webHidden/>
          </w:rPr>
          <w:instrText xml:space="preserve"> PAGEREF _Toc36647897 \h </w:instrText>
        </w:r>
        <w:r w:rsidR="00A60BE3">
          <w:rPr>
            <w:noProof/>
            <w:webHidden/>
          </w:rPr>
        </w:r>
        <w:r w:rsidR="00A60BE3">
          <w:rPr>
            <w:noProof/>
            <w:webHidden/>
          </w:rPr>
          <w:fldChar w:fldCharType="separate"/>
        </w:r>
        <w:r w:rsidR="003E02FC">
          <w:rPr>
            <w:noProof/>
            <w:webHidden/>
          </w:rPr>
          <w:t>66</w:t>
        </w:r>
        <w:r w:rsidR="00A60BE3">
          <w:rPr>
            <w:noProof/>
            <w:webHidden/>
          </w:rPr>
          <w:fldChar w:fldCharType="end"/>
        </w:r>
      </w:hyperlink>
    </w:p>
    <w:p w14:paraId="703A6008" w14:textId="5F4F061D"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8" w:history="1">
        <w:r w:rsidR="00A60BE3" w:rsidRPr="0068445A">
          <w:rPr>
            <w:rStyle w:val="Hyperlink"/>
            <w:noProof/>
          </w:rPr>
          <w:t>Exhibit 4</w:t>
        </w:r>
        <w:r w:rsidR="00A60BE3" w:rsidRPr="0068445A">
          <w:rPr>
            <w:rStyle w:val="Hyperlink"/>
            <w:noProof/>
          </w:rPr>
          <w:noBreakHyphen/>
          <w:t>12: Price Location and Aggregation Relationships</w:t>
        </w:r>
        <w:r w:rsidR="00A60BE3">
          <w:rPr>
            <w:noProof/>
            <w:webHidden/>
          </w:rPr>
          <w:tab/>
        </w:r>
        <w:r w:rsidR="00A60BE3">
          <w:rPr>
            <w:noProof/>
            <w:webHidden/>
          </w:rPr>
          <w:fldChar w:fldCharType="begin"/>
        </w:r>
        <w:r w:rsidR="00A60BE3">
          <w:rPr>
            <w:noProof/>
            <w:webHidden/>
          </w:rPr>
          <w:instrText xml:space="preserve"> PAGEREF _Toc36647898 \h </w:instrText>
        </w:r>
        <w:r w:rsidR="00A60BE3">
          <w:rPr>
            <w:noProof/>
            <w:webHidden/>
          </w:rPr>
        </w:r>
        <w:r w:rsidR="00A60BE3">
          <w:rPr>
            <w:noProof/>
            <w:webHidden/>
          </w:rPr>
          <w:fldChar w:fldCharType="separate"/>
        </w:r>
        <w:r w:rsidR="003E02FC">
          <w:rPr>
            <w:noProof/>
            <w:webHidden/>
          </w:rPr>
          <w:t>75</w:t>
        </w:r>
        <w:r w:rsidR="00A60BE3">
          <w:rPr>
            <w:noProof/>
            <w:webHidden/>
          </w:rPr>
          <w:fldChar w:fldCharType="end"/>
        </w:r>
      </w:hyperlink>
    </w:p>
    <w:p w14:paraId="0A830C5E" w14:textId="57B72D0F"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899" w:history="1">
        <w:r w:rsidR="00A60BE3" w:rsidRPr="0068445A">
          <w:rPr>
            <w:rStyle w:val="Hyperlink"/>
            <w:noProof/>
          </w:rPr>
          <w:t>Exhibit 4</w:t>
        </w:r>
        <w:r w:rsidR="00A60BE3" w:rsidRPr="0068445A">
          <w:rPr>
            <w:rStyle w:val="Hyperlink"/>
            <w:noProof/>
          </w:rPr>
          <w:noBreakHyphen/>
          <w:t>13: AC Interface MW Flow vs. Interface MW Flow Constraint</w:t>
        </w:r>
        <w:r w:rsidR="00A60BE3">
          <w:rPr>
            <w:noProof/>
            <w:webHidden/>
          </w:rPr>
          <w:tab/>
        </w:r>
        <w:r w:rsidR="00A60BE3">
          <w:rPr>
            <w:noProof/>
            <w:webHidden/>
          </w:rPr>
          <w:fldChar w:fldCharType="begin"/>
        </w:r>
        <w:r w:rsidR="00A60BE3">
          <w:rPr>
            <w:noProof/>
            <w:webHidden/>
          </w:rPr>
          <w:instrText xml:space="preserve"> PAGEREF _Toc36647899 \h </w:instrText>
        </w:r>
        <w:r w:rsidR="00A60BE3">
          <w:rPr>
            <w:noProof/>
            <w:webHidden/>
          </w:rPr>
        </w:r>
        <w:r w:rsidR="00A60BE3">
          <w:rPr>
            <w:noProof/>
            <w:webHidden/>
          </w:rPr>
          <w:fldChar w:fldCharType="separate"/>
        </w:r>
        <w:r w:rsidR="003E02FC">
          <w:rPr>
            <w:noProof/>
            <w:webHidden/>
          </w:rPr>
          <w:t>85</w:t>
        </w:r>
        <w:r w:rsidR="00A60BE3">
          <w:rPr>
            <w:noProof/>
            <w:webHidden/>
          </w:rPr>
          <w:fldChar w:fldCharType="end"/>
        </w:r>
      </w:hyperlink>
    </w:p>
    <w:p w14:paraId="607E368E" w14:textId="72EF93A7"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900" w:history="1">
        <w:r w:rsidR="00A60BE3" w:rsidRPr="0068445A">
          <w:rPr>
            <w:rStyle w:val="Hyperlink"/>
            <w:noProof/>
          </w:rPr>
          <w:t>Exhibit 5</w:t>
        </w:r>
        <w:r w:rsidR="00A60BE3" w:rsidRPr="0068445A">
          <w:rPr>
            <w:rStyle w:val="Hyperlink"/>
            <w:noProof/>
          </w:rPr>
          <w:noBreakHyphen/>
          <w:t xml:space="preserve">1:  Model Update Process Flow </w:t>
        </w:r>
        <w:r w:rsidR="00A60BE3">
          <w:rPr>
            <w:noProof/>
            <w:webHidden/>
          </w:rPr>
          <w:tab/>
        </w:r>
        <w:r w:rsidR="00A60BE3">
          <w:rPr>
            <w:noProof/>
            <w:webHidden/>
          </w:rPr>
          <w:fldChar w:fldCharType="begin"/>
        </w:r>
        <w:r w:rsidR="00A60BE3">
          <w:rPr>
            <w:noProof/>
            <w:webHidden/>
          </w:rPr>
          <w:instrText xml:space="preserve"> PAGEREF _Toc36647900 \h </w:instrText>
        </w:r>
        <w:r w:rsidR="00A60BE3">
          <w:rPr>
            <w:noProof/>
            <w:webHidden/>
          </w:rPr>
        </w:r>
        <w:r w:rsidR="00A60BE3">
          <w:rPr>
            <w:noProof/>
            <w:webHidden/>
          </w:rPr>
          <w:fldChar w:fldCharType="separate"/>
        </w:r>
        <w:r w:rsidR="003E02FC">
          <w:rPr>
            <w:noProof/>
            <w:webHidden/>
          </w:rPr>
          <w:t>91</w:t>
        </w:r>
        <w:r w:rsidR="00A60BE3">
          <w:rPr>
            <w:noProof/>
            <w:webHidden/>
          </w:rPr>
          <w:fldChar w:fldCharType="end"/>
        </w:r>
      </w:hyperlink>
    </w:p>
    <w:p w14:paraId="64FFDF91" w14:textId="678FF236"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901" w:history="1">
        <w:r w:rsidR="00A60BE3" w:rsidRPr="0068445A">
          <w:rPr>
            <w:rStyle w:val="Hyperlink"/>
            <w:bCs/>
            <w:noProof/>
          </w:rPr>
          <w:t xml:space="preserve">Exhibit </w:t>
        </w:r>
        <w:r w:rsidR="00A60BE3" w:rsidRPr="0068445A">
          <w:rPr>
            <w:rStyle w:val="Hyperlink"/>
            <w:noProof/>
          </w:rPr>
          <w:t>5</w:t>
        </w:r>
        <w:r w:rsidR="00A60BE3" w:rsidRPr="0068445A">
          <w:rPr>
            <w:rStyle w:val="Hyperlink"/>
            <w:noProof/>
          </w:rPr>
          <w:noBreakHyphen/>
          <w:t xml:space="preserve">2: </w:t>
        </w:r>
        <w:r w:rsidR="00A60BE3" w:rsidRPr="0068445A">
          <w:rPr>
            <w:rStyle w:val="Hyperlink"/>
            <w:bCs/>
            <w:noProof/>
          </w:rPr>
          <w:t xml:space="preserve"> FNM Data Bases</w:t>
        </w:r>
        <w:r w:rsidR="00A60BE3">
          <w:rPr>
            <w:noProof/>
            <w:webHidden/>
          </w:rPr>
          <w:tab/>
        </w:r>
        <w:r w:rsidR="00A60BE3">
          <w:rPr>
            <w:noProof/>
            <w:webHidden/>
          </w:rPr>
          <w:fldChar w:fldCharType="begin"/>
        </w:r>
        <w:r w:rsidR="00A60BE3">
          <w:rPr>
            <w:noProof/>
            <w:webHidden/>
          </w:rPr>
          <w:instrText xml:space="preserve"> PAGEREF _Toc36647901 \h </w:instrText>
        </w:r>
        <w:r w:rsidR="00A60BE3">
          <w:rPr>
            <w:noProof/>
            <w:webHidden/>
          </w:rPr>
        </w:r>
        <w:r w:rsidR="00A60BE3">
          <w:rPr>
            <w:noProof/>
            <w:webHidden/>
          </w:rPr>
          <w:fldChar w:fldCharType="separate"/>
        </w:r>
        <w:r w:rsidR="003E02FC">
          <w:rPr>
            <w:noProof/>
            <w:webHidden/>
          </w:rPr>
          <w:t>97</w:t>
        </w:r>
        <w:r w:rsidR="00A60BE3">
          <w:rPr>
            <w:noProof/>
            <w:webHidden/>
          </w:rPr>
          <w:fldChar w:fldCharType="end"/>
        </w:r>
      </w:hyperlink>
    </w:p>
    <w:p w14:paraId="4730B2CA" w14:textId="4F73471C"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902" w:history="1">
        <w:r w:rsidR="00A60BE3" w:rsidRPr="0068445A">
          <w:rPr>
            <w:rStyle w:val="Hyperlink"/>
            <w:noProof/>
          </w:rPr>
          <w:t>Exhibit A</w:t>
        </w:r>
        <w:r w:rsidR="00A60BE3" w:rsidRPr="0068445A">
          <w:rPr>
            <w:rStyle w:val="Hyperlink"/>
            <w:noProof/>
          </w:rPr>
          <w:noBreakHyphen/>
          <w:t>1: Definition of System Resource Aggregations for SMUD-TID IBAA</w:t>
        </w:r>
        <w:r w:rsidR="00A60BE3">
          <w:rPr>
            <w:noProof/>
            <w:webHidden/>
          </w:rPr>
          <w:tab/>
        </w:r>
        <w:r w:rsidR="00A60BE3">
          <w:rPr>
            <w:noProof/>
            <w:webHidden/>
          </w:rPr>
          <w:fldChar w:fldCharType="begin"/>
        </w:r>
        <w:r w:rsidR="00A60BE3">
          <w:rPr>
            <w:noProof/>
            <w:webHidden/>
          </w:rPr>
          <w:instrText xml:space="preserve"> PAGEREF _Toc36647902 \h </w:instrText>
        </w:r>
        <w:r w:rsidR="00A60BE3">
          <w:rPr>
            <w:noProof/>
            <w:webHidden/>
          </w:rPr>
        </w:r>
        <w:r w:rsidR="00A60BE3">
          <w:rPr>
            <w:noProof/>
            <w:webHidden/>
          </w:rPr>
          <w:fldChar w:fldCharType="separate"/>
        </w:r>
        <w:r w:rsidR="003E02FC">
          <w:rPr>
            <w:noProof/>
            <w:webHidden/>
          </w:rPr>
          <w:t>106</w:t>
        </w:r>
        <w:r w:rsidR="00A60BE3">
          <w:rPr>
            <w:noProof/>
            <w:webHidden/>
          </w:rPr>
          <w:fldChar w:fldCharType="end"/>
        </w:r>
      </w:hyperlink>
    </w:p>
    <w:p w14:paraId="3247C58D" w14:textId="46A853FE" w:rsidR="00A60BE3" w:rsidRDefault="00181A7E">
      <w:pPr>
        <w:pStyle w:val="TableofFigures"/>
        <w:tabs>
          <w:tab w:val="right" w:leader="dot" w:pos="9350"/>
        </w:tabs>
        <w:rPr>
          <w:rFonts w:asciiTheme="minorHAnsi" w:eastAsiaTheme="minorEastAsia" w:hAnsiTheme="minorHAnsi" w:cstheme="minorBidi"/>
          <w:noProof/>
          <w:szCs w:val="22"/>
          <w:lang w:eastAsia="zh-CN"/>
        </w:rPr>
      </w:pPr>
      <w:hyperlink w:anchor="_Toc36647903" w:history="1">
        <w:r w:rsidR="00A60BE3" w:rsidRPr="0068445A">
          <w:rPr>
            <w:rStyle w:val="Hyperlink"/>
            <w:noProof/>
          </w:rPr>
          <w:t>Exhibit A</w:t>
        </w:r>
        <w:r w:rsidR="00A60BE3" w:rsidRPr="0068445A">
          <w:rPr>
            <w:rStyle w:val="Hyperlink"/>
            <w:noProof/>
          </w:rPr>
          <w:noBreakHyphen/>
          <w:t>2: Scheduling Points for SMUD-TID IBAA</w:t>
        </w:r>
        <w:r w:rsidR="00A60BE3">
          <w:rPr>
            <w:noProof/>
            <w:webHidden/>
          </w:rPr>
          <w:tab/>
        </w:r>
        <w:r w:rsidR="00A60BE3">
          <w:rPr>
            <w:noProof/>
            <w:webHidden/>
          </w:rPr>
          <w:fldChar w:fldCharType="begin"/>
        </w:r>
        <w:r w:rsidR="00A60BE3">
          <w:rPr>
            <w:noProof/>
            <w:webHidden/>
          </w:rPr>
          <w:instrText xml:space="preserve"> PAGEREF _Toc36647903 \h </w:instrText>
        </w:r>
        <w:r w:rsidR="00A60BE3">
          <w:rPr>
            <w:noProof/>
            <w:webHidden/>
          </w:rPr>
        </w:r>
        <w:r w:rsidR="00A60BE3">
          <w:rPr>
            <w:noProof/>
            <w:webHidden/>
          </w:rPr>
          <w:fldChar w:fldCharType="separate"/>
        </w:r>
        <w:r w:rsidR="003E02FC">
          <w:rPr>
            <w:noProof/>
            <w:webHidden/>
          </w:rPr>
          <w:t>108</w:t>
        </w:r>
        <w:r w:rsidR="00A60BE3">
          <w:rPr>
            <w:noProof/>
            <w:webHidden/>
          </w:rPr>
          <w:fldChar w:fldCharType="end"/>
        </w:r>
      </w:hyperlink>
    </w:p>
    <w:p w14:paraId="3922FA4C" w14:textId="77777777" w:rsidR="00572BB0" w:rsidRDefault="00BE35B7">
      <w:pPr>
        <w:pStyle w:val="TableofFigures"/>
        <w:tabs>
          <w:tab w:val="right" w:leader="dot" w:pos="9350"/>
        </w:tabs>
        <w:rPr>
          <w:noProof/>
        </w:rPr>
      </w:pPr>
      <w:r>
        <w:rPr>
          <w:noProof/>
        </w:rPr>
        <w:fldChar w:fldCharType="end"/>
      </w:r>
    </w:p>
    <w:p w14:paraId="0DE90F14" w14:textId="77777777" w:rsidR="00572BB0" w:rsidRDefault="00572BB0"/>
    <w:p w14:paraId="40F42119" w14:textId="77777777" w:rsidR="00572BB0" w:rsidRDefault="00572BB0"/>
    <w:p w14:paraId="70A683B6" w14:textId="77777777" w:rsidR="00572BB0" w:rsidRDefault="00572BB0">
      <w:pPr>
        <w:pStyle w:val="ParaText"/>
        <w:sectPr w:rsidR="00572BB0" w:rsidSect="00DF568A">
          <w:headerReference w:type="default" r:id="rId14"/>
          <w:footerReference w:type="default" r:id="rId15"/>
          <w:pgSz w:w="12240" w:h="15840"/>
          <w:pgMar w:top="1728" w:right="1440" w:bottom="1728" w:left="1440" w:header="720" w:footer="720" w:gutter="0"/>
          <w:pgNumType w:start="1"/>
          <w:cols w:space="720"/>
        </w:sectPr>
      </w:pPr>
    </w:p>
    <w:p w14:paraId="3F17CFD5" w14:textId="77777777" w:rsidR="00572BB0" w:rsidRDefault="00572BB0" w:rsidP="00950284">
      <w:pPr>
        <w:pStyle w:val="Heading1"/>
        <w:jc w:val="left"/>
      </w:pPr>
      <w:bookmarkStart w:id="1" w:name="_Toc112039791"/>
      <w:bookmarkStart w:id="2" w:name="_Toc196039114"/>
      <w:bookmarkStart w:id="3" w:name="_Toc391992771"/>
      <w:bookmarkStart w:id="4" w:name="_Toc414981175"/>
      <w:bookmarkStart w:id="5" w:name="_Toc528338287"/>
      <w:r>
        <w:t>Introduction</w:t>
      </w:r>
      <w:bookmarkEnd w:id="1"/>
      <w:bookmarkEnd w:id="2"/>
      <w:bookmarkEnd w:id="3"/>
      <w:bookmarkEnd w:id="4"/>
      <w:bookmarkEnd w:id="5"/>
    </w:p>
    <w:p w14:paraId="0F8CFBD1" w14:textId="77777777" w:rsidR="00572BB0" w:rsidRDefault="00572BB0">
      <w:pPr>
        <w:pStyle w:val="ParaText"/>
        <w:jc w:val="left"/>
      </w:pPr>
      <w:r>
        <w:t xml:space="preserve">Welcome to CAISO </w:t>
      </w:r>
      <w:r>
        <w:rPr>
          <w:b/>
          <w:bCs/>
          <w:i/>
          <w:iCs/>
        </w:rPr>
        <w:t>BPM for Managing Full Network Model</w:t>
      </w:r>
      <w:r>
        <w:t>. In this Introduction you will find the following information:</w:t>
      </w:r>
    </w:p>
    <w:p w14:paraId="2EA547CF" w14:textId="77777777" w:rsidR="00572BB0" w:rsidRDefault="00572BB0">
      <w:pPr>
        <w:pStyle w:val="Bullet1HRt"/>
        <w:jc w:val="left"/>
      </w:pPr>
      <w:r>
        <w:t>The purpose of CAISO BPMs</w:t>
      </w:r>
    </w:p>
    <w:p w14:paraId="15C0A399" w14:textId="77777777" w:rsidR="00572BB0" w:rsidRDefault="00572BB0">
      <w:pPr>
        <w:pStyle w:val="Bullet1HRt"/>
        <w:jc w:val="left"/>
      </w:pPr>
      <w:r>
        <w:t>What you can expect from this CAISO BPM</w:t>
      </w:r>
    </w:p>
    <w:p w14:paraId="1A50DE6E" w14:textId="77777777" w:rsidR="00572BB0" w:rsidRDefault="00572BB0">
      <w:pPr>
        <w:pStyle w:val="Bullet1HRt"/>
        <w:jc w:val="left"/>
      </w:pPr>
      <w:r>
        <w:t>Other CAISO BPMs or documents that provide related or additional information</w:t>
      </w:r>
    </w:p>
    <w:p w14:paraId="2B71DE21" w14:textId="77777777" w:rsidR="00572BB0" w:rsidRDefault="00572BB0">
      <w:pPr>
        <w:pStyle w:val="Heading2"/>
        <w:jc w:val="left"/>
      </w:pPr>
      <w:bookmarkStart w:id="6" w:name="_Toc196039115"/>
      <w:bookmarkStart w:id="7" w:name="_Toc391992772"/>
      <w:bookmarkStart w:id="8" w:name="_Toc414981176"/>
      <w:bookmarkStart w:id="9" w:name="_Toc528338288"/>
      <w:r>
        <w:t>Purpose of California ISO Business Practice Manuals</w:t>
      </w:r>
      <w:bookmarkEnd w:id="6"/>
      <w:bookmarkEnd w:id="7"/>
      <w:bookmarkEnd w:id="8"/>
      <w:bookmarkEnd w:id="9"/>
    </w:p>
    <w:p w14:paraId="4A636C5B" w14:textId="35D3AD31" w:rsidR="00B80C58" w:rsidRDefault="00572BB0" w:rsidP="00B80C58">
      <w:pPr>
        <w:pStyle w:val="ParaText"/>
        <w:rPr>
          <w:rFonts w:cs="Arial"/>
        </w:rPr>
      </w:pPr>
      <w:r>
        <w:t xml:space="preserve">The Business Practice Manuals (BPMs) developed by CAISO are intended to contain implementation detail, consistent with and supported by the CAISO Tariff, including:  instructions, rules, procedures, examples, and guidelines for the administration, operation, planning, and accounting requirements of CAISO and the markets. </w:t>
      </w:r>
      <w:r w:rsidR="00886E06">
        <w:t xml:space="preserve"> </w:t>
      </w:r>
      <w:bookmarkStart w:id="10" w:name="_Toc112039793"/>
      <w:bookmarkStart w:id="11" w:name="_Toc196039116"/>
      <w:r w:rsidR="00B80C58">
        <w:t xml:space="preserve">Each Business Practice Manual is posted in the BPM Library at: </w:t>
      </w:r>
      <w:hyperlink r:id="rId16" w:history="1">
        <w:r w:rsidR="00263848" w:rsidRPr="006A5C4E">
          <w:rPr>
            <w:rStyle w:val="Hyperlink"/>
          </w:rPr>
          <w:t>https://bpmcm.caiso.com/Pages/BPMLibrary.aspx</w:t>
        </w:r>
      </w:hyperlink>
      <w:r w:rsidR="00B80C58">
        <w:rPr>
          <w:color w:val="0000FF"/>
          <w:u w:val="single"/>
        </w:rPr>
        <w:t xml:space="preserve">. </w:t>
      </w:r>
      <w:r w:rsidR="00B80C58">
        <w:t xml:space="preserve"> </w:t>
      </w:r>
      <w:r w:rsidR="00B80C58" w:rsidRPr="00B80C58">
        <w:rPr>
          <w:rStyle w:val="Hyperlink"/>
          <w:color w:val="auto"/>
          <w:u w:val="none"/>
        </w:rPr>
        <w:t>Updates to all BPMs are managed in accordance with the change management procedures included in the</w:t>
      </w:r>
      <w:r w:rsidR="00B80C58" w:rsidRPr="00B80C58">
        <w:rPr>
          <w:rStyle w:val="Hyperlink"/>
          <w:color w:val="auto"/>
        </w:rPr>
        <w:t xml:space="preserve"> </w:t>
      </w:r>
      <w:hyperlink r:id="rId17" w:history="1">
        <w:r w:rsidR="00B80C58">
          <w:rPr>
            <w:rStyle w:val="Hyperlink"/>
            <w:b/>
          </w:rPr>
          <w:t>BPM for Change Management</w:t>
        </w:r>
      </w:hyperlink>
      <w:r w:rsidR="00B80C58">
        <w:t>.</w:t>
      </w:r>
    </w:p>
    <w:p w14:paraId="6340CD20" w14:textId="77777777" w:rsidR="00C73488" w:rsidRDefault="00C73488" w:rsidP="00B80C58">
      <w:pPr>
        <w:pStyle w:val="ParaText"/>
        <w:jc w:val="left"/>
      </w:pPr>
    </w:p>
    <w:p w14:paraId="480A3E4F" w14:textId="77777777" w:rsidR="00572BB0" w:rsidRDefault="00572BB0" w:rsidP="00D031D8">
      <w:pPr>
        <w:pStyle w:val="Heading2"/>
        <w:jc w:val="left"/>
      </w:pPr>
      <w:bookmarkStart w:id="12" w:name="_Toc391992773"/>
      <w:bookmarkStart w:id="13" w:name="_Toc414981177"/>
      <w:bookmarkStart w:id="14" w:name="_Toc528338289"/>
      <w:r>
        <w:t>Purpose of this Business Practice Manual</w:t>
      </w:r>
      <w:bookmarkEnd w:id="10"/>
      <w:bookmarkEnd w:id="11"/>
      <w:bookmarkEnd w:id="12"/>
      <w:bookmarkEnd w:id="13"/>
      <w:bookmarkEnd w:id="14"/>
    </w:p>
    <w:p w14:paraId="674429BE" w14:textId="2695E411" w:rsidR="000D5B6D" w:rsidRDefault="00572BB0" w:rsidP="000D5B6D">
      <w:pPr>
        <w:pStyle w:val="ParaText"/>
        <w:jc w:val="left"/>
      </w:pPr>
      <w:r>
        <w:t xml:space="preserve">This </w:t>
      </w:r>
      <w:r>
        <w:rPr>
          <w:i/>
          <w:iCs/>
        </w:rPr>
        <w:t>BPM for Managing Full Network Model</w:t>
      </w:r>
      <w:r>
        <w:t xml:space="preserve"> explains how the Full Network Model and its associated processes are used to support market operations and describes the process </w:t>
      </w:r>
      <w:r w:rsidR="00247968" w:rsidRPr="00247968">
        <w:t xml:space="preserve">supply, demand, or transmission owners or representatives doing business with the CAISO </w:t>
      </w:r>
      <w:r>
        <w:t xml:space="preserve">follow in providing data used to support the model and in gaining access to FNM model data.  Note that the </w:t>
      </w:r>
      <w:r>
        <w:rPr>
          <w:i/>
        </w:rPr>
        <w:t>BPM for Market Operations</w:t>
      </w:r>
      <w:r>
        <w:t xml:space="preserve"> describes how the Full Network Model is used in Market operations activities, including the calculation of Locational Marginal Prices (LMPs).</w:t>
      </w:r>
      <w:r w:rsidR="000D5B6D">
        <w:t xml:space="preserve">   </w:t>
      </w:r>
    </w:p>
    <w:p w14:paraId="3D02498C" w14:textId="77777777" w:rsidR="000D5B6D" w:rsidRDefault="000D5B6D" w:rsidP="000D5B6D">
      <w:pPr>
        <w:pStyle w:val="ParaText"/>
        <w:jc w:val="left"/>
      </w:pPr>
      <w:r>
        <w:t xml:space="preserve">RC Customers and adjacent RCs must follow the Market Participant Asset Implementation (MPAI) process described in Section 5.1 (except for certain market functions as specified in that section) in order to implement BAA and Transmission Operator Area (TOPA) topology changes and those changes to be included in future model releases.  </w:t>
      </w:r>
    </w:p>
    <w:p w14:paraId="0DCDA2DE" w14:textId="1BCC4C70" w:rsidR="000D5B6D" w:rsidRDefault="000D5B6D" w:rsidP="000D5B6D">
      <w:pPr>
        <w:pStyle w:val="ParaText"/>
        <w:jc w:val="left"/>
      </w:pPr>
      <w:r>
        <w:t>All other parts of this BPM do not apply to RC Customers or adjacent RCs.  For RC Customers, references to the Integrated Forward Market (IFM), Use Limited Resources, Congestion Revenue Rights (CRR) Systems, Participating Transmission Ownership, Metered Sub-Systems, Utility Distribution Companies, Trading Hubs, and Residual Unit Commitment (RUC) Zones are not applicable.</w:t>
      </w:r>
    </w:p>
    <w:p w14:paraId="7EF31ED6" w14:textId="4351D80E" w:rsidR="00572BB0" w:rsidRDefault="00572BB0">
      <w:pPr>
        <w:pStyle w:val="ParaText"/>
        <w:jc w:val="left"/>
      </w:pPr>
      <w:bookmarkStart w:id="15" w:name="_Toc112039794"/>
      <w:r>
        <w:t>The provisions of this BPM are intended to be consistent with the CAISO Tariff.  If the provisions of this BPM nevertheless conflict with the CAISO Tariff, the CAISO is bound to operate in accordance with the CAISO Tariff.  Any provision of the CAISO Tariff that may have been summarized or repeated in this BPM is only to aid understanding.  Even though every effort will be made by CAISO to update the information contained in this BPM and to notify Market Participants</w:t>
      </w:r>
      <w:r w:rsidR="00247968">
        <w:t xml:space="preserve">, </w:t>
      </w:r>
      <w:r w:rsidR="00247968" w:rsidRPr="00247968">
        <w:t>supply, demand, or transmission representatives</w:t>
      </w:r>
      <w:r>
        <w:t xml:space="preserve"> of changes, it is the responsibility of each </w:t>
      </w:r>
      <w:r w:rsidR="00247968">
        <w:t xml:space="preserve">entity </w:t>
      </w:r>
      <w:r>
        <w:t xml:space="preserve">to ensure that </w:t>
      </w:r>
      <w:r w:rsidR="00247968">
        <w:t>they are</w:t>
      </w:r>
      <w:r>
        <w:t xml:space="preserve"> using the most recent version of this BPM and to comply with all applicable provision</w:t>
      </w:r>
      <w:r w:rsidR="00247968">
        <w:t>s</w:t>
      </w:r>
      <w:r>
        <w:t xml:space="preserve"> of the CAISO Tariff.</w:t>
      </w:r>
    </w:p>
    <w:p w14:paraId="4FF2F219" w14:textId="77777777" w:rsidR="00572BB0" w:rsidRDefault="00572BB0">
      <w:pPr>
        <w:pStyle w:val="ParaText"/>
        <w:jc w:val="left"/>
      </w:pPr>
      <w:r>
        <w:t>A reference in this BPM to the CAISO Tariff, a given agreement, any other BPM or instrument, is intended to refer to the CAISO Tariff, that agreement, BPM or instrument as modified, amended, supplemented or restated.</w:t>
      </w:r>
    </w:p>
    <w:p w14:paraId="363E9AC0" w14:textId="77777777" w:rsidR="00572BB0" w:rsidRDefault="00572BB0">
      <w:pPr>
        <w:pStyle w:val="ParaText"/>
        <w:jc w:val="left"/>
      </w:pPr>
      <w:r>
        <w:t>The captions and headings in this BPM are intended solely to facilitate reference and not to have any bearing on the meaning of any of the terms and conditions of this BPM.</w:t>
      </w:r>
      <w:r>
        <w:br w:type="page"/>
      </w:r>
    </w:p>
    <w:p w14:paraId="1AC38048" w14:textId="6AF902F4" w:rsidR="00572BB0" w:rsidRDefault="00572BB0">
      <w:pPr>
        <w:pStyle w:val="Heading2"/>
        <w:jc w:val="left"/>
      </w:pPr>
      <w:bookmarkStart w:id="16" w:name="_Toc196039117"/>
      <w:bookmarkStart w:id="17" w:name="_Toc391992774"/>
      <w:bookmarkStart w:id="18" w:name="_Toc414981178"/>
      <w:bookmarkStart w:id="19" w:name="_Toc528338290"/>
      <w:r>
        <w:t>References</w:t>
      </w:r>
      <w:bookmarkEnd w:id="15"/>
      <w:bookmarkEnd w:id="16"/>
      <w:bookmarkEnd w:id="17"/>
      <w:bookmarkEnd w:id="18"/>
      <w:bookmarkEnd w:id="19"/>
    </w:p>
    <w:p w14:paraId="591D1D66" w14:textId="77777777" w:rsidR="00572BB0" w:rsidRDefault="00572BB0">
      <w:pPr>
        <w:pStyle w:val="ParaText"/>
        <w:jc w:val="left"/>
        <w:rPr>
          <w:b/>
          <w:bCs/>
        </w:rPr>
      </w:pPr>
      <w:r>
        <w:rPr>
          <w:b/>
          <w:bCs/>
        </w:rPr>
        <w:t xml:space="preserve">Note to Reader:  The definition of acronyms and words beginning with capitalized letters are given in the </w:t>
      </w:r>
      <w:r>
        <w:rPr>
          <w:b/>
          <w:bCs/>
          <w:i/>
          <w:iCs/>
        </w:rPr>
        <w:t>BPM for Definitions &amp; Acronyms</w:t>
      </w:r>
      <w:r>
        <w:rPr>
          <w:b/>
          <w:bCs/>
        </w:rPr>
        <w:t>.</w:t>
      </w:r>
    </w:p>
    <w:p w14:paraId="4CFDCAB0" w14:textId="77777777" w:rsidR="00572BB0" w:rsidRDefault="00572BB0">
      <w:pPr>
        <w:pStyle w:val="ParaText"/>
        <w:jc w:val="left"/>
      </w:pPr>
      <w:r>
        <w:t>Other reference information related to this BPM includes:</w:t>
      </w:r>
    </w:p>
    <w:p w14:paraId="3F55ACB6" w14:textId="77777777" w:rsidR="00572BB0" w:rsidRPr="00D94E7A" w:rsidRDefault="00572BB0">
      <w:pPr>
        <w:pStyle w:val="Bullet1HRt"/>
        <w:jc w:val="left"/>
      </w:pPr>
      <w:r>
        <w:t>[</w:t>
      </w:r>
      <w:r w:rsidRPr="00D94E7A">
        <w:t xml:space="preserve">1] California ISO Tariff </w:t>
      </w:r>
    </w:p>
    <w:p w14:paraId="54CF95BC" w14:textId="7757B2DB" w:rsidR="00572BB0" w:rsidRDefault="00572BB0">
      <w:pPr>
        <w:pStyle w:val="ParaText"/>
        <w:ind w:left="720" w:firstLine="720"/>
        <w:jc w:val="left"/>
      </w:pPr>
      <w:r>
        <w:t>&lt;</w:t>
      </w:r>
      <w:r w:rsidR="00263848" w:rsidRPr="00D94E7A" w:rsidDel="00263848">
        <w:t xml:space="preserve"> </w:t>
      </w:r>
      <w:r w:rsidR="00263848" w:rsidRPr="00263848">
        <w:t xml:space="preserve"> https://www.caiso.com/legal-regulatory/tariff</w:t>
      </w:r>
      <w:r>
        <w:t>&gt;</w:t>
      </w:r>
    </w:p>
    <w:p w14:paraId="3AB04269" w14:textId="77777777" w:rsidR="00572BB0" w:rsidRDefault="00572BB0">
      <w:pPr>
        <w:pStyle w:val="Bullet1HRt"/>
        <w:jc w:val="left"/>
      </w:pPr>
      <w:r>
        <w:t xml:space="preserve">[2] CAISO BPM, </w:t>
      </w:r>
      <w:r>
        <w:rPr>
          <w:i/>
        </w:rPr>
        <w:t>BPM for Market Operations</w:t>
      </w:r>
    </w:p>
    <w:p w14:paraId="16F08C51" w14:textId="231FFC19" w:rsidR="00572BB0" w:rsidRDefault="00572BB0">
      <w:pPr>
        <w:pStyle w:val="ParaText"/>
        <w:ind w:left="720" w:firstLine="720"/>
        <w:jc w:val="left"/>
      </w:pPr>
      <w:r>
        <w:t>&lt;</w:t>
      </w:r>
      <w:r w:rsidR="00D94E7A" w:rsidRPr="00D94E7A">
        <w:t>http</w:t>
      </w:r>
      <w:r w:rsidR="00263848">
        <w:t>s</w:t>
      </w:r>
      <w:r w:rsidR="00D94E7A" w:rsidRPr="00D94E7A">
        <w:t>://bpmcm.caiso.com/Pages/BPMDetails.aspx?BPM=Market Operations</w:t>
      </w:r>
      <w:r>
        <w:t>&gt;</w:t>
      </w:r>
    </w:p>
    <w:p w14:paraId="2543AE8F" w14:textId="77777777" w:rsidR="00572BB0" w:rsidRDefault="00572BB0">
      <w:pPr>
        <w:pStyle w:val="Bullet1HRt"/>
        <w:jc w:val="left"/>
        <w:rPr>
          <w:rFonts w:cs="Arial"/>
          <w:i/>
          <w:szCs w:val="22"/>
        </w:rPr>
      </w:pPr>
      <w:r>
        <w:t xml:space="preserve">[3] CAISO BPM, </w:t>
      </w:r>
      <w:r>
        <w:rPr>
          <w:i/>
        </w:rPr>
        <w:t>BPM for Market Instruments</w:t>
      </w:r>
    </w:p>
    <w:p w14:paraId="308C6118" w14:textId="0FC1907B" w:rsidR="00572BB0" w:rsidRDefault="00572BB0">
      <w:pPr>
        <w:pStyle w:val="Bullet1HRt"/>
        <w:numPr>
          <w:ilvl w:val="0"/>
          <w:numId w:val="0"/>
        </w:numPr>
        <w:ind w:left="1080" w:firstLine="360"/>
        <w:jc w:val="left"/>
        <w:rPr>
          <w:rFonts w:cs="Arial"/>
          <w:i/>
          <w:szCs w:val="22"/>
        </w:rPr>
      </w:pPr>
      <w:r>
        <w:rPr>
          <w:i/>
        </w:rPr>
        <w:t>&lt;</w:t>
      </w:r>
      <w:r w:rsidR="00D94E7A" w:rsidRPr="00D94E7A">
        <w:t>http</w:t>
      </w:r>
      <w:r w:rsidR="00263848">
        <w:t>s</w:t>
      </w:r>
      <w:r w:rsidR="00D94E7A" w:rsidRPr="00D94E7A">
        <w:t>://bpmcm.caiso.com/Pages/BPMDetails.aspx?BPM=Market Instruments</w:t>
      </w:r>
      <w:r>
        <w:rPr>
          <w:i/>
        </w:rPr>
        <w:t>&gt;</w:t>
      </w:r>
    </w:p>
    <w:p w14:paraId="14759197" w14:textId="77777777" w:rsidR="00572BB0" w:rsidRDefault="00572BB0">
      <w:pPr>
        <w:pStyle w:val="Bullet1HRt"/>
        <w:jc w:val="left"/>
        <w:rPr>
          <w:rFonts w:cs="Arial"/>
          <w:i/>
          <w:szCs w:val="22"/>
        </w:rPr>
      </w:pPr>
      <w:r>
        <w:rPr>
          <w:rFonts w:cs="Arial"/>
        </w:rPr>
        <w:t xml:space="preserve"> </w:t>
      </w:r>
      <w:r>
        <w:t>[4] CAISO BPM,</w:t>
      </w:r>
      <w:r>
        <w:rPr>
          <w:i/>
        </w:rPr>
        <w:t xml:space="preserve"> BPM for CRRs</w:t>
      </w:r>
    </w:p>
    <w:p w14:paraId="7D5F0659" w14:textId="1FE1628D" w:rsidR="00572BB0" w:rsidRDefault="00572BB0">
      <w:pPr>
        <w:pStyle w:val="Bullet1HRt"/>
        <w:numPr>
          <w:ilvl w:val="0"/>
          <w:numId w:val="0"/>
        </w:numPr>
        <w:ind w:left="1080" w:firstLine="360"/>
        <w:jc w:val="left"/>
        <w:rPr>
          <w:rFonts w:cs="Arial"/>
          <w:i/>
          <w:szCs w:val="22"/>
        </w:rPr>
      </w:pPr>
      <w:r>
        <w:rPr>
          <w:i/>
        </w:rPr>
        <w:t>&lt;</w:t>
      </w:r>
      <w:r w:rsidR="004F440E" w:rsidRPr="004F440E">
        <w:rPr>
          <w:i/>
        </w:rPr>
        <w:t>http</w:t>
      </w:r>
      <w:r w:rsidR="00263848">
        <w:rPr>
          <w:i/>
        </w:rPr>
        <w:t>s</w:t>
      </w:r>
      <w:r w:rsidR="004F440E" w:rsidRPr="004F440E">
        <w:rPr>
          <w:i/>
        </w:rPr>
        <w:t>://bpmcm.caiso.com/Pages/BPMDetails.aspx?BPM=Congestion Revenue Rights</w:t>
      </w:r>
      <w:r>
        <w:rPr>
          <w:i/>
        </w:rPr>
        <w:t>&gt;</w:t>
      </w:r>
    </w:p>
    <w:p w14:paraId="418382E3" w14:textId="77777777" w:rsidR="00572BB0" w:rsidRDefault="00572BB0">
      <w:pPr>
        <w:pStyle w:val="Bullet1HRt"/>
        <w:jc w:val="left"/>
        <w:rPr>
          <w:rFonts w:cs="Arial"/>
          <w:i/>
          <w:szCs w:val="22"/>
        </w:rPr>
      </w:pPr>
      <w:r>
        <w:t xml:space="preserve">[5] CAISO BPM, </w:t>
      </w:r>
      <w:r>
        <w:rPr>
          <w:i/>
        </w:rPr>
        <w:t>BPM for Definitions</w:t>
      </w:r>
      <w:r w:rsidR="004F440E">
        <w:rPr>
          <w:i/>
        </w:rPr>
        <w:t xml:space="preserve"> and Acronyms</w:t>
      </w:r>
    </w:p>
    <w:p w14:paraId="6D41105C" w14:textId="2688A192" w:rsidR="00572BB0" w:rsidRDefault="00572BB0">
      <w:pPr>
        <w:pStyle w:val="Bullet1HRt"/>
        <w:numPr>
          <w:ilvl w:val="0"/>
          <w:numId w:val="0"/>
        </w:numPr>
        <w:ind w:left="1080" w:firstLine="360"/>
        <w:jc w:val="left"/>
      </w:pPr>
      <w:r>
        <w:rPr>
          <w:i/>
        </w:rPr>
        <w:t>&lt;</w:t>
      </w:r>
      <w:r w:rsidR="004F440E" w:rsidRPr="004F440E">
        <w:rPr>
          <w:i/>
        </w:rPr>
        <w:t>http</w:t>
      </w:r>
      <w:r w:rsidR="00263848">
        <w:rPr>
          <w:i/>
        </w:rPr>
        <w:t>s</w:t>
      </w:r>
      <w:r w:rsidR="004F440E" w:rsidRPr="004F440E">
        <w:rPr>
          <w:i/>
        </w:rPr>
        <w:t>://bpmcm.caiso.com/Pages/BPMDetails.aspx?BPM=Definitions and Acronyms</w:t>
      </w:r>
      <w:r>
        <w:rPr>
          <w:i/>
        </w:rPr>
        <w:t xml:space="preserve">&gt; </w:t>
      </w:r>
    </w:p>
    <w:p w14:paraId="741D87B7" w14:textId="77777777" w:rsidR="00572BB0" w:rsidRDefault="00572BB0">
      <w:pPr>
        <w:pStyle w:val="Bullet1HRt"/>
        <w:jc w:val="left"/>
      </w:pPr>
      <w:r>
        <w:rPr>
          <w:rFonts w:cs="Arial"/>
        </w:rPr>
        <w:t xml:space="preserve">[6] CAISO White Paper, </w:t>
      </w:r>
      <w:r>
        <w:rPr>
          <w:rFonts w:cs="Arial"/>
          <w:i/>
        </w:rPr>
        <w:t>CAISO Control Area Footprint</w:t>
      </w:r>
      <w:r>
        <w:rPr>
          <w:rFonts w:cs="Arial"/>
        </w:rPr>
        <w:t>, December 1, 2005</w:t>
      </w:r>
      <w:r>
        <w:rPr>
          <w:rStyle w:val="FootnoteReference"/>
          <w:rFonts w:cs="Arial"/>
        </w:rPr>
        <w:footnoteReference w:id="2"/>
      </w:r>
    </w:p>
    <w:p w14:paraId="2BEC5FB5" w14:textId="77777777" w:rsidR="00572BB0" w:rsidRDefault="00572BB0">
      <w:pPr>
        <w:pStyle w:val="ParaText"/>
        <w:rPr>
          <w:rFonts w:cs="Arial"/>
        </w:rPr>
      </w:pPr>
      <w:r>
        <w:rPr>
          <w:rFonts w:cs="Arial"/>
          <w:i/>
          <w:szCs w:val="22"/>
        </w:rPr>
        <w:br w:type="page"/>
      </w:r>
    </w:p>
    <w:p w14:paraId="26206FB5" w14:textId="77777777" w:rsidR="00572BB0" w:rsidRDefault="00572BB0" w:rsidP="00950284">
      <w:pPr>
        <w:pStyle w:val="Heading1"/>
        <w:jc w:val="left"/>
      </w:pPr>
      <w:bookmarkStart w:id="20" w:name="_Toc153556830"/>
      <w:bookmarkStart w:id="21" w:name="_Toc154891133"/>
      <w:bookmarkStart w:id="22" w:name="_Toc153556831"/>
      <w:bookmarkStart w:id="23" w:name="_Toc154891134"/>
      <w:bookmarkStart w:id="24" w:name="_Toc196039118"/>
      <w:bookmarkStart w:id="25" w:name="_Toc391992775"/>
      <w:bookmarkStart w:id="26" w:name="_Toc414981179"/>
      <w:bookmarkStart w:id="27" w:name="_Toc528338291"/>
      <w:bookmarkEnd w:id="20"/>
      <w:bookmarkEnd w:id="21"/>
      <w:bookmarkEnd w:id="22"/>
      <w:bookmarkEnd w:id="23"/>
      <w:r>
        <w:t>Full Network Model Overview</w:t>
      </w:r>
      <w:bookmarkEnd w:id="24"/>
      <w:bookmarkEnd w:id="25"/>
      <w:bookmarkEnd w:id="26"/>
      <w:bookmarkEnd w:id="27"/>
    </w:p>
    <w:p w14:paraId="456A3B22" w14:textId="77777777" w:rsidR="00572BB0" w:rsidRDefault="00572BB0">
      <w:pPr>
        <w:pStyle w:val="ParaText"/>
        <w:jc w:val="left"/>
      </w:pPr>
      <w:r>
        <w:t xml:space="preserve">Welcome to the </w:t>
      </w:r>
      <w:r>
        <w:rPr>
          <w:i/>
          <w:iCs/>
        </w:rPr>
        <w:t>Full Network Model Overview</w:t>
      </w:r>
      <w:r>
        <w:t xml:space="preserve"> section of the </w:t>
      </w:r>
      <w:r>
        <w:rPr>
          <w:i/>
          <w:iCs/>
        </w:rPr>
        <w:t>BPM for Managing Full Network Model</w:t>
      </w:r>
      <w:r>
        <w:t>.  In this section, you find the following information:</w:t>
      </w:r>
    </w:p>
    <w:p w14:paraId="176B7307" w14:textId="77777777" w:rsidR="00572BB0" w:rsidRDefault="00572BB0">
      <w:pPr>
        <w:pStyle w:val="Bullet1HRt"/>
        <w:jc w:val="left"/>
      </w:pPr>
      <w:r>
        <w:t xml:space="preserve">What is included in the Full Network Model (FNM) </w:t>
      </w:r>
    </w:p>
    <w:p w14:paraId="102887B2" w14:textId="77777777" w:rsidR="00572BB0" w:rsidRDefault="00572BB0">
      <w:pPr>
        <w:pStyle w:val="Bullet1HRt"/>
        <w:jc w:val="left"/>
      </w:pPr>
      <w:r>
        <w:rPr>
          <w:rFonts w:cs="Arial"/>
        </w:rPr>
        <w:t>How the F</w:t>
      </w:r>
      <w:r>
        <w:t>NM is developed</w:t>
      </w:r>
    </w:p>
    <w:p w14:paraId="7DEA7B52" w14:textId="77777777" w:rsidR="00572BB0" w:rsidRDefault="00572BB0">
      <w:pPr>
        <w:pStyle w:val="Bullet1HRt"/>
        <w:jc w:val="left"/>
      </w:pPr>
      <w:r>
        <w:t>How the FNM is used for Market operations</w:t>
      </w:r>
    </w:p>
    <w:p w14:paraId="2789F9D1" w14:textId="77777777" w:rsidR="00572BB0" w:rsidRDefault="00572BB0">
      <w:pPr>
        <w:pStyle w:val="Bullet1HRt"/>
        <w:jc w:val="left"/>
      </w:pPr>
      <w:r>
        <w:t>How the FNM relates to the models used for CAISO reliability analysis</w:t>
      </w:r>
    </w:p>
    <w:p w14:paraId="734198AB" w14:textId="77777777" w:rsidR="00572BB0" w:rsidRDefault="00572BB0">
      <w:pPr>
        <w:pStyle w:val="Heading2"/>
        <w:jc w:val="left"/>
      </w:pPr>
      <w:bookmarkStart w:id="28" w:name="_Toc196039119"/>
      <w:bookmarkStart w:id="29" w:name="_Toc391992776"/>
      <w:bookmarkStart w:id="30" w:name="_Toc414981180"/>
      <w:bookmarkStart w:id="31" w:name="_Toc528338292"/>
      <w:r>
        <w:t>Full Network Model Overview – IFM and RTM</w:t>
      </w:r>
      <w:bookmarkEnd w:id="28"/>
      <w:bookmarkEnd w:id="29"/>
      <w:bookmarkEnd w:id="30"/>
      <w:bookmarkEnd w:id="31"/>
    </w:p>
    <w:p w14:paraId="368ADED8" w14:textId="77777777" w:rsidR="00572BB0" w:rsidRDefault="00572BB0">
      <w:pPr>
        <w:pStyle w:val="ParaText"/>
        <w:jc w:val="left"/>
      </w:pPr>
      <w:r>
        <w:t>The operation of the CAISO’s Markets, which includes the determination and mitigation of transmission congestion and the calculation of LMPs, requires a network model that provides a detailed and accurate representation of the power system included in the CAISO Markets.  To support these model requirements for CAISO Market operations, Section 27.5 of the CAISO Tariff calls for the implementation of a Full Network Model.  In this context, the FNM is a model that meets the needs of the Integrated Forward Market, the Real Time Market</w:t>
      </w:r>
      <w:r w:rsidR="00653E17">
        <w:t>,</w:t>
      </w:r>
      <w:r>
        <w:t xml:space="preserve"> and the CRR Auction and Allocation processes. </w:t>
      </w:r>
      <w:r w:rsidR="00886E06">
        <w:t xml:space="preserve"> </w:t>
      </w:r>
      <w:r>
        <w:t xml:space="preserve">These Markets and processes operate at different times, have different purposes and use slightly different model data and assumptions. As a result, the FNM used to support each Market is tailored to the market or process as described in the remaining sections of this BPM.  </w:t>
      </w:r>
    </w:p>
    <w:p w14:paraId="0893CEBA" w14:textId="77777777" w:rsidR="00572BB0" w:rsidRDefault="00572BB0">
      <w:pPr>
        <w:pStyle w:val="ParaText"/>
        <w:jc w:val="left"/>
      </w:pPr>
      <w:r>
        <w:t xml:space="preserve">The FNM includes a combination of physical network data and commercial data required to support each of these Markets. </w:t>
      </w:r>
      <w:r w:rsidR="00886E06">
        <w:t xml:space="preserve"> </w:t>
      </w:r>
      <w:r>
        <w:t>The FNM used in each of these Markets includes a representation of the following elements:</w:t>
      </w:r>
    </w:p>
    <w:p w14:paraId="296E6946" w14:textId="77777777" w:rsidR="00572BB0" w:rsidRDefault="00572BB0">
      <w:pPr>
        <w:pStyle w:val="ParaText"/>
        <w:numPr>
          <w:ilvl w:val="0"/>
          <w:numId w:val="19"/>
        </w:numPr>
        <w:jc w:val="left"/>
      </w:pPr>
      <w:r>
        <w:t xml:space="preserve">CAISO </w:t>
      </w:r>
      <w:r w:rsidR="005D427F">
        <w:t>Balancing Authority Area</w:t>
      </w:r>
      <w:r>
        <w:t xml:space="preserve"> physical transmission system reflecting planned transmission outages appropriate for each market</w:t>
      </w:r>
    </w:p>
    <w:p w14:paraId="0BC962A6" w14:textId="77777777" w:rsidR="00572BB0" w:rsidRDefault="00572BB0">
      <w:pPr>
        <w:pStyle w:val="ParaText"/>
        <w:numPr>
          <w:ilvl w:val="0"/>
          <w:numId w:val="19"/>
        </w:numPr>
        <w:jc w:val="left"/>
      </w:pPr>
      <w:r>
        <w:t xml:space="preserve">CAISO </w:t>
      </w:r>
      <w:r w:rsidR="005D427F">
        <w:t>Balancing Authority Area</w:t>
      </w:r>
      <w:r>
        <w:t xml:space="preserve"> Generation and Pumped Storage resources reflecting planned Generation Outages appropriate for each market</w:t>
      </w:r>
    </w:p>
    <w:p w14:paraId="47DA20F8" w14:textId="77777777" w:rsidR="00572BB0" w:rsidRDefault="00572BB0">
      <w:pPr>
        <w:pStyle w:val="ParaText"/>
        <w:numPr>
          <w:ilvl w:val="0"/>
          <w:numId w:val="19"/>
        </w:numPr>
        <w:jc w:val="left"/>
      </w:pPr>
      <w:r>
        <w:t xml:space="preserve">CAISO </w:t>
      </w:r>
      <w:r w:rsidR="005D427F">
        <w:t>Balancing Authority Area</w:t>
      </w:r>
      <w:r>
        <w:t xml:space="preserve"> Loads</w:t>
      </w:r>
    </w:p>
    <w:p w14:paraId="162F9972" w14:textId="77777777" w:rsidR="00572BB0" w:rsidRDefault="005D427F">
      <w:pPr>
        <w:pStyle w:val="ParaText"/>
        <w:numPr>
          <w:ilvl w:val="0"/>
          <w:numId w:val="19"/>
        </w:numPr>
        <w:jc w:val="left"/>
      </w:pPr>
      <w:r>
        <w:t>Balancing Authority Area</w:t>
      </w:r>
      <w:r w:rsidR="00572BB0">
        <w:t xml:space="preserve">s that are embedded or adjacent to the </w:t>
      </w:r>
      <w:r w:rsidR="0059043E">
        <w:t xml:space="preserve">CAISO </w:t>
      </w:r>
      <w:r>
        <w:t>Balancing Authority Area</w:t>
      </w:r>
    </w:p>
    <w:p w14:paraId="3B1E6B9A" w14:textId="77777777" w:rsidR="00572BB0" w:rsidRDefault="00572BB0">
      <w:pPr>
        <w:pStyle w:val="ParaText"/>
        <w:numPr>
          <w:ilvl w:val="0"/>
          <w:numId w:val="19"/>
        </w:numPr>
        <w:jc w:val="left"/>
      </w:pPr>
      <w:r>
        <w:t xml:space="preserve">Resources external to the CAISO </w:t>
      </w:r>
      <w:r w:rsidR="005D427F">
        <w:t>Balancing Authority Area</w:t>
      </w:r>
      <w:r>
        <w:t xml:space="preserve"> </w:t>
      </w:r>
    </w:p>
    <w:p w14:paraId="1912CDD6" w14:textId="77777777" w:rsidR="00572BB0" w:rsidRDefault="00572BB0">
      <w:pPr>
        <w:pStyle w:val="ParaText"/>
        <w:numPr>
          <w:ilvl w:val="0"/>
          <w:numId w:val="19"/>
        </w:numPr>
        <w:jc w:val="left"/>
      </w:pPr>
      <w:r>
        <w:t>Resources that use a Dynamic Schedule or utilize a Pseudo Tie</w:t>
      </w:r>
    </w:p>
    <w:p w14:paraId="016F4AE3" w14:textId="77777777" w:rsidR="00572BB0" w:rsidRDefault="00572BB0">
      <w:pPr>
        <w:pStyle w:val="ParaText"/>
        <w:numPr>
          <w:ilvl w:val="0"/>
          <w:numId w:val="19"/>
        </w:numPr>
        <w:jc w:val="left"/>
      </w:pPr>
      <w:r>
        <w:t>Groupings of Generation or Loads to reflect commercial arrangements</w:t>
      </w:r>
    </w:p>
    <w:p w14:paraId="25988629" w14:textId="77777777" w:rsidR="00572BB0" w:rsidRDefault="00572BB0">
      <w:pPr>
        <w:pStyle w:val="ParaText"/>
        <w:numPr>
          <w:ilvl w:val="0"/>
          <w:numId w:val="19"/>
        </w:numPr>
        <w:jc w:val="left"/>
      </w:pPr>
      <w:r>
        <w:t>Aggregation of Generation or Load pricing nodes for bidding and settlements purposes</w:t>
      </w:r>
    </w:p>
    <w:p w14:paraId="675FA65D" w14:textId="77777777" w:rsidR="00572BB0" w:rsidRDefault="00572BB0">
      <w:pPr>
        <w:pStyle w:val="ParaText"/>
        <w:jc w:val="left"/>
      </w:pPr>
      <w:r>
        <w:t xml:space="preserve">CAISO manages Energy and Ancillary Services (AS) to maintain the source/Demand balance of the electric system within reliability constraints for the </w:t>
      </w:r>
      <w:r w:rsidR="00D25195">
        <w:t>Day-Ahead Market (DAM)</w:t>
      </w:r>
      <w:r>
        <w:t xml:space="preserve"> and Real-Time Market (RTM). </w:t>
      </w:r>
      <w:r w:rsidR="00886E06">
        <w:t xml:space="preserve"> </w:t>
      </w:r>
      <w:r w:rsidR="002A6BF9">
        <w:t>As further described below, t</w:t>
      </w:r>
      <w:r>
        <w:t xml:space="preserve">he FNM is used to enforce all </w:t>
      </w:r>
      <w:r w:rsidR="00F609B6">
        <w:t xml:space="preserve">appropriate </w:t>
      </w:r>
      <w:r>
        <w:t>network and resource constraints and reflect transmission losses in developing the following:</w:t>
      </w:r>
    </w:p>
    <w:p w14:paraId="5B7E3076" w14:textId="77777777" w:rsidR="00572BB0" w:rsidRDefault="00572BB0">
      <w:pPr>
        <w:pStyle w:val="ParaText"/>
        <w:numPr>
          <w:ilvl w:val="0"/>
          <w:numId w:val="19"/>
        </w:numPr>
        <w:jc w:val="left"/>
      </w:pPr>
      <w:r>
        <w:t xml:space="preserve">Day Ahead </w:t>
      </w:r>
      <w:r w:rsidR="00032F7B">
        <w:t xml:space="preserve">Market (DAM) </w:t>
      </w:r>
      <w:r>
        <w:t>Schedules</w:t>
      </w:r>
    </w:p>
    <w:p w14:paraId="13160BF7" w14:textId="77777777" w:rsidR="00572BB0" w:rsidRDefault="00572BB0">
      <w:pPr>
        <w:pStyle w:val="ParaText"/>
        <w:numPr>
          <w:ilvl w:val="0"/>
          <w:numId w:val="19"/>
        </w:numPr>
        <w:jc w:val="left"/>
      </w:pPr>
      <w:r>
        <w:t>DAM AS and RUC Awards</w:t>
      </w:r>
    </w:p>
    <w:p w14:paraId="4FD5C830" w14:textId="77777777" w:rsidR="00572BB0" w:rsidRDefault="00572BB0">
      <w:pPr>
        <w:pStyle w:val="ParaText"/>
        <w:numPr>
          <w:ilvl w:val="0"/>
          <w:numId w:val="19"/>
        </w:numPr>
        <w:jc w:val="left"/>
      </w:pPr>
      <w:r>
        <w:t>DAM LMPs</w:t>
      </w:r>
    </w:p>
    <w:p w14:paraId="576DC1E3" w14:textId="77777777" w:rsidR="00572BB0" w:rsidRDefault="00032F7B">
      <w:pPr>
        <w:pStyle w:val="ParaText"/>
        <w:numPr>
          <w:ilvl w:val="0"/>
          <w:numId w:val="19"/>
        </w:numPr>
        <w:jc w:val="left"/>
      </w:pPr>
      <w:r>
        <w:t>Hour-Ahead Scheduling Process (</w:t>
      </w:r>
      <w:r w:rsidR="00572BB0">
        <w:t>HASP</w:t>
      </w:r>
      <w:r>
        <w:t>)</w:t>
      </w:r>
      <w:r w:rsidR="00572BB0">
        <w:t xml:space="preserve"> </w:t>
      </w:r>
      <w:r>
        <w:t xml:space="preserve">and </w:t>
      </w:r>
      <w:r w:rsidR="002F5945">
        <w:t>Fifteen Minute Market (</w:t>
      </w:r>
      <w:r w:rsidR="001348BA">
        <w:t>FMM</w:t>
      </w:r>
      <w:r w:rsidR="002F5945">
        <w:t>)</w:t>
      </w:r>
      <w:r w:rsidR="001348BA">
        <w:t xml:space="preserve"> </w:t>
      </w:r>
      <w:r w:rsidR="00572BB0">
        <w:t>Intertie Schedules</w:t>
      </w:r>
    </w:p>
    <w:p w14:paraId="28B4033F" w14:textId="77777777" w:rsidR="00572BB0" w:rsidRDefault="002F5945">
      <w:pPr>
        <w:pStyle w:val="ParaText"/>
        <w:numPr>
          <w:ilvl w:val="0"/>
          <w:numId w:val="19"/>
        </w:numPr>
        <w:jc w:val="left"/>
      </w:pPr>
      <w:r>
        <w:t>Short-Term Unit Commitment (</w:t>
      </w:r>
      <w:r w:rsidR="00572BB0">
        <w:t>STUC</w:t>
      </w:r>
      <w:r>
        <w:t>)</w:t>
      </w:r>
      <w:r w:rsidR="00572BB0">
        <w:t xml:space="preserve"> and </w:t>
      </w:r>
      <w:r>
        <w:t>Real-Time Unit Commitment (</w:t>
      </w:r>
      <w:r w:rsidR="00572BB0">
        <w:t>RTUC</w:t>
      </w:r>
      <w:r>
        <w:t>)</w:t>
      </w:r>
      <w:r w:rsidR="00572BB0">
        <w:t xml:space="preserve"> Awards</w:t>
      </w:r>
    </w:p>
    <w:p w14:paraId="1CED634D" w14:textId="77777777" w:rsidR="00572BB0" w:rsidRDefault="00572BB0">
      <w:pPr>
        <w:pStyle w:val="ParaText"/>
        <w:numPr>
          <w:ilvl w:val="0"/>
          <w:numId w:val="19"/>
        </w:numPr>
        <w:jc w:val="left"/>
      </w:pPr>
      <w:r>
        <w:t>Dispatch Instructions</w:t>
      </w:r>
    </w:p>
    <w:p w14:paraId="5A074B86" w14:textId="77777777" w:rsidR="00572BB0" w:rsidRDefault="00572BB0">
      <w:pPr>
        <w:pStyle w:val="ParaText"/>
        <w:numPr>
          <w:ilvl w:val="0"/>
          <w:numId w:val="19"/>
        </w:numPr>
        <w:jc w:val="left"/>
      </w:pPr>
      <w:r>
        <w:t>Real Time LMPs</w:t>
      </w:r>
    </w:p>
    <w:p w14:paraId="64E9499D" w14:textId="77777777" w:rsidR="00572BB0" w:rsidRDefault="00572BB0">
      <w:pPr>
        <w:pStyle w:val="ParaText"/>
        <w:jc w:val="left"/>
      </w:pPr>
      <w:r>
        <w:t xml:space="preserve">For more detail on the operation of these Markets, see the CASIO Market Operations BPM. </w:t>
      </w:r>
      <w:r w:rsidR="00886E06">
        <w:t xml:space="preserve"> </w:t>
      </w:r>
      <w:r>
        <w:t xml:space="preserve">CAISO’s reliability role is performed by the CAISO Systems Operations Department within the overall Western Electricity Coordinating Council (WECC) and North American Electric Reliability Council (NERC) framework. </w:t>
      </w:r>
    </w:p>
    <w:p w14:paraId="64BA087D" w14:textId="77777777" w:rsidR="00572BB0" w:rsidRDefault="00572BB0">
      <w:pPr>
        <w:pStyle w:val="ParaText"/>
        <w:jc w:val="left"/>
      </w:pPr>
      <w:r>
        <w:t xml:space="preserve">The </w:t>
      </w:r>
      <w:r w:rsidR="005D427F">
        <w:t>Balancing Authority Area</w:t>
      </w:r>
      <w:r>
        <w:t xml:space="preserve"> Operations responsibilities are performed using the CAISO Energy Management System (EMS). </w:t>
      </w:r>
      <w:r w:rsidR="00886E06">
        <w:t xml:space="preserve"> </w:t>
      </w:r>
      <w:r w:rsidR="00F609B6">
        <w:t>Although t</w:t>
      </w:r>
      <w:r>
        <w:t>he EMS is a computer system that primarily supports the reliability related CAISO functions</w:t>
      </w:r>
      <w:r w:rsidR="00F609B6">
        <w:t>, it also provides needed inputs to the CAISO Market Operation Systems on a continuous basis</w:t>
      </w:r>
      <w:r>
        <w:t xml:space="preserve">. </w:t>
      </w:r>
      <w:r w:rsidR="00886E06">
        <w:t xml:space="preserve"> </w:t>
      </w:r>
      <w:r w:rsidR="00F609B6">
        <w:t>T</w:t>
      </w:r>
      <w:r>
        <w:t xml:space="preserve">he CAISO Market Operation Systems and, in particular, the </w:t>
      </w:r>
      <w:r w:rsidR="00F609B6">
        <w:t>DA</w:t>
      </w:r>
      <w:r>
        <w:t>M and the RTM system applications provide the means for managing the CAISO Markets while ensuring system reliability.</w:t>
      </w:r>
    </w:p>
    <w:p w14:paraId="4FE4984C" w14:textId="77777777" w:rsidR="00572BB0" w:rsidRDefault="00572BB0">
      <w:pPr>
        <w:pStyle w:val="ParaText"/>
        <w:jc w:val="left"/>
      </w:pPr>
      <w:r>
        <w:t xml:space="preserve">To facilitate the real time monitoring and operation of the CAISO </w:t>
      </w:r>
      <w:r w:rsidR="005D427F">
        <w:t>Balancing Authority Area</w:t>
      </w:r>
      <w:r>
        <w:t xml:space="preserve">, the EMS requires a model of the physical power system network as well as real-time information on the status of power system components represented in the model.  The network model and real-time data are used to support applications that determine the operational state of the system at all times.  The network model is also used for real time and off-line steady state studies to analyze the impact that single event (n-1) and critical multiple event (n-2) contingencies have on the power system and to develop plans to mitigate the impact of such outages should they occur.  </w:t>
      </w:r>
    </w:p>
    <w:p w14:paraId="0FB3833D" w14:textId="77777777" w:rsidR="00572BB0" w:rsidRDefault="00572BB0" w:rsidP="0010585A">
      <w:pPr>
        <w:pStyle w:val="ParaText"/>
        <w:jc w:val="left"/>
      </w:pPr>
      <w:r>
        <w:t>The EMS detailed physical network model is used in the state estimator and other reliability applications which run on the CAISO's EMS used for Real-Time operations and for monitoring grid reliability.  The EMS model includes representation of</w:t>
      </w:r>
      <w:r w:rsidR="0010585A">
        <w:t xml:space="preserve"> the interconnected power system of the </w:t>
      </w:r>
      <w:r w:rsidR="0076087C">
        <w:t>CA</w:t>
      </w:r>
      <w:r w:rsidR="0010585A">
        <w:t xml:space="preserve">ISO </w:t>
      </w:r>
      <w:r w:rsidR="0076087C">
        <w:t>C</w:t>
      </w:r>
      <w:r w:rsidR="0010585A">
        <w:t xml:space="preserve">ontrolled </w:t>
      </w:r>
      <w:r w:rsidR="0076087C">
        <w:t>G</w:t>
      </w:r>
      <w:r w:rsidR="0010585A">
        <w:t>rid and certain parts of the WECC region</w:t>
      </w:r>
      <w:r>
        <w:t xml:space="preserve">. </w:t>
      </w:r>
      <w:r w:rsidR="00991AF0">
        <w:t xml:space="preserve"> The </w:t>
      </w:r>
      <w:r w:rsidRPr="00EF2AF3">
        <w:t xml:space="preserve">market FNM includes the CAISO </w:t>
      </w:r>
      <w:r w:rsidR="005D427F" w:rsidRPr="00EF2AF3">
        <w:t>Balancing Authority Area</w:t>
      </w:r>
      <w:r w:rsidRPr="00EF2AF3">
        <w:t xml:space="preserve"> and CAISO Controlled Grid, </w:t>
      </w:r>
      <w:r w:rsidR="0059043E" w:rsidRPr="00EF2AF3">
        <w:t>Integrated Balancing Authority</w:t>
      </w:r>
      <w:r w:rsidRPr="00EF2AF3">
        <w:t xml:space="preserve"> Area representations, and</w:t>
      </w:r>
      <w:r w:rsidR="00645C9C" w:rsidRPr="00EF2AF3">
        <w:t xml:space="preserve"> the New P</w:t>
      </w:r>
      <w:r w:rsidR="003F1EEC" w:rsidRPr="00EF2AF3">
        <w:t xml:space="preserve">articipating </w:t>
      </w:r>
      <w:r w:rsidR="00645C9C" w:rsidRPr="00EF2AF3">
        <w:t>TO area</w:t>
      </w:r>
      <w:r w:rsidRPr="00EF2AF3">
        <w:t xml:space="preserve"> </w:t>
      </w:r>
      <w:r w:rsidR="0031582E" w:rsidRPr="00EF2AF3">
        <w:t>and</w:t>
      </w:r>
      <w:r w:rsidR="00991AF0">
        <w:t xml:space="preserve"> external resources and loads, as well as conditions on transmission facilities in other balancing authority areas</w:t>
      </w:r>
      <w:r w:rsidRPr="00EF2AF3">
        <w:t>.</w:t>
      </w:r>
      <w:r>
        <w:t xml:space="preserve">  </w:t>
      </w:r>
    </w:p>
    <w:p w14:paraId="74BE76A6" w14:textId="77777777" w:rsidR="007E5515" w:rsidRDefault="00572BB0">
      <w:pPr>
        <w:pStyle w:val="ParaText"/>
        <w:jc w:val="left"/>
      </w:pPr>
      <w:r>
        <w:t>In contrast to the EMS model, the IFM/RTM System requires both an accurate model of the physical power system network and real-time data and an accurate commercial network model that includes commercial parameters such as constraints, attributes, and commercial agreements</w:t>
      </w:r>
      <w:r>
        <w:rPr>
          <w:rStyle w:val="FootnoteReference"/>
        </w:rPr>
        <w:footnoteReference w:id="3"/>
      </w:r>
      <w:r>
        <w:t xml:space="preserve">.  This combined physical and commercial model, known as the FNM, is used for </w:t>
      </w:r>
      <w:r w:rsidR="007E5515">
        <w:t>DA</w:t>
      </w:r>
      <w:r>
        <w:t xml:space="preserve">M and RTM clearing, Congestion Management, intertie transfers, loss determination, Energy and AS scheduling and Dispatch, and LMP calculations.  </w:t>
      </w:r>
      <w:r w:rsidR="00714F81">
        <w:t xml:space="preserve">The physical </w:t>
      </w:r>
      <w:r>
        <w:t>portion of the market FNM is "extracted" from the EMS model since the EMS model has the majority of the facility representations needed for market purposes.  This provides efficiency by not requiring the CAISO to maintain duplicate, parallel models.  Further, it assures that the EMS model and the market model will always be in sync with one another and have a consistent system representation.  Commercial components are then added to the EMS model to produce the market FNM.</w:t>
      </w:r>
      <w:r w:rsidR="0059043E">
        <w:t xml:space="preserve">  </w:t>
      </w:r>
    </w:p>
    <w:p w14:paraId="49DAC70C" w14:textId="77777777" w:rsidR="00572BB0" w:rsidRDefault="0059043E" w:rsidP="00D813FA">
      <w:pPr>
        <w:pStyle w:val="ParaText"/>
        <w:jc w:val="left"/>
      </w:pPr>
      <w:r w:rsidRPr="006A15FE">
        <w:t xml:space="preserve">The ability to monitor conditions throughout the network through the use of the FNM allows the IFM/RTM System to enforce constraints that enable the </w:t>
      </w:r>
      <w:r w:rsidR="005B3336">
        <w:t>CA</w:t>
      </w:r>
      <w:r w:rsidRPr="006A15FE">
        <w:t xml:space="preserve">ISO to manage congestion and create feasible schedules.  It is important that the information provided to the IFM/RTM </w:t>
      </w:r>
      <w:r w:rsidR="007E5515">
        <w:t>S</w:t>
      </w:r>
      <w:r w:rsidRPr="006A15FE">
        <w:t>ystem be sufficiently accurate for Congestion Management purposes and to provide operators sufficient information o</w:t>
      </w:r>
      <w:r w:rsidR="007E5515">
        <w:t>n</w:t>
      </w:r>
      <w:r w:rsidRPr="006A15FE">
        <w:t xml:space="preserve"> potential constraints.  </w:t>
      </w:r>
      <w:r w:rsidR="00A424AF">
        <w:t xml:space="preserve">As described in further detail below, there are several types of situations in which it is not appropriate for the IFM/RTM Systems to enforce all constraints that are included in the FNM. For example, </w:t>
      </w:r>
      <w:r w:rsidR="002E3A73">
        <w:t>for</w:t>
      </w:r>
      <w:r w:rsidRPr="006A15FE">
        <w:t xml:space="preserve"> grid </w:t>
      </w:r>
      <w:r w:rsidR="002E3A73">
        <w:t xml:space="preserve">facilities </w:t>
      </w:r>
      <w:r w:rsidRPr="006A15FE">
        <w:t xml:space="preserve">where there is not sufficient visibility to ensure the accuracy required for Congestion Management through </w:t>
      </w:r>
      <w:r w:rsidR="007E5515">
        <w:t xml:space="preserve">the </w:t>
      </w:r>
      <w:r w:rsidRPr="006A15FE">
        <w:t>IFM/RTM System, the constraints will not be enforced</w:t>
      </w:r>
      <w:r>
        <w:t xml:space="preserve"> by the market software</w:t>
      </w:r>
      <w:r w:rsidR="002E3A73">
        <w:t>.</w:t>
      </w:r>
      <w:r w:rsidRPr="006A15FE">
        <w:t xml:space="preserve"> </w:t>
      </w:r>
      <w:r w:rsidR="002E3A73">
        <w:t xml:space="preserve">In these cases </w:t>
      </w:r>
      <w:r w:rsidRPr="006A15FE">
        <w:t>the operators will examine all available information, including State Estimator solutions and available telemetry, to operate the system.</w:t>
      </w:r>
      <w:r w:rsidR="007E5515">
        <w:t xml:space="preserve"> </w:t>
      </w:r>
      <w:r w:rsidR="00A424AF">
        <w:t xml:space="preserve">For such circumstances the operators will follow the relevant CAISO operating procedures where applicable. </w:t>
      </w:r>
      <w:r w:rsidR="00886E06">
        <w:t xml:space="preserve"> </w:t>
      </w:r>
      <w:r w:rsidR="007E5515" w:rsidRPr="00F31DFB">
        <w:rPr>
          <w:rFonts w:cs="Arial"/>
          <w:szCs w:val="22"/>
        </w:rPr>
        <w:t>CAISO operating procedures define constraints other than thermal limits of individual network branches, and state the conditions in which the constraints are valid, including variation by season, time of day, temperature, wind speed, existence of outages, market time horizon, etc.</w:t>
      </w:r>
      <w:r w:rsidR="007E5515" w:rsidRPr="006146E2">
        <w:t xml:space="preserve"> </w:t>
      </w:r>
    </w:p>
    <w:p w14:paraId="6913043A" w14:textId="77777777" w:rsidR="00C546EE" w:rsidRPr="00C546EE" w:rsidRDefault="00C546EE" w:rsidP="00D813FA">
      <w:pPr>
        <w:pStyle w:val="ParaText"/>
        <w:jc w:val="left"/>
        <w:rPr>
          <w:rFonts w:ascii="Times New Roman" w:hAnsi="Times New Roman"/>
          <w:sz w:val="24"/>
          <w:szCs w:val="24"/>
        </w:rPr>
      </w:pPr>
      <w:r w:rsidRPr="00C330D7">
        <w:rPr>
          <w:rFonts w:cs="Arial"/>
          <w:szCs w:val="22"/>
        </w:rPr>
        <w:t xml:space="preserve">The CAISO Operating Procedure </w:t>
      </w:r>
      <w:r w:rsidR="00C330D7">
        <w:rPr>
          <w:rFonts w:cs="Arial"/>
          <w:szCs w:val="22"/>
        </w:rPr>
        <w:t xml:space="preserve">1210 </w:t>
      </w:r>
      <w:r w:rsidRPr="00C546EE">
        <w:rPr>
          <w:rFonts w:cs="Arial"/>
          <w:szCs w:val="22"/>
        </w:rPr>
        <w:t xml:space="preserve">provides a process through which on any given day the </w:t>
      </w:r>
      <w:r w:rsidR="00D37C93">
        <w:rPr>
          <w:rFonts w:cs="Arial"/>
          <w:szCs w:val="22"/>
        </w:rPr>
        <w:t>CA</w:t>
      </w:r>
      <w:r w:rsidRPr="00C546EE">
        <w:rPr>
          <w:rFonts w:cs="Arial"/>
          <w:szCs w:val="22"/>
        </w:rPr>
        <w:t xml:space="preserve">ISO staff reviews the results of power flow analyses run for the next Trading Day (within the DAM process), for one day past the next Trading Day (D+2), and for two days out </w:t>
      </w:r>
      <w:r w:rsidRPr="00224F4F">
        <w:rPr>
          <w:rFonts w:cs="Arial"/>
          <w:szCs w:val="22"/>
        </w:rPr>
        <w:t>past the next Trading day</w:t>
      </w:r>
      <w:r w:rsidRPr="00C546EE">
        <w:rPr>
          <w:rFonts w:cs="Arial"/>
          <w:color w:val="000080"/>
          <w:szCs w:val="22"/>
        </w:rPr>
        <w:t xml:space="preserve"> </w:t>
      </w:r>
      <w:r w:rsidRPr="00C546EE">
        <w:rPr>
          <w:rFonts w:cs="Arial"/>
          <w:szCs w:val="22"/>
        </w:rPr>
        <w:t xml:space="preserve">(D+3). </w:t>
      </w:r>
      <w:r w:rsidR="00886E06">
        <w:rPr>
          <w:rFonts w:cs="Arial"/>
          <w:szCs w:val="22"/>
        </w:rPr>
        <w:t xml:space="preserve"> </w:t>
      </w:r>
      <w:r w:rsidRPr="00C546EE">
        <w:rPr>
          <w:rFonts w:cs="Arial"/>
          <w:szCs w:val="22"/>
        </w:rPr>
        <w:t xml:space="preserve">This process is intended to allow the </w:t>
      </w:r>
      <w:r w:rsidR="00D37C93">
        <w:rPr>
          <w:rFonts w:cs="Arial"/>
          <w:szCs w:val="22"/>
        </w:rPr>
        <w:t>CA</w:t>
      </w:r>
      <w:r w:rsidRPr="00C546EE">
        <w:rPr>
          <w:rFonts w:cs="Arial"/>
          <w:szCs w:val="22"/>
        </w:rPr>
        <w:t xml:space="preserve">ISO to validate the market model, including any changes to topology or ratings due to planned or forced outages, and evaluate the feasibility and reliability implications of market commitments and schedules. </w:t>
      </w:r>
      <w:r w:rsidR="00886E06">
        <w:rPr>
          <w:rFonts w:cs="Arial"/>
          <w:szCs w:val="22"/>
        </w:rPr>
        <w:t xml:space="preserve"> </w:t>
      </w:r>
      <w:r w:rsidRPr="00C546EE">
        <w:rPr>
          <w:rFonts w:cs="Arial"/>
          <w:szCs w:val="22"/>
        </w:rPr>
        <w:t xml:space="preserve">This process also allows the </w:t>
      </w:r>
      <w:r w:rsidR="00D37C93">
        <w:rPr>
          <w:rFonts w:cs="Arial"/>
          <w:szCs w:val="22"/>
        </w:rPr>
        <w:t>CA</w:t>
      </w:r>
      <w:r w:rsidRPr="00C546EE">
        <w:rPr>
          <w:rFonts w:cs="Arial"/>
          <w:szCs w:val="22"/>
        </w:rPr>
        <w:t xml:space="preserve">ISO to consider any of the factors described in Section 2.1.1 that may require changes to the enforcement status of certain constraints or contingencies. </w:t>
      </w:r>
    </w:p>
    <w:p w14:paraId="1996225A" w14:textId="77777777" w:rsidR="00145EF2" w:rsidRPr="00412550" w:rsidRDefault="004D6436" w:rsidP="00412550">
      <w:pPr>
        <w:pStyle w:val="ParaText"/>
        <w:jc w:val="left"/>
      </w:pPr>
      <w:r>
        <w:t xml:space="preserve">Exhibit </w:t>
      </w:r>
      <w:r w:rsidR="00572BB0">
        <w:t>2-1 graphically represents the components of the FNM as they relate to the EMS model.</w:t>
      </w:r>
    </w:p>
    <w:p w14:paraId="2FB0A526" w14:textId="77777777" w:rsidR="008C6D42" w:rsidRPr="00A07131" w:rsidRDefault="00B83D2A" w:rsidP="00A07131">
      <w:r w:rsidRPr="00A07131">
        <w:rPr>
          <w:noProof/>
        </w:rPr>
        <mc:AlternateContent>
          <mc:Choice Requires="wpc">
            <w:drawing>
              <wp:inline distT="0" distB="0" distL="0" distR="0" wp14:anchorId="7E30A78F" wp14:editId="2B990ED0">
                <wp:extent cx="6577330" cy="4038600"/>
                <wp:effectExtent l="0" t="0" r="0" b="0"/>
                <wp:docPr id="116" name="Canvas 116"/>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60" name="Rectangle 1904"/>
                        <wps:cNvSpPr>
                          <a:spLocks noChangeArrowheads="1"/>
                        </wps:cNvSpPr>
                        <wps:spPr bwMode="auto">
                          <a:xfrm>
                            <a:off x="618490" y="57150"/>
                            <a:ext cx="502412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874774" w14:textId="77777777" w:rsidR="00181A7E" w:rsidRDefault="00181A7E">
                              <w:r>
                                <w:rPr>
                                  <w:rFonts w:cs="Arial"/>
                                  <w:b/>
                                  <w:bCs/>
                                  <w:color w:val="006600"/>
                                  <w:sz w:val="40"/>
                                  <w:szCs w:val="40"/>
                                </w:rPr>
                                <w:t>Comparison of The FNM and EMS Models</w:t>
                              </w:r>
                            </w:p>
                          </w:txbxContent>
                        </wps:txbx>
                        <wps:bodyPr rot="0" vert="horz" wrap="none" lIns="0" tIns="0" rIns="0" bIns="0" anchor="t" anchorCtr="0">
                          <a:spAutoFit/>
                        </wps:bodyPr>
                      </wps:wsp>
                      <wpg:wgp>
                        <wpg:cNvPr id="64" name="Group 1910"/>
                        <wpg:cNvGrpSpPr>
                          <a:grpSpLocks/>
                        </wpg:cNvGrpSpPr>
                        <wpg:grpSpPr bwMode="auto">
                          <a:xfrm>
                            <a:off x="1015365" y="454900"/>
                            <a:ext cx="3061970" cy="2755900"/>
                            <a:chOff x="1299" y="-526"/>
                            <a:chExt cx="4822" cy="4340"/>
                          </a:xfrm>
                          <a:pattFill prst="dashUpDiag">
                            <a:fgClr>
                              <a:schemeClr val="tx1"/>
                            </a:fgClr>
                            <a:bgClr>
                              <a:schemeClr val="bg1"/>
                            </a:bgClr>
                          </a:pattFill>
                        </wpg:grpSpPr>
                        <wps:wsp>
                          <wps:cNvPr id="65" name="Rectangle 1908"/>
                          <wps:cNvSpPr>
                            <a:spLocks noChangeArrowheads="1"/>
                          </wps:cNvSpPr>
                          <wps:spPr bwMode="auto">
                            <a:xfrm>
                              <a:off x="1299" y="-526"/>
                              <a:ext cx="4822" cy="434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66" name="Rectangle 1909"/>
                          <wps:cNvSpPr>
                            <a:spLocks noChangeArrowheads="1"/>
                          </wps:cNvSpPr>
                          <wps:spPr bwMode="auto">
                            <a:xfrm>
                              <a:off x="1299" y="-526"/>
                              <a:ext cx="4822" cy="4340"/>
                            </a:xfrm>
                            <a:prstGeom prst="rect">
                              <a:avLst/>
                            </a:prstGeom>
                            <a:grpFill/>
                            <a:ln w="6985" cap="rnd">
                              <a:solidFill>
                                <a:srgbClr val="000000"/>
                              </a:solidFill>
                              <a:prstDash val="solid"/>
                              <a:miter lim="800000"/>
                              <a:headEnd/>
                              <a:tailEnd/>
                            </a:ln>
                            <a:extLst/>
                          </wps:spPr>
                          <wps:bodyPr rot="0" vert="horz" wrap="square" lIns="91440" tIns="45720" rIns="91440" bIns="45720" anchor="t" anchorCtr="0" upright="1">
                            <a:noAutofit/>
                          </wps:bodyPr>
                        </wps:wsp>
                      </wpg:wgp>
                      <wpg:wgp>
                        <wpg:cNvPr id="67" name="Group 1913"/>
                        <wpg:cNvGrpSpPr>
                          <a:grpSpLocks/>
                        </wpg:cNvGrpSpPr>
                        <wpg:grpSpPr bwMode="auto">
                          <a:xfrm>
                            <a:off x="4077335" y="454900"/>
                            <a:ext cx="1185498" cy="2755900"/>
                            <a:chOff x="2415" y="538"/>
                            <a:chExt cx="3667" cy="3271"/>
                          </a:xfrm>
                          <a:pattFill prst="dashDnDiag">
                            <a:fgClr>
                              <a:srgbClr val="00B050"/>
                            </a:fgClr>
                            <a:bgClr>
                              <a:schemeClr val="bg1"/>
                            </a:bgClr>
                          </a:pattFill>
                        </wpg:grpSpPr>
                        <wps:wsp>
                          <wps:cNvPr id="68" name="Rectangle 1911"/>
                          <wps:cNvSpPr>
                            <a:spLocks noChangeArrowheads="1"/>
                          </wps:cNvSpPr>
                          <wps:spPr bwMode="auto">
                            <a:xfrm>
                              <a:off x="2415" y="538"/>
                              <a:ext cx="3667" cy="327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69" name="Rectangle 1912"/>
                          <wps:cNvSpPr>
                            <a:spLocks noChangeArrowheads="1"/>
                          </wps:cNvSpPr>
                          <wps:spPr bwMode="auto">
                            <a:xfrm>
                              <a:off x="2415" y="538"/>
                              <a:ext cx="3667" cy="3271"/>
                            </a:xfrm>
                            <a:prstGeom prst="rect">
                              <a:avLst/>
                            </a:prstGeom>
                            <a:grpFill/>
                            <a:ln w="6985" cap="rnd">
                              <a:solidFill>
                                <a:srgbClr val="000000"/>
                              </a:solidFill>
                              <a:prstDash val="solid"/>
                              <a:miter lim="800000"/>
                              <a:headEnd/>
                              <a:tailEnd/>
                            </a:ln>
                            <a:extLst/>
                          </wps:spPr>
                          <wps:bodyPr rot="0" vert="horz" wrap="square" lIns="91440" tIns="45720" rIns="91440" bIns="45720" anchor="t" anchorCtr="0" upright="1">
                            <a:noAutofit/>
                          </wps:bodyPr>
                        </wps:wsp>
                      </wpg:wgp>
                      <wpg:wgp>
                        <wpg:cNvPr id="78" name="Group 1924"/>
                        <wpg:cNvGrpSpPr>
                          <a:grpSpLocks/>
                        </wpg:cNvGrpSpPr>
                        <wpg:grpSpPr bwMode="auto">
                          <a:xfrm>
                            <a:off x="4191000" y="1594434"/>
                            <a:ext cx="932815" cy="417830"/>
                            <a:chOff x="6300" y="1531"/>
                            <a:chExt cx="1469" cy="658"/>
                          </a:xfrm>
                        </wpg:grpSpPr>
                        <wps:wsp>
                          <wps:cNvPr id="79" name="Rectangle 1922"/>
                          <wps:cNvSpPr>
                            <a:spLocks noChangeArrowheads="1"/>
                          </wps:cNvSpPr>
                          <wps:spPr bwMode="auto">
                            <a:xfrm>
                              <a:off x="6300" y="1531"/>
                              <a:ext cx="1469" cy="6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80" name="Rectangle 1923"/>
                          <wps:cNvSpPr>
                            <a:spLocks noChangeArrowheads="1"/>
                          </wps:cNvSpPr>
                          <wps:spPr bwMode="auto">
                            <a:xfrm>
                              <a:off x="6300" y="1531"/>
                              <a:ext cx="1469" cy="658"/>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81" name="Rectangle 1925"/>
                        <wps:cNvSpPr>
                          <a:spLocks noChangeArrowheads="1"/>
                        </wps:cNvSpPr>
                        <wps:spPr bwMode="auto">
                          <a:xfrm>
                            <a:off x="4268470" y="1628724"/>
                            <a:ext cx="7556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CD4936F" w14:textId="77777777" w:rsidR="00181A7E" w:rsidRDefault="00181A7E">
                              <w:r>
                                <w:rPr>
                                  <w:rFonts w:ascii="Book Antiqua" w:hAnsi="Book Antiqua" w:cs="Book Antiqua"/>
                                  <w:b/>
                                  <w:bCs/>
                                  <w:i/>
                                  <w:iCs/>
                                  <w:color w:val="000000"/>
                                </w:rPr>
                                <w:t xml:space="preserve">Commercial </w:t>
                              </w:r>
                            </w:p>
                          </w:txbxContent>
                        </wps:txbx>
                        <wps:bodyPr rot="0" vert="horz" wrap="none" lIns="0" tIns="0" rIns="0" bIns="0" anchor="t" anchorCtr="0">
                          <a:spAutoFit/>
                        </wps:bodyPr>
                      </wps:wsp>
                      <wps:wsp>
                        <wps:cNvPr id="82" name="Rectangle 1926"/>
                        <wps:cNvSpPr>
                          <a:spLocks noChangeArrowheads="1"/>
                        </wps:cNvSpPr>
                        <wps:spPr bwMode="auto">
                          <a:xfrm>
                            <a:off x="4493895" y="1801444"/>
                            <a:ext cx="31877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B740F0" w14:textId="77777777" w:rsidR="00181A7E" w:rsidRDefault="00181A7E">
                              <w:r>
                                <w:rPr>
                                  <w:rFonts w:ascii="Book Antiqua" w:hAnsi="Book Antiqua" w:cs="Book Antiqua"/>
                                  <w:b/>
                                  <w:bCs/>
                                  <w:i/>
                                  <w:iCs/>
                                  <w:color w:val="000000"/>
                                </w:rPr>
                                <w:t>Data</w:t>
                              </w:r>
                            </w:p>
                          </w:txbxContent>
                        </wps:txbx>
                        <wps:bodyPr rot="0" vert="horz" wrap="none" lIns="0" tIns="0" rIns="0" bIns="0" anchor="t" anchorCtr="0">
                          <a:spAutoFit/>
                        </wps:bodyPr>
                      </wps:wsp>
                      <wpg:wgp>
                        <wpg:cNvPr id="83" name="Group 1929"/>
                        <wpg:cNvGrpSpPr>
                          <a:grpSpLocks/>
                        </wpg:cNvGrpSpPr>
                        <wpg:grpSpPr bwMode="auto">
                          <a:xfrm>
                            <a:off x="3236858" y="3397108"/>
                            <a:ext cx="1514704" cy="374650"/>
                            <a:chOff x="6628" y="-614"/>
                            <a:chExt cx="2712" cy="792"/>
                          </a:xfrm>
                        </wpg:grpSpPr>
                        <wps:wsp>
                          <wps:cNvPr id="84" name="Rectangle 1927"/>
                          <wps:cNvSpPr>
                            <a:spLocks noChangeArrowheads="1"/>
                          </wps:cNvSpPr>
                          <wps:spPr bwMode="auto">
                            <a:xfrm>
                              <a:off x="6628" y="-614"/>
                              <a:ext cx="2712" cy="792"/>
                            </a:xfrm>
                            <a:prstGeom prst="rect">
                              <a:avLst/>
                            </a:prstGeom>
                            <a:solidFill>
                              <a:srgbClr val="FFFFFF"/>
                            </a:solidFill>
                            <a:ln w="9525">
                              <a:solidFill>
                                <a:srgbClr val="00B050"/>
                              </a:solidFill>
                              <a:miter lim="800000"/>
                              <a:headEnd/>
                              <a:tailEnd/>
                            </a:ln>
                            <a:extLst/>
                          </wps:spPr>
                          <wps:bodyPr rot="0" vert="horz" wrap="square" lIns="91440" tIns="45720" rIns="91440" bIns="45720" anchor="t" anchorCtr="0" upright="1">
                            <a:noAutofit/>
                          </wps:bodyPr>
                        </wps:wsp>
                        <wps:wsp>
                          <wps:cNvPr id="85" name="Rectangle 1928"/>
                          <wps:cNvSpPr>
                            <a:spLocks noChangeArrowheads="1"/>
                          </wps:cNvSpPr>
                          <wps:spPr bwMode="auto">
                            <a:xfrm>
                              <a:off x="6628" y="-614"/>
                              <a:ext cx="2712" cy="792"/>
                            </a:xfrm>
                            <a:prstGeom prst="rect">
                              <a:avLst/>
                            </a:prstGeom>
                            <a:noFill/>
                            <a:ln w="6985" cap="rnd">
                              <a:solidFill>
                                <a:srgbClr val="00B05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86" name="Rectangle 1930"/>
                        <wps:cNvSpPr>
                          <a:spLocks noChangeArrowheads="1"/>
                        </wps:cNvSpPr>
                        <wps:spPr bwMode="auto">
                          <a:xfrm>
                            <a:off x="3461318" y="3398428"/>
                            <a:ext cx="1062355" cy="290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5374DC" w14:textId="77777777" w:rsidR="00181A7E" w:rsidRDefault="00181A7E">
                              <w:r>
                                <w:rPr>
                                  <w:rFonts w:ascii="Book Antiqua" w:hAnsi="Book Antiqua" w:cs="Book Antiqua"/>
                                  <w:b/>
                                  <w:bCs/>
                                  <w:i/>
                                  <w:iCs/>
                                  <w:color w:val="000000"/>
                                  <w:sz w:val="28"/>
                                  <w:szCs w:val="28"/>
                                </w:rPr>
                                <w:t xml:space="preserve">Full Network </w:t>
                              </w:r>
                            </w:p>
                          </w:txbxContent>
                        </wps:txbx>
                        <wps:bodyPr rot="0" vert="horz" wrap="none" lIns="0" tIns="0" rIns="0" bIns="0" anchor="t" anchorCtr="0">
                          <a:spAutoFit/>
                        </wps:bodyPr>
                      </wps:wsp>
                      <wps:wsp>
                        <wps:cNvPr id="87" name="Rectangle 1931"/>
                        <wps:cNvSpPr>
                          <a:spLocks noChangeArrowheads="1"/>
                        </wps:cNvSpPr>
                        <wps:spPr bwMode="auto">
                          <a:xfrm>
                            <a:off x="3723573" y="3576863"/>
                            <a:ext cx="504190" cy="290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922773" w14:textId="77777777" w:rsidR="00181A7E" w:rsidRDefault="00181A7E">
                              <w:r>
                                <w:rPr>
                                  <w:rFonts w:ascii="Book Antiqua" w:hAnsi="Book Antiqua" w:cs="Book Antiqua"/>
                                  <w:b/>
                                  <w:bCs/>
                                  <w:i/>
                                  <w:iCs/>
                                  <w:color w:val="000000"/>
                                  <w:sz w:val="28"/>
                                  <w:szCs w:val="28"/>
                                </w:rPr>
                                <w:t>Model</w:t>
                              </w:r>
                            </w:p>
                          </w:txbxContent>
                        </wps:txbx>
                        <wps:bodyPr rot="0" vert="horz" wrap="none" lIns="0" tIns="0" rIns="0" bIns="0" anchor="t" anchorCtr="0">
                          <a:spAutoFit/>
                        </wps:bodyPr>
                      </wps:wsp>
                      <wps:wsp>
                        <wps:cNvPr id="88" name="Freeform 1932"/>
                        <wps:cNvSpPr>
                          <a:spLocks noEditPoints="1"/>
                        </wps:cNvSpPr>
                        <wps:spPr bwMode="auto">
                          <a:xfrm rot="16200000" flipV="1">
                            <a:off x="4225595" y="3181067"/>
                            <a:ext cx="172821" cy="242011"/>
                          </a:xfrm>
                          <a:custGeom>
                            <a:avLst/>
                            <a:gdLst>
                              <a:gd name="T0" fmla="*/ 957 w 964"/>
                              <a:gd name="T1" fmla="*/ 31 h 897"/>
                              <a:gd name="T2" fmla="*/ 134 w 964"/>
                              <a:gd name="T3" fmla="*/ 796 h 897"/>
                              <a:gd name="T4" fmla="*/ 110 w 964"/>
                              <a:gd name="T5" fmla="*/ 795 h 897"/>
                              <a:gd name="T6" fmla="*/ 111 w 964"/>
                              <a:gd name="T7" fmla="*/ 772 h 897"/>
                              <a:gd name="T8" fmla="*/ 935 w 964"/>
                              <a:gd name="T9" fmla="*/ 6 h 897"/>
                              <a:gd name="T10" fmla="*/ 958 w 964"/>
                              <a:gd name="T11" fmla="*/ 7 h 897"/>
                              <a:gd name="T12" fmla="*/ 957 w 964"/>
                              <a:gd name="T13" fmla="*/ 31 h 897"/>
                              <a:gd name="T14" fmla="*/ 215 w 964"/>
                              <a:gd name="T15" fmla="*/ 835 h 897"/>
                              <a:gd name="T16" fmla="*/ 0 w 964"/>
                              <a:gd name="T17" fmla="*/ 897 h 897"/>
                              <a:gd name="T18" fmla="*/ 79 w 964"/>
                              <a:gd name="T19" fmla="*/ 688 h 897"/>
                              <a:gd name="T20" fmla="*/ 215 w 964"/>
                              <a:gd name="T21" fmla="*/ 835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64" h="897">
                                <a:moveTo>
                                  <a:pt x="957" y="31"/>
                                </a:moveTo>
                                <a:lnTo>
                                  <a:pt x="134" y="796"/>
                                </a:lnTo>
                                <a:cubicBezTo>
                                  <a:pt x="127" y="802"/>
                                  <a:pt x="116" y="802"/>
                                  <a:pt x="110" y="795"/>
                                </a:cubicBezTo>
                                <a:cubicBezTo>
                                  <a:pt x="104" y="789"/>
                                  <a:pt x="104" y="778"/>
                                  <a:pt x="111" y="772"/>
                                </a:cubicBezTo>
                                <a:lnTo>
                                  <a:pt x="935" y="6"/>
                                </a:lnTo>
                                <a:cubicBezTo>
                                  <a:pt x="941" y="0"/>
                                  <a:pt x="952" y="0"/>
                                  <a:pt x="958" y="7"/>
                                </a:cubicBezTo>
                                <a:cubicBezTo>
                                  <a:pt x="964" y="14"/>
                                  <a:pt x="964" y="24"/>
                                  <a:pt x="957" y="31"/>
                                </a:cubicBezTo>
                                <a:close/>
                                <a:moveTo>
                                  <a:pt x="215" y="835"/>
                                </a:moveTo>
                                <a:lnTo>
                                  <a:pt x="0" y="897"/>
                                </a:lnTo>
                                <a:lnTo>
                                  <a:pt x="79" y="688"/>
                                </a:lnTo>
                                <a:lnTo>
                                  <a:pt x="215" y="835"/>
                                </a:lnTo>
                                <a:close/>
                              </a:path>
                            </a:pathLst>
                          </a:custGeom>
                          <a:solidFill>
                            <a:srgbClr val="000000"/>
                          </a:solidFill>
                          <a:ln w="1270" cap="flat">
                            <a:solidFill>
                              <a:srgbClr val="000000"/>
                            </a:solidFill>
                            <a:prstDash val="solid"/>
                            <a:bevel/>
                            <a:headEnd/>
                            <a:tailEnd/>
                          </a:ln>
                        </wps:spPr>
                        <wps:bodyPr rot="0" vert="horz" wrap="square" lIns="91440" tIns="45720" rIns="91440" bIns="45720" anchor="t" anchorCtr="0" upright="1">
                          <a:noAutofit/>
                        </wps:bodyPr>
                      </wps:wsp>
                      <wpg:wgp>
                        <wpg:cNvPr id="97" name="Group 1943"/>
                        <wpg:cNvGrpSpPr>
                          <a:grpSpLocks/>
                        </wpg:cNvGrpSpPr>
                        <wpg:grpSpPr bwMode="auto">
                          <a:xfrm>
                            <a:off x="73740" y="1975095"/>
                            <a:ext cx="1116330" cy="239625"/>
                            <a:chOff x="5" y="2312"/>
                            <a:chExt cx="1936" cy="453"/>
                          </a:xfrm>
                        </wpg:grpSpPr>
                        <wps:wsp>
                          <wps:cNvPr id="98" name="Rectangle 1941"/>
                          <wps:cNvSpPr>
                            <a:spLocks noChangeArrowheads="1"/>
                          </wps:cNvSpPr>
                          <wps:spPr bwMode="auto">
                            <a:xfrm>
                              <a:off x="5" y="2312"/>
                              <a:ext cx="1936" cy="45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99" name="Rectangle 1942"/>
                          <wps:cNvSpPr>
                            <a:spLocks noChangeArrowheads="1"/>
                          </wps:cNvSpPr>
                          <wps:spPr bwMode="auto">
                            <a:xfrm>
                              <a:off x="5" y="2312"/>
                              <a:ext cx="1936" cy="453"/>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100" name="Rectangle 1944"/>
                        <wps:cNvSpPr>
                          <a:spLocks noChangeArrowheads="1"/>
                        </wps:cNvSpPr>
                        <wps:spPr bwMode="auto">
                          <a:xfrm>
                            <a:off x="163175" y="2004355"/>
                            <a:ext cx="923925" cy="290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15B49D" w14:textId="77777777" w:rsidR="00181A7E" w:rsidRDefault="00181A7E">
                              <w:r>
                                <w:rPr>
                                  <w:rFonts w:ascii="Book Antiqua" w:hAnsi="Book Antiqua" w:cs="Book Antiqua"/>
                                  <w:b/>
                                  <w:bCs/>
                                  <w:i/>
                                  <w:iCs/>
                                  <w:color w:val="000000"/>
                                  <w:sz w:val="28"/>
                                  <w:szCs w:val="28"/>
                                </w:rPr>
                                <w:t>EMS Model</w:t>
                              </w:r>
                            </w:p>
                          </w:txbxContent>
                        </wps:txbx>
                        <wps:bodyPr rot="0" vert="horz" wrap="none" lIns="0" tIns="0" rIns="0" bIns="0" anchor="t" anchorCtr="0">
                          <a:spAutoFit/>
                        </wps:bodyPr>
                      </wps:wsp>
                      <wps:wsp>
                        <wps:cNvPr id="101" name="Freeform 1945"/>
                        <wps:cNvSpPr>
                          <a:spLocks noEditPoints="1"/>
                        </wps:cNvSpPr>
                        <wps:spPr bwMode="auto">
                          <a:xfrm>
                            <a:off x="618490" y="1654269"/>
                            <a:ext cx="403225" cy="320826"/>
                          </a:xfrm>
                          <a:custGeom>
                            <a:avLst/>
                            <a:gdLst>
                              <a:gd name="T0" fmla="*/ 8 w 2171"/>
                              <a:gd name="T1" fmla="*/ 3984 h 4038"/>
                              <a:gd name="T2" fmla="*/ 1985 w 2171"/>
                              <a:gd name="T3" fmla="*/ 278 h 4038"/>
                              <a:gd name="T4" fmla="*/ 2030 w 2171"/>
                              <a:gd name="T5" fmla="*/ 265 h 4038"/>
                              <a:gd name="T6" fmla="*/ 2044 w 2171"/>
                              <a:gd name="T7" fmla="*/ 310 h 4038"/>
                              <a:gd name="T8" fmla="*/ 67 w 2171"/>
                              <a:gd name="T9" fmla="*/ 4015 h 4038"/>
                              <a:gd name="T10" fmla="*/ 22 w 2171"/>
                              <a:gd name="T11" fmla="*/ 4029 h 4038"/>
                              <a:gd name="T12" fmla="*/ 8 w 2171"/>
                              <a:gd name="T13" fmla="*/ 3984 h 4038"/>
                              <a:gd name="T14" fmla="*/ 1806 w 2171"/>
                              <a:gd name="T15" fmla="*/ 259 h 4038"/>
                              <a:gd name="T16" fmla="*/ 2171 w 2171"/>
                              <a:gd name="T17" fmla="*/ 0 h 4038"/>
                              <a:gd name="T18" fmla="*/ 2159 w 2171"/>
                              <a:gd name="T19" fmla="*/ 447 h 4038"/>
                              <a:gd name="T20" fmla="*/ 1806 w 2171"/>
                              <a:gd name="T21" fmla="*/ 259 h 40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71" h="4038">
                                <a:moveTo>
                                  <a:pt x="8" y="3984"/>
                                </a:moveTo>
                                <a:lnTo>
                                  <a:pt x="1985" y="278"/>
                                </a:lnTo>
                                <a:cubicBezTo>
                                  <a:pt x="1994" y="262"/>
                                  <a:pt x="2014" y="256"/>
                                  <a:pt x="2030" y="265"/>
                                </a:cubicBezTo>
                                <a:cubicBezTo>
                                  <a:pt x="2046" y="273"/>
                                  <a:pt x="2052" y="293"/>
                                  <a:pt x="2044" y="310"/>
                                </a:cubicBezTo>
                                <a:lnTo>
                                  <a:pt x="67" y="4015"/>
                                </a:lnTo>
                                <a:cubicBezTo>
                                  <a:pt x="59" y="4032"/>
                                  <a:pt x="38" y="4038"/>
                                  <a:pt x="22" y="4029"/>
                                </a:cubicBezTo>
                                <a:cubicBezTo>
                                  <a:pt x="6" y="4021"/>
                                  <a:pt x="0" y="4000"/>
                                  <a:pt x="8" y="3984"/>
                                </a:cubicBezTo>
                                <a:close/>
                                <a:moveTo>
                                  <a:pt x="1806" y="259"/>
                                </a:moveTo>
                                <a:lnTo>
                                  <a:pt x="2171" y="0"/>
                                </a:lnTo>
                                <a:lnTo>
                                  <a:pt x="2159" y="447"/>
                                </a:lnTo>
                                <a:lnTo>
                                  <a:pt x="1806" y="259"/>
                                </a:lnTo>
                                <a:close/>
                              </a:path>
                            </a:pathLst>
                          </a:custGeom>
                          <a:solidFill>
                            <a:srgbClr val="000000"/>
                          </a:solidFill>
                          <a:ln w="1270" cap="flat">
                            <a:solidFill>
                              <a:srgbClr val="000000"/>
                            </a:solidFill>
                            <a:prstDash val="solid"/>
                            <a:bevel/>
                            <a:headEnd/>
                            <a:tailEnd/>
                          </a:ln>
                        </wps:spPr>
                        <wps:bodyPr rot="0" vert="horz" wrap="square" lIns="91440" tIns="45720" rIns="91440" bIns="45720" anchor="t" anchorCtr="0" upright="1">
                          <a:noAutofit/>
                        </wps:bodyPr>
                      </wps:wsp>
                      <wps:wsp>
                        <wps:cNvPr id="247" name="Rectangle 247"/>
                        <wps:cNvSpPr>
                          <a:spLocks noChangeArrowheads="1"/>
                        </wps:cNvSpPr>
                        <wps:spPr bwMode="auto">
                          <a:xfrm>
                            <a:off x="1423035" y="454900"/>
                            <a:ext cx="2660601" cy="2753447"/>
                          </a:xfrm>
                          <a:prstGeom prst="rect">
                            <a:avLst/>
                          </a:prstGeom>
                          <a:pattFill prst="openDmnd">
                            <a:fgClr>
                              <a:schemeClr val="tx1"/>
                            </a:fgClr>
                            <a:bgClr>
                              <a:schemeClr val="bg1"/>
                            </a:bgClr>
                          </a:pattFill>
                          <a:ln w="6985" cap="rnd">
                            <a:solidFill>
                              <a:srgbClr val="000000"/>
                            </a:solidFill>
                            <a:prstDash val="solid"/>
                            <a:miter lim="800000"/>
                            <a:headEnd/>
                            <a:tailEnd/>
                          </a:ln>
                          <a:extLst/>
                        </wps:spPr>
                        <wps:txbx>
                          <w:txbxContent>
                            <w:p w14:paraId="607A3ABD" w14:textId="77777777" w:rsidR="00181A7E" w:rsidRPr="00F735F4" w:rsidRDefault="00181A7E" w:rsidP="00F735F4"/>
                          </w:txbxContent>
                        </wps:txbx>
                        <wps:bodyPr rot="0" vert="horz" wrap="square" lIns="91440" tIns="45720" rIns="91440" bIns="45720" anchor="t" anchorCtr="0" upright="1">
                          <a:noAutofit/>
                        </wps:bodyPr>
                      </wps:wsp>
                      <wpg:wgp>
                        <wpg:cNvPr id="103" name="Group 1949"/>
                        <wpg:cNvGrpSpPr>
                          <a:grpSpLocks/>
                        </wpg:cNvGrpSpPr>
                        <wpg:grpSpPr bwMode="auto">
                          <a:xfrm>
                            <a:off x="101872" y="3282440"/>
                            <a:ext cx="1324890" cy="512340"/>
                            <a:chOff x="69" y="3956"/>
                            <a:chExt cx="1936" cy="929"/>
                          </a:xfrm>
                        </wpg:grpSpPr>
                        <wps:wsp>
                          <wps:cNvPr id="104" name="Rectangle 1947"/>
                          <wps:cNvSpPr>
                            <a:spLocks noChangeArrowheads="1"/>
                          </wps:cNvSpPr>
                          <wps:spPr bwMode="auto">
                            <a:xfrm>
                              <a:off x="69" y="3956"/>
                              <a:ext cx="1936" cy="9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105" name="Rectangle 1948"/>
                          <wps:cNvSpPr>
                            <a:spLocks noChangeArrowheads="1"/>
                          </wps:cNvSpPr>
                          <wps:spPr bwMode="auto">
                            <a:xfrm>
                              <a:off x="69" y="3956"/>
                              <a:ext cx="1936" cy="929"/>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106" name="Rectangle 1950"/>
                        <wps:cNvSpPr>
                          <a:spLocks noChangeArrowheads="1"/>
                        </wps:cNvSpPr>
                        <wps:spPr bwMode="auto">
                          <a:xfrm>
                            <a:off x="185972" y="3330829"/>
                            <a:ext cx="99187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0F9C03" w14:textId="77777777" w:rsidR="00181A7E" w:rsidRDefault="00181A7E">
                              <w:r>
                                <w:rPr>
                                  <w:rFonts w:ascii="Book Antiqua" w:hAnsi="Book Antiqua" w:cs="Book Antiqua"/>
                                  <w:b/>
                                  <w:bCs/>
                                  <w:i/>
                                  <w:iCs/>
                                  <w:color w:val="000000"/>
                                </w:rPr>
                                <w:t xml:space="preserve">State Estimator </w:t>
                              </w:r>
                            </w:p>
                          </w:txbxContent>
                        </wps:txbx>
                        <wps:bodyPr rot="0" vert="horz" wrap="none" lIns="0" tIns="0" rIns="0" bIns="0" anchor="t" anchorCtr="0">
                          <a:spAutoFit/>
                        </wps:bodyPr>
                      </wps:wsp>
                      <wps:wsp>
                        <wps:cNvPr id="107" name="Rectangle 1951"/>
                        <wps:cNvSpPr>
                          <a:spLocks noChangeArrowheads="1"/>
                        </wps:cNvSpPr>
                        <wps:spPr bwMode="auto">
                          <a:xfrm>
                            <a:off x="310432" y="3474184"/>
                            <a:ext cx="7493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8C9634" w14:textId="77777777" w:rsidR="00181A7E" w:rsidRDefault="00181A7E">
                              <w:r>
                                <w:rPr>
                                  <w:rFonts w:ascii="Book Antiqua" w:hAnsi="Book Antiqua" w:cs="Book Antiqua"/>
                                  <w:b/>
                                  <w:bCs/>
                                  <w:i/>
                                  <w:iCs/>
                                  <w:color w:val="000000"/>
                                </w:rPr>
                                <w:t xml:space="preserve">Based Upon </w:t>
                              </w:r>
                            </w:p>
                          </w:txbxContent>
                        </wps:txbx>
                        <wps:bodyPr rot="0" vert="horz" wrap="none" lIns="0" tIns="0" rIns="0" bIns="0" anchor="t" anchorCtr="0">
                          <a:spAutoFit/>
                        </wps:bodyPr>
                      </wps:wsp>
                      <wps:wsp>
                        <wps:cNvPr id="108" name="Rectangle 1952"/>
                        <wps:cNvSpPr>
                          <a:spLocks noChangeArrowheads="1"/>
                        </wps:cNvSpPr>
                        <wps:spPr bwMode="auto">
                          <a:xfrm>
                            <a:off x="188512" y="3610964"/>
                            <a:ext cx="98615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710502" w14:textId="77777777" w:rsidR="00181A7E" w:rsidRDefault="00181A7E">
                              <w:r>
                                <w:rPr>
                                  <w:rFonts w:ascii="Book Antiqua" w:hAnsi="Book Antiqua" w:cs="Book Antiqua"/>
                                  <w:b/>
                                  <w:bCs/>
                                  <w:i/>
                                  <w:iCs/>
                                  <w:color w:val="000000"/>
                                </w:rPr>
                                <w:t>Real Time Data</w:t>
                              </w:r>
                            </w:p>
                          </w:txbxContent>
                        </wps:txbx>
                        <wps:bodyPr rot="0" vert="horz" wrap="none" lIns="0" tIns="0" rIns="0" bIns="0" anchor="t" anchorCtr="0">
                          <a:spAutoFit/>
                        </wps:bodyPr>
                      </wps:wsp>
                      <wps:wsp>
                        <wps:cNvPr id="109" name="Freeform 1953"/>
                        <wps:cNvSpPr>
                          <a:spLocks noEditPoints="1"/>
                        </wps:cNvSpPr>
                        <wps:spPr bwMode="auto">
                          <a:xfrm>
                            <a:off x="808689" y="2952463"/>
                            <a:ext cx="204136" cy="335915"/>
                          </a:xfrm>
                          <a:custGeom>
                            <a:avLst/>
                            <a:gdLst>
                              <a:gd name="T0" fmla="*/ 7 w 995"/>
                              <a:gd name="T1" fmla="*/ 2447 h 2496"/>
                              <a:gd name="T2" fmla="*/ 800 w 995"/>
                              <a:gd name="T3" fmla="*/ 301 h 2496"/>
                              <a:gd name="T4" fmla="*/ 842 w 995"/>
                              <a:gd name="T5" fmla="*/ 281 h 2496"/>
                              <a:gd name="T6" fmla="*/ 862 w 995"/>
                              <a:gd name="T7" fmla="*/ 324 h 2496"/>
                              <a:gd name="T8" fmla="*/ 69 w 995"/>
                              <a:gd name="T9" fmla="*/ 2470 h 2496"/>
                              <a:gd name="T10" fmla="*/ 27 w 995"/>
                              <a:gd name="T11" fmla="*/ 2489 h 2496"/>
                              <a:gd name="T12" fmla="*/ 7 w 995"/>
                              <a:gd name="T13" fmla="*/ 2447 h 2496"/>
                              <a:gd name="T14" fmla="*/ 620 w 995"/>
                              <a:gd name="T15" fmla="*/ 306 h 2496"/>
                              <a:gd name="T16" fmla="*/ 946 w 995"/>
                              <a:gd name="T17" fmla="*/ 0 h 2496"/>
                              <a:gd name="T18" fmla="*/ 995 w 995"/>
                              <a:gd name="T19" fmla="*/ 444 h 2496"/>
                              <a:gd name="T20" fmla="*/ 620 w 995"/>
                              <a:gd name="T21" fmla="*/ 306 h 24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95" h="2496">
                                <a:moveTo>
                                  <a:pt x="7" y="2447"/>
                                </a:moveTo>
                                <a:lnTo>
                                  <a:pt x="800" y="301"/>
                                </a:lnTo>
                                <a:cubicBezTo>
                                  <a:pt x="806" y="284"/>
                                  <a:pt x="825" y="275"/>
                                  <a:pt x="842" y="281"/>
                                </a:cubicBezTo>
                                <a:cubicBezTo>
                                  <a:pt x="860" y="288"/>
                                  <a:pt x="869" y="307"/>
                                  <a:pt x="862" y="324"/>
                                </a:cubicBezTo>
                                <a:lnTo>
                                  <a:pt x="69" y="2470"/>
                                </a:lnTo>
                                <a:cubicBezTo>
                                  <a:pt x="63" y="2487"/>
                                  <a:pt x="44" y="2496"/>
                                  <a:pt x="27" y="2489"/>
                                </a:cubicBezTo>
                                <a:cubicBezTo>
                                  <a:pt x="9" y="2483"/>
                                  <a:pt x="0" y="2464"/>
                                  <a:pt x="7" y="2447"/>
                                </a:cubicBezTo>
                                <a:close/>
                                <a:moveTo>
                                  <a:pt x="620" y="306"/>
                                </a:moveTo>
                                <a:lnTo>
                                  <a:pt x="946" y="0"/>
                                </a:lnTo>
                                <a:lnTo>
                                  <a:pt x="995" y="444"/>
                                </a:lnTo>
                                <a:lnTo>
                                  <a:pt x="620" y="306"/>
                                </a:lnTo>
                                <a:close/>
                              </a:path>
                            </a:pathLst>
                          </a:custGeom>
                          <a:solidFill>
                            <a:srgbClr val="000000"/>
                          </a:solidFill>
                          <a:ln w="1270" cap="flat">
                            <a:solidFill>
                              <a:srgbClr val="000000"/>
                            </a:solidFill>
                            <a:prstDash val="solid"/>
                            <a:bevel/>
                            <a:headEnd/>
                            <a:tailEnd/>
                          </a:ln>
                        </wps:spPr>
                        <wps:bodyPr rot="0" vert="horz" wrap="square" lIns="91440" tIns="45720" rIns="91440" bIns="45720" anchor="t" anchorCtr="0" upright="1">
                          <a:noAutofit/>
                        </wps:bodyPr>
                      </wps:wsp>
                      <wpg:wgp>
                        <wpg:cNvPr id="110" name="Group 1956"/>
                        <wpg:cNvGrpSpPr>
                          <a:grpSpLocks/>
                        </wpg:cNvGrpSpPr>
                        <wpg:grpSpPr bwMode="auto">
                          <a:xfrm>
                            <a:off x="1698790" y="2746290"/>
                            <a:ext cx="2009775" cy="417830"/>
                            <a:chOff x="2664" y="3091"/>
                            <a:chExt cx="3165" cy="658"/>
                          </a:xfrm>
                        </wpg:grpSpPr>
                        <wps:wsp>
                          <wps:cNvPr id="111" name="Rectangle 1954"/>
                          <wps:cNvSpPr>
                            <a:spLocks noChangeArrowheads="1"/>
                          </wps:cNvSpPr>
                          <wps:spPr bwMode="auto">
                            <a:xfrm>
                              <a:off x="2664" y="3091"/>
                              <a:ext cx="3165" cy="6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112" name="Rectangle 1955"/>
                          <wps:cNvSpPr>
                            <a:spLocks noChangeArrowheads="1"/>
                          </wps:cNvSpPr>
                          <wps:spPr bwMode="auto">
                            <a:xfrm>
                              <a:off x="2664" y="3091"/>
                              <a:ext cx="3165" cy="658"/>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113" name="Rectangle 1957"/>
                        <wps:cNvSpPr>
                          <a:spLocks noChangeArrowheads="1"/>
                        </wps:cNvSpPr>
                        <wps:spPr bwMode="auto">
                          <a:xfrm>
                            <a:off x="2064871" y="2798467"/>
                            <a:ext cx="134366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D102D7" w14:textId="77777777" w:rsidR="00181A7E" w:rsidRDefault="00181A7E">
                              <w:r>
                                <w:rPr>
                                  <w:rFonts w:ascii="Book Antiqua" w:hAnsi="Book Antiqua" w:cs="Book Antiqua"/>
                                  <w:b/>
                                  <w:bCs/>
                                  <w:i/>
                                  <w:iCs/>
                                  <w:color w:val="000000"/>
                                </w:rPr>
                                <w:t xml:space="preserve">State Estimator Data </w:t>
                              </w:r>
                            </w:p>
                          </w:txbxContent>
                        </wps:txbx>
                        <wps:bodyPr rot="0" vert="horz" wrap="none" lIns="0" tIns="0" rIns="0" bIns="0" anchor="t" anchorCtr="0">
                          <a:spAutoFit/>
                        </wps:bodyPr>
                      </wps:wsp>
                      <wps:wsp>
                        <wps:cNvPr id="114" name="Rectangle 1958"/>
                        <wps:cNvSpPr>
                          <a:spLocks noChangeArrowheads="1"/>
                        </wps:cNvSpPr>
                        <wps:spPr bwMode="auto">
                          <a:xfrm>
                            <a:off x="1874371" y="2971187"/>
                            <a:ext cx="16795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3B3C28" w14:textId="77777777" w:rsidR="00181A7E" w:rsidRDefault="00181A7E">
                              <w:r>
                                <w:rPr>
                                  <w:rFonts w:ascii="Book Antiqua" w:hAnsi="Book Antiqua" w:cs="Book Antiqua"/>
                                  <w:b/>
                                  <w:bCs/>
                                  <w:i/>
                                  <w:iCs/>
                                  <w:color w:val="000000"/>
                                </w:rPr>
                                <w:t>Common to EMS and FNM</w:t>
                              </w:r>
                            </w:p>
                          </w:txbxContent>
                        </wps:txbx>
                        <wps:bodyPr rot="0" vert="horz" wrap="none" lIns="0" tIns="0" rIns="0" bIns="0" anchor="t" anchorCtr="0">
                          <a:spAutoFit/>
                        </wps:bodyPr>
                      </wps:wsp>
                      <wpg:wgp>
                        <wpg:cNvPr id="70" name="Group 1916"/>
                        <wpg:cNvGrpSpPr>
                          <a:grpSpLocks/>
                        </wpg:cNvGrpSpPr>
                        <wpg:grpSpPr bwMode="auto">
                          <a:xfrm>
                            <a:off x="1799853" y="1611737"/>
                            <a:ext cx="1722120" cy="763270"/>
                            <a:chOff x="2840" y="1310"/>
                            <a:chExt cx="2712" cy="1202"/>
                          </a:xfrm>
                        </wpg:grpSpPr>
                        <wps:wsp>
                          <wps:cNvPr id="71" name="Rectangle 1914"/>
                          <wps:cNvSpPr>
                            <a:spLocks noChangeArrowheads="1"/>
                          </wps:cNvSpPr>
                          <wps:spPr bwMode="auto">
                            <a:xfrm>
                              <a:off x="2840" y="1310"/>
                              <a:ext cx="2712" cy="120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72" name="Rectangle 1915"/>
                          <wps:cNvSpPr>
                            <a:spLocks noChangeArrowheads="1"/>
                          </wps:cNvSpPr>
                          <wps:spPr bwMode="auto">
                            <a:xfrm>
                              <a:off x="2840" y="1310"/>
                              <a:ext cx="2712" cy="1202"/>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73" name="Rectangle 1917"/>
                        <wps:cNvSpPr>
                          <a:spLocks noChangeArrowheads="1"/>
                        </wps:cNvSpPr>
                        <wps:spPr bwMode="auto">
                          <a:xfrm>
                            <a:off x="1938918" y="1646662"/>
                            <a:ext cx="140843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C26948" w14:textId="77777777" w:rsidR="00181A7E" w:rsidRDefault="00181A7E">
                              <w:r>
                                <w:rPr>
                                  <w:rFonts w:ascii="Book Antiqua" w:hAnsi="Book Antiqua" w:cs="Book Antiqua"/>
                                  <w:b/>
                                  <w:bCs/>
                                  <w:i/>
                                  <w:iCs/>
                                  <w:color w:val="000000"/>
                                </w:rPr>
                                <w:t xml:space="preserve">Control Area Model of </w:t>
                              </w:r>
                            </w:p>
                          </w:txbxContent>
                        </wps:txbx>
                        <wps:bodyPr rot="0" vert="horz" wrap="none" lIns="0" tIns="0" rIns="0" bIns="0" anchor="t" anchorCtr="0">
                          <a:spAutoFit/>
                        </wps:bodyPr>
                      </wps:wsp>
                      <wps:wsp>
                        <wps:cNvPr id="74" name="Rectangle 1918"/>
                        <wps:cNvSpPr>
                          <a:spLocks noChangeArrowheads="1"/>
                        </wps:cNvSpPr>
                        <wps:spPr bwMode="auto">
                          <a:xfrm>
                            <a:off x="2059568" y="1818747"/>
                            <a:ext cx="116903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F8C82AC" w14:textId="77777777" w:rsidR="00181A7E" w:rsidRDefault="00181A7E">
                              <w:r>
                                <w:rPr>
                                  <w:rFonts w:ascii="Book Antiqua" w:hAnsi="Book Antiqua" w:cs="Book Antiqua"/>
                                  <w:b/>
                                  <w:bCs/>
                                  <w:i/>
                                  <w:iCs/>
                                  <w:color w:val="000000"/>
                                </w:rPr>
                                <w:t xml:space="preserve">Physical Topology </w:t>
                              </w:r>
                            </w:p>
                          </w:txbxContent>
                        </wps:txbx>
                        <wps:bodyPr rot="0" vert="horz" wrap="none" lIns="0" tIns="0" rIns="0" bIns="0" anchor="t" anchorCtr="0">
                          <a:spAutoFit/>
                        </wps:bodyPr>
                      </wps:wsp>
                      <wps:wsp>
                        <wps:cNvPr id="75" name="Rectangle 1919"/>
                        <wps:cNvSpPr>
                          <a:spLocks noChangeArrowheads="1"/>
                        </wps:cNvSpPr>
                        <wps:spPr bwMode="auto">
                          <a:xfrm>
                            <a:off x="1894468" y="1991467"/>
                            <a:ext cx="14890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91E3C9" w14:textId="77777777" w:rsidR="00181A7E" w:rsidRDefault="00181A7E">
                              <w:r>
                                <w:rPr>
                                  <w:rFonts w:ascii="Book Antiqua" w:hAnsi="Book Antiqua" w:cs="Book Antiqua"/>
                                  <w:b/>
                                  <w:bCs/>
                                  <w:i/>
                                  <w:iCs/>
                                  <w:color w:val="000000"/>
                                </w:rPr>
                                <w:t xml:space="preserve">Common to EMS Model </w:t>
                              </w:r>
                            </w:p>
                          </w:txbxContent>
                        </wps:txbx>
                        <wps:bodyPr rot="0" vert="horz" wrap="none" lIns="0" tIns="0" rIns="0" bIns="0" anchor="t" anchorCtr="0">
                          <a:spAutoFit/>
                        </wps:bodyPr>
                      </wps:wsp>
                      <wps:wsp>
                        <wps:cNvPr id="76" name="Rectangle 1920"/>
                        <wps:cNvSpPr>
                          <a:spLocks noChangeArrowheads="1"/>
                        </wps:cNvSpPr>
                        <wps:spPr bwMode="auto">
                          <a:xfrm>
                            <a:off x="2360558" y="2164822"/>
                            <a:ext cx="58674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93305D" w14:textId="77777777" w:rsidR="00181A7E" w:rsidRDefault="00181A7E">
                              <w:r>
                                <w:rPr>
                                  <w:rFonts w:ascii="Book Antiqua" w:hAnsi="Book Antiqua" w:cs="Book Antiqua"/>
                                  <w:b/>
                                  <w:bCs/>
                                  <w:i/>
                                  <w:iCs/>
                                  <w:color w:val="000000"/>
                                </w:rPr>
                                <w:t>and FNM</w:t>
                              </w:r>
                            </w:p>
                          </w:txbxContent>
                        </wps:txbx>
                        <wps:bodyPr rot="0" vert="horz" wrap="none" lIns="0" tIns="0" rIns="0" bIns="0" anchor="t" anchorCtr="0">
                          <a:spAutoFit/>
                        </wps:bodyPr>
                      </wps:wsp>
                      <wpg:wgp>
                        <wpg:cNvPr id="93" name="Group 1939"/>
                        <wpg:cNvGrpSpPr>
                          <a:grpSpLocks/>
                        </wpg:cNvGrpSpPr>
                        <wpg:grpSpPr bwMode="auto">
                          <a:xfrm>
                            <a:off x="1629240" y="620554"/>
                            <a:ext cx="2320290" cy="394384"/>
                            <a:chOff x="1911" y="-241"/>
                            <a:chExt cx="3343" cy="385"/>
                          </a:xfrm>
                        </wpg:grpSpPr>
                        <wps:wsp>
                          <wps:cNvPr id="94" name="Rectangle 1937"/>
                          <wps:cNvSpPr>
                            <a:spLocks noChangeArrowheads="1"/>
                          </wps:cNvSpPr>
                          <wps:spPr bwMode="auto">
                            <a:xfrm>
                              <a:off x="1911" y="-241"/>
                              <a:ext cx="3343" cy="3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95" name="Rectangle 1938"/>
                          <wps:cNvSpPr>
                            <a:spLocks noChangeArrowheads="1"/>
                          </wps:cNvSpPr>
                          <wps:spPr bwMode="auto">
                            <a:xfrm>
                              <a:off x="1911" y="-241"/>
                              <a:ext cx="3343" cy="385"/>
                            </a:xfrm>
                            <a:prstGeom prst="rect">
                              <a:avLst/>
                            </a:prstGeom>
                            <a:noFill/>
                            <a:ln w="6985" cap="rnd">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wgp>
                      <wps:wsp>
                        <wps:cNvPr id="96" name="Rectangle 1940"/>
                        <wps:cNvSpPr>
                          <a:spLocks noChangeArrowheads="1"/>
                        </wps:cNvSpPr>
                        <wps:spPr bwMode="auto">
                          <a:xfrm>
                            <a:off x="1970235" y="671759"/>
                            <a:ext cx="156591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26703E" w14:textId="77777777" w:rsidR="00181A7E" w:rsidRDefault="00181A7E">
                              <w:r>
                                <w:rPr>
                                  <w:rFonts w:ascii="Book Antiqua" w:hAnsi="Book Antiqua" w:cs="Book Antiqua"/>
                                  <w:b/>
                                  <w:bCs/>
                                  <w:i/>
                                  <w:iCs/>
                                  <w:color w:val="000000"/>
                                </w:rPr>
                                <w:t>WECC External Network</w:t>
                              </w:r>
                            </w:p>
                          </w:txbxContent>
                        </wps:txbx>
                        <wps:bodyPr rot="0" vert="horz" wrap="none" lIns="0" tIns="0" rIns="0" bIns="0" anchor="t" anchorCtr="0">
                          <a:spAutoFit/>
                        </wps:bodyPr>
                      </wps:wsp>
                      <wps:wsp>
                        <wps:cNvPr id="102" name="Freeform 1946"/>
                        <wps:cNvSpPr>
                          <a:spLocks noEditPoints="1"/>
                        </wps:cNvSpPr>
                        <wps:spPr bwMode="auto">
                          <a:xfrm>
                            <a:off x="1012825" y="2687550"/>
                            <a:ext cx="3055620" cy="13335"/>
                          </a:xfrm>
                          <a:custGeom>
                            <a:avLst/>
                            <a:gdLst>
                              <a:gd name="T0" fmla="*/ 85 w 4812"/>
                              <a:gd name="T1" fmla="*/ 21 h 21"/>
                              <a:gd name="T2" fmla="*/ 149 w 4812"/>
                              <a:gd name="T3" fmla="*/ 0 h 21"/>
                              <a:gd name="T4" fmla="*/ 149 w 4812"/>
                              <a:gd name="T5" fmla="*/ 21 h 21"/>
                              <a:gd name="T6" fmla="*/ 382 w 4812"/>
                              <a:gd name="T7" fmla="*/ 0 h 21"/>
                              <a:gd name="T8" fmla="*/ 297 w 4812"/>
                              <a:gd name="T9" fmla="*/ 0 h 21"/>
                              <a:gd name="T10" fmla="*/ 531 w 4812"/>
                              <a:gd name="T11" fmla="*/ 21 h 21"/>
                              <a:gd name="T12" fmla="*/ 595 w 4812"/>
                              <a:gd name="T13" fmla="*/ 0 h 21"/>
                              <a:gd name="T14" fmla="*/ 595 w 4812"/>
                              <a:gd name="T15" fmla="*/ 21 h 21"/>
                              <a:gd name="T16" fmla="*/ 828 w 4812"/>
                              <a:gd name="T17" fmla="*/ 0 h 21"/>
                              <a:gd name="T18" fmla="*/ 743 w 4812"/>
                              <a:gd name="T19" fmla="*/ 0 h 21"/>
                              <a:gd name="T20" fmla="*/ 977 w 4812"/>
                              <a:gd name="T21" fmla="*/ 21 h 21"/>
                              <a:gd name="T22" fmla="*/ 1040 w 4812"/>
                              <a:gd name="T23" fmla="*/ 0 h 21"/>
                              <a:gd name="T24" fmla="*/ 1040 w 4812"/>
                              <a:gd name="T25" fmla="*/ 21 h 21"/>
                              <a:gd name="T26" fmla="*/ 1274 w 4812"/>
                              <a:gd name="T27" fmla="*/ 0 h 21"/>
                              <a:gd name="T28" fmla="*/ 1189 w 4812"/>
                              <a:gd name="T29" fmla="*/ 0 h 21"/>
                              <a:gd name="T30" fmla="*/ 1423 w 4812"/>
                              <a:gd name="T31" fmla="*/ 21 h 21"/>
                              <a:gd name="T32" fmla="*/ 1486 w 4812"/>
                              <a:gd name="T33" fmla="*/ 0 h 21"/>
                              <a:gd name="T34" fmla="*/ 1486 w 4812"/>
                              <a:gd name="T35" fmla="*/ 21 h 21"/>
                              <a:gd name="T36" fmla="*/ 1720 w 4812"/>
                              <a:gd name="T37" fmla="*/ 0 h 21"/>
                              <a:gd name="T38" fmla="*/ 1635 w 4812"/>
                              <a:gd name="T39" fmla="*/ 0 h 21"/>
                              <a:gd name="T40" fmla="*/ 1868 w 4812"/>
                              <a:gd name="T41" fmla="*/ 21 h 21"/>
                              <a:gd name="T42" fmla="*/ 1932 w 4812"/>
                              <a:gd name="T43" fmla="*/ 0 h 21"/>
                              <a:gd name="T44" fmla="*/ 1932 w 4812"/>
                              <a:gd name="T45" fmla="*/ 21 h 21"/>
                              <a:gd name="T46" fmla="*/ 2166 w 4812"/>
                              <a:gd name="T47" fmla="*/ 0 h 21"/>
                              <a:gd name="T48" fmla="*/ 2081 w 4812"/>
                              <a:gd name="T49" fmla="*/ 0 h 21"/>
                              <a:gd name="T50" fmla="*/ 2314 w 4812"/>
                              <a:gd name="T51" fmla="*/ 21 h 21"/>
                              <a:gd name="T52" fmla="*/ 2378 w 4812"/>
                              <a:gd name="T53" fmla="*/ 0 h 21"/>
                              <a:gd name="T54" fmla="*/ 2378 w 4812"/>
                              <a:gd name="T55" fmla="*/ 21 h 21"/>
                              <a:gd name="T56" fmla="*/ 2611 w 4812"/>
                              <a:gd name="T57" fmla="*/ 0 h 21"/>
                              <a:gd name="T58" fmla="*/ 2527 w 4812"/>
                              <a:gd name="T59" fmla="*/ 0 h 21"/>
                              <a:gd name="T60" fmla="*/ 2760 w 4812"/>
                              <a:gd name="T61" fmla="*/ 21 h 21"/>
                              <a:gd name="T62" fmla="*/ 2824 w 4812"/>
                              <a:gd name="T63" fmla="*/ 0 h 21"/>
                              <a:gd name="T64" fmla="*/ 2824 w 4812"/>
                              <a:gd name="T65" fmla="*/ 21 h 21"/>
                              <a:gd name="T66" fmla="*/ 3057 w 4812"/>
                              <a:gd name="T67" fmla="*/ 0 h 21"/>
                              <a:gd name="T68" fmla="*/ 2972 w 4812"/>
                              <a:gd name="T69" fmla="*/ 0 h 21"/>
                              <a:gd name="T70" fmla="*/ 3206 w 4812"/>
                              <a:gd name="T71" fmla="*/ 21 h 21"/>
                              <a:gd name="T72" fmla="*/ 3270 w 4812"/>
                              <a:gd name="T73" fmla="*/ 0 h 21"/>
                              <a:gd name="T74" fmla="*/ 3270 w 4812"/>
                              <a:gd name="T75" fmla="*/ 21 h 21"/>
                              <a:gd name="T76" fmla="*/ 3503 w 4812"/>
                              <a:gd name="T77" fmla="*/ 0 h 21"/>
                              <a:gd name="T78" fmla="*/ 3418 w 4812"/>
                              <a:gd name="T79" fmla="*/ 0 h 21"/>
                              <a:gd name="T80" fmla="*/ 3652 w 4812"/>
                              <a:gd name="T81" fmla="*/ 21 h 21"/>
                              <a:gd name="T82" fmla="*/ 3715 w 4812"/>
                              <a:gd name="T83" fmla="*/ 0 h 21"/>
                              <a:gd name="T84" fmla="*/ 3715 w 4812"/>
                              <a:gd name="T85" fmla="*/ 21 h 21"/>
                              <a:gd name="T86" fmla="*/ 3949 w 4812"/>
                              <a:gd name="T87" fmla="*/ 0 h 21"/>
                              <a:gd name="T88" fmla="*/ 3864 w 4812"/>
                              <a:gd name="T89" fmla="*/ 0 h 21"/>
                              <a:gd name="T90" fmla="*/ 4097 w 4812"/>
                              <a:gd name="T91" fmla="*/ 21 h 21"/>
                              <a:gd name="T92" fmla="*/ 4161 w 4812"/>
                              <a:gd name="T93" fmla="*/ 0 h 21"/>
                              <a:gd name="T94" fmla="*/ 4161 w 4812"/>
                              <a:gd name="T95" fmla="*/ 21 h 21"/>
                              <a:gd name="T96" fmla="*/ 4395 w 4812"/>
                              <a:gd name="T97" fmla="*/ 0 h 21"/>
                              <a:gd name="T98" fmla="*/ 4310 w 4812"/>
                              <a:gd name="T99" fmla="*/ 0 h 21"/>
                              <a:gd name="T100" fmla="*/ 4543 w 4812"/>
                              <a:gd name="T101" fmla="*/ 21 h 21"/>
                              <a:gd name="T102" fmla="*/ 4607 w 4812"/>
                              <a:gd name="T103" fmla="*/ 0 h 21"/>
                              <a:gd name="T104" fmla="*/ 4607 w 4812"/>
                              <a:gd name="T105" fmla="*/ 21 h 21"/>
                              <a:gd name="T106" fmla="*/ 4812 w 4812"/>
                              <a:gd name="T107" fmla="*/ 0 h 21"/>
                              <a:gd name="T108" fmla="*/ 4756 w 4812"/>
                              <a:gd name="T109"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812" h="21">
                                <a:moveTo>
                                  <a:pt x="0" y="0"/>
                                </a:moveTo>
                                <a:lnTo>
                                  <a:pt x="85" y="0"/>
                                </a:lnTo>
                                <a:lnTo>
                                  <a:pt x="85" y="21"/>
                                </a:lnTo>
                                <a:lnTo>
                                  <a:pt x="0" y="21"/>
                                </a:lnTo>
                                <a:lnTo>
                                  <a:pt x="0" y="0"/>
                                </a:lnTo>
                                <a:close/>
                                <a:moveTo>
                                  <a:pt x="149" y="0"/>
                                </a:moveTo>
                                <a:lnTo>
                                  <a:pt x="234" y="0"/>
                                </a:lnTo>
                                <a:lnTo>
                                  <a:pt x="234" y="21"/>
                                </a:lnTo>
                                <a:lnTo>
                                  <a:pt x="149" y="21"/>
                                </a:lnTo>
                                <a:lnTo>
                                  <a:pt x="149" y="0"/>
                                </a:lnTo>
                                <a:close/>
                                <a:moveTo>
                                  <a:pt x="297" y="0"/>
                                </a:moveTo>
                                <a:lnTo>
                                  <a:pt x="382" y="0"/>
                                </a:lnTo>
                                <a:lnTo>
                                  <a:pt x="382" y="21"/>
                                </a:lnTo>
                                <a:lnTo>
                                  <a:pt x="297" y="21"/>
                                </a:lnTo>
                                <a:lnTo>
                                  <a:pt x="297" y="0"/>
                                </a:lnTo>
                                <a:close/>
                                <a:moveTo>
                                  <a:pt x="446" y="0"/>
                                </a:moveTo>
                                <a:lnTo>
                                  <a:pt x="531" y="0"/>
                                </a:lnTo>
                                <a:lnTo>
                                  <a:pt x="531" y="21"/>
                                </a:lnTo>
                                <a:lnTo>
                                  <a:pt x="446" y="21"/>
                                </a:lnTo>
                                <a:lnTo>
                                  <a:pt x="446" y="0"/>
                                </a:lnTo>
                                <a:close/>
                                <a:moveTo>
                                  <a:pt x="595" y="0"/>
                                </a:moveTo>
                                <a:lnTo>
                                  <a:pt x="680" y="0"/>
                                </a:lnTo>
                                <a:lnTo>
                                  <a:pt x="680" y="21"/>
                                </a:lnTo>
                                <a:lnTo>
                                  <a:pt x="595" y="21"/>
                                </a:lnTo>
                                <a:lnTo>
                                  <a:pt x="595" y="0"/>
                                </a:lnTo>
                                <a:close/>
                                <a:moveTo>
                                  <a:pt x="743" y="0"/>
                                </a:moveTo>
                                <a:lnTo>
                                  <a:pt x="828" y="0"/>
                                </a:lnTo>
                                <a:lnTo>
                                  <a:pt x="828" y="21"/>
                                </a:lnTo>
                                <a:lnTo>
                                  <a:pt x="743" y="21"/>
                                </a:lnTo>
                                <a:lnTo>
                                  <a:pt x="743" y="0"/>
                                </a:lnTo>
                                <a:close/>
                                <a:moveTo>
                                  <a:pt x="892" y="0"/>
                                </a:moveTo>
                                <a:lnTo>
                                  <a:pt x="977" y="0"/>
                                </a:lnTo>
                                <a:lnTo>
                                  <a:pt x="977" y="21"/>
                                </a:lnTo>
                                <a:lnTo>
                                  <a:pt x="892" y="21"/>
                                </a:lnTo>
                                <a:lnTo>
                                  <a:pt x="892" y="0"/>
                                </a:lnTo>
                                <a:close/>
                                <a:moveTo>
                                  <a:pt x="1040" y="0"/>
                                </a:moveTo>
                                <a:lnTo>
                                  <a:pt x="1125" y="0"/>
                                </a:lnTo>
                                <a:lnTo>
                                  <a:pt x="1125" y="21"/>
                                </a:lnTo>
                                <a:lnTo>
                                  <a:pt x="1040" y="21"/>
                                </a:lnTo>
                                <a:lnTo>
                                  <a:pt x="1040" y="0"/>
                                </a:lnTo>
                                <a:close/>
                                <a:moveTo>
                                  <a:pt x="1189" y="0"/>
                                </a:moveTo>
                                <a:lnTo>
                                  <a:pt x="1274" y="0"/>
                                </a:lnTo>
                                <a:lnTo>
                                  <a:pt x="1274" y="21"/>
                                </a:lnTo>
                                <a:lnTo>
                                  <a:pt x="1189" y="21"/>
                                </a:lnTo>
                                <a:lnTo>
                                  <a:pt x="1189" y="0"/>
                                </a:lnTo>
                                <a:close/>
                                <a:moveTo>
                                  <a:pt x="1338" y="0"/>
                                </a:moveTo>
                                <a:lnTo>
                                  <a:pt x="1423" y="0"/>
                                </a:lnTo>
                                <a:lnTo>
                                  <a:pt x="1423" y="21"/>
                                </a:lnTo>
                                <a:lnTo>
                                  <a:pt x="1338" y="21"/>
                                </a:lnTo>
                                <a:lnTo>
                                  <a:pt x="1338" y="0"/>
                                </a:lnTo>
                                <a:close/>
                                <a:moveTo>
                                  <a:pt x="1486" y="0"/>
                                </a:moveTo>
                                <a:lnTo>
                                  <a:pt x="1571" y="0"/>
                                </a:lnTo>
                                <a:lnTo>
                                  <a:pt x="1571" y="21"/>
                                </a:lnTo>
                                <a:lnTo>
                                  <a:pt x="1486" y="21"/>
                                </a:lnTo>
                                <a:lnTo>
                                  <a:pt x="1486" y="0"/>
                                </a:lnTo>
                                <a:close/>
                                <a:moveTo>
                                  <a:pt x="1635" y="0"/>
                                </a:moveTo>
                                <a:lnTo>
                                  <a:pt x="1720" y="0"/>
                                </a:lnTo>
                                <a:lnTo>
                                  <a:pt x="1720" y="21"/>
                                </a:lnTo>
                                <a:lnTo>
                                  <a:pt x="1635" y="21"/>
                                </a:lnTo>
                                <a:lnTo>
                                  <a:pt x="1635" y="0"/>
                                </a:lnTo>
                                <a:close/>
                                <a:moveTo>
                                  <a:pt x="1783" y="0"/>
                                </a:moveTo>
                                <a:lnTo>
                                  <a:pt x="1868" y="0"/>
                                </a:lnTo>
                                <a:lnTo>
                                  <a:pt x="1868" y="21"/>
                                </a:lnTo>
                                <a:lnTo>
                                  <a:pt x="1783" y="21"/>
                                </a:lnTo>
                                <a:lnTo>
                                  <a:pt x="1783" y="0"/>
                                </a:lnTo>
                                <a:close/>
                                <a:moveTo>
                                  <a:pt x="1932" y="0"/>
                                </a:moveTo>
                                <a:lnTo>
                                  <a:pt x="2017" y="0"/>
                                </a:lnTo>
                                <a:lnTo>
                                  <a:pt x="2017" y="21"/>
                                </a:lnTo>
                                <a:lnTo>
                                  <a:pt x="1932" y="21"/>
                                </a:lnTo>
                                <a:lnTo>
                                  <a:pt x="1932" y="0"/>
                                </a:lnTo>
                                <a:close/>
                                <a:moveTo>
                                  <a:pt x="2081" y="0"/>
                                </a:moveTo>
                                <a:lnTo>
                                  <a:pt x="2166" y="0"/>
                                </a:lnTo>
                                <a:lnTo>
                                  <a:pt x="2166" y="21"/>
                                </a:lnTo>
                                <a:lnTo>
                                  <a:pt x="2081" y="21"/>
                                </a:lnTo>
                                <a:lnTo>
                                  <a:pt x="2081" y="0"/>
                                </a:lnTo>
                                <a:close/>
                                <a:moveTo>
                                  <a:pt x="2229" y="0"/>
                                </a:moveTo>
                                <a:lnTo>
                                  <a:pt x="2314" y="0"/>
                                </a:lnTo>
                                <a:lnTo>
                                  <a:pt x="2314" y="21"/>
                                </a:lnTo>
                                <a:lnTo>
                                  <a:pt x="2229" y="21"/>
                                </a:lnTo>
                                <a:lnTo>
                                  <a:pt x="2229" y="0"/>
                                </a:lnTo>
                                <a:close/>
                                <a:moveTo>
                                  <a:pt x="2378" y="0"/>
                                </a:moveTo>
                                <a:lnTo>
                                  <a:pt x="2463" y="0"/>
                                </a:lnTo>
                                <a:lnTo>
                                  <a:pt x="2463" y="21"/>
                                </a:lnTo>
                                <a:lnTo>
                                  <a:pt x="2378" y="21"/>
                                </a:lnTo>
                                <a:lnTo>
                                  <a:pt x="2378" y="0"/>
                                </a:lnTo>
                                <a:close/>
                                <a:moveTo>
                                  <a:pt x="2527" y="0"/>
                                </a:moveTo>
                                <a:lnTo>
                                  <a:pt x="2611" y="0"/>
                                </a:lnTo>
                                <a:lnTo>
                                  <a:pt x="2611" y="21"/>
                                </a:lnTo>
                                <a:lnTo>
                                  <a:pt x="2527" y="21"/>
                                </a:lnTo>
                                <a:lnTo>
                                  <a:pt x="2527" y="0"/>
                                </a:lnTo>
                                <a:close/>
                                <a:moveTo>
                                  <a:pt x="2675" y="0"/>
                                </a:moveTo>
                                <a:lnTo>
                                  <a:pt x="2760" y="0"/>
                                </a:lnTo>
                                <a:lnTo>
                                  <a:pt x="2760" y="21"/>
                                </a:lnTo>
                                <a:lnTo>
                                  <a:pt x="2675" y="21"/>
                                </a:lnTo>
                                <a:lnTo>
                                  <a:pt x="2675" y="0"/>
                                </a:lnTo>
                                <a:close/>
                                <a:moveTo>
                                  <a:pt x="2824" y="0"/>
                                </a:moveTo>
                                <a:lnTo>
                                  <a:pt x="2909" y="0"/>
                                </a:lnTo>
                                <a:lnTo>
                                  <a:pt x="2909" y="21"/>
                                </a:lnTo>
                                <a:lnTo>
                                  <a:pt x="2824" y="21"/>
                                </a:lnTo>
                                <a:lnTo>
                                  <a:pt x="2824" y="0"/>
                                </a:lnTo>
                                <a:close/>
                                <a:moveTo>
                                  <a:pt x="2972" y="0"/>
                                </a:moveTo>
                                <a:lnTo>
                                  <a:pt x="3057" y="0"/>
                                </a:lnTo>
                                <a:lnTo>
                                  <a:pt x="3057" y="21"/>
                                </a:lnTo>
                                <a:lnTo>
                                  <a:pt x="2972" y="21"/>
                                </a:lnTo>
                                <a:lnTo>
                                  <a:pt x="2972" y="0"/>
                                </a:lnTo>
                                <a:close/>
                                <a:moveTo>
                                  <a:pt x="3121" y="0"/>
                                </a:moveTo>
                                <a:lnTo>
                                  <a:pt x="3206" y="0"/>
                                </a:lnTo>
                                <a:lnTo>
                                  <a:pt x="3206" y="21"/>
                                </a:lnTo>
                                <a:lnTo>
                                  <a:pt x="3121" y="21"/>
                                </a:lnTo>
                                <a:lnTo>
                                  <a:pt x="3121" y="0"/>
                                </a:lnTo>
                                <a:close/>
                                <a:moveTo>
                                  <a:pt x="3270" y="0"/>
                                </a:moveTo>
                                <a:lnTo>
                                  <a:pt x="3354" y="0"/>
                                </a:lnTo>
                                <a:lnTo>
                                  <a:pt x="3354" y="21"/>
                                </a:lnTo>
                                <a:lnTo>
                                  <a:pt x="3270" y="21"/>
                                </a:lnTo>
                                <a:lnTo>
                                  <a:pt x="3270" y="0"/>
                                </a:lnTo>
                                <a:close/>
                                <a:moveTo>
                                  <a:pt x="3418" y="0"/>
                                </a:moveTo>
                                <a:lnTo>
                                  <a:pt x="3503" y="0"/>
                                </a:lnTo>
                                <a:lnTo>
                                  <a:pt x="3503" y="21"/>
                                </a:lnTo>
                                <a:lnTo>
                                  <a:pt x="3418" y="21"/>
                                </a:lnTo>
                                <a:lnTo>
                                  <a:pt x="3418" y="0"/>
                                </a:lnTo>
                                <a:close/>
                                <a:moveTo>
                                  <a:pt x="3567" y="0"/>
                                </a:moveTo>
                                <a:lnTo>
                                  <a:pt x="3652" y="0"/>
                                </a:lnTo>
                                <a:lnTo>
                                  <a:pt x="3652" y="21"/>
                                </a:lnTo>
                                <a:lnTo>
                                  <a:pt x="3567" y="21"/>
                                </a:lnTo>
                                <a:lnTo>
                                  <a:pt x="3567" y="0"/>
                                </a:lnTo>
                                <a:close/>
                                <a:moveTo>
                                  <a:pt x="3715" y="0"/>
                                </a:moveTo>
                                <a:lnTo>
                                  <a:pt x="3800" y="0"/>
                                </a:lnTo>
                                <a:lnTo>
                                  <a:pt x="3800" y="21"/>
                                </a:lnTo>
                                <a:lnTo>
                                  <a:pt x="3715" y="21"/>
                                </a:lnTo>
                                <a:lnTo>
                                  <a:pt x="3715" y="0"/>
                                </a:lnTo>
                                <a:close/>
                                <a:moveTo>
                                  <a:pt x="3864" y="0"/>
                                </a:moveTo>
                                <a:lnTo>
                                  <a:pt x="3949" y="0"/>
                                </a:lnTo>
                                <a:lnTo>
                                  <a:pt x="3949" y="21"/>
                                </a:lnTo>
                                <a:lnTo>
                                  <a:pt x="3864" y="21"/>
                                </a:lnTo>
                                <a:lnTo>
                                  <a:pt x="3864" y="0"/>
                                </a:lnTo>
                                <a:close/>
                                <a:moveTo>
                                  <a:pt x="4013" y="0"/>
                                </a:moveTo>
                                <a:lnTo>
                                  <a:pt x="4097" y="0"/>
                                </a:lnTo>
                                <a:lnTo>
                                  <a:pt x="4097" y="21"/>
                                </a:lnTo>
                                <a:lnTo>
                                  <a:pt x="4013" y="21"/>
                                </a:lnTo>
                                <a:lnTo>
                                  <a:pt x="4013" y="0"/>
                                </a:lnTo>
                                <a:close/>
                                <a:moveTo>
                                  <a:pt x="4161" y="0"/>
                                </a:moveTo>
                                <a:lnTo>
                                  <a:pt x="4246" y="0"/>
                                </a:lnTo>
                                <a:lnTo>
                                  <a:pt x="4246" y="21"/>
                                </a:lnTo>
                                <a:lnTo>
                                  <a:pt x="4161" y="21"/>
                                </a:lnTo>
                                <a:lnTo>
                                  <a:pt x="4161" y="0"/>
                                </a:lnTo>
                                <a:close/>
                                <a:moveTo>
                                  <a:pt x="4310" y="0"/>
                                </a:moveTo>
                                <a:lnTo>
                                  <a:pt x="4395" y="0"/>
                                </a:lnTo>
                                <a:lnTo>
                                  <a:pt x="4395" y="21"/>
                                </a:lnTo>
                                <a:lnTo>
                                  <a:pt x="4310" y="21"/>
                                </a:lnTo>
                                <a:lnTo>
                                  <a:pt x="4310" y="0"/>
                                </a:lnTo>
                                <a:close/>
                                <a:moveTo>
                                  <a:pt x="4458" y="0"/>
                                </a:moveTo>
                                <a:lnTo>
                                  <a:pt x="4543" y="0"/>
                                </a:lnTo>
                                <a:lnTo>
                                  <a:pt x="4543" y="21"/>
                                </a:lnTo>
                                <a:lnTo>
                                  <a:pt x="4458" y="21"/>
                                </a:lnTo>
                                <a:lnTo>
                                  <a:pt x="4458" y="0"/>
                                </a:lnTo>
                                <a:close/>
                                <a:moveTo>
                                  <a:pt x="4607" y="0"/>
                                </a:moveTo>
                                <a:lnTo>
                                  <a:pt x="4692" y="0"/>
                                </a:lnTo>
                                <a:lnTo>
                                  <a:pt x="4692" y="21"/>
                                </a:lnTo>
                                <a:lnTo>
                                  <a:pt x="4607" y="21"/>
                                </a:lnTo>
                                <a:lnTo>
                                  <a:pt x="4607" y="0"/>
                                </a:lnTo>
                                <a:close/>
                                <a:moveTo>
                                  <a:pt x="4756" y="0"/>
                                </a:moveTo>
                                <a:lnTo>
                                  <a:pt x="4812" y="0"/>
                                </a:lnTo>
                                <a:lnTo>
                                  <a:pt x="4812" y="21"/>
                                </a:lnTo>
                                <a:lnTo>
                                  <a:pt x="4756" y="21"/>
                                </a:lnTo>
                                <a:lnTo>
                                  <a:pt x="4756" y="0"/>
                                </a:lnTo>
                                <a:close/>
                              </a:path>
                            </a:pathLst>
                          </a:custGeom>
                          <a:solidFill>
                            <a:srgbClr val="000000"/>
                          </a:solidFill>
                          <a:ln w="1270" cap="flat">
                            <a:solidFill>
                              <a:srgbClr val="000000"/>
                            </a:solidFill>
                            <a:prstDash val="solid"/>
                            <a:bevel/>
                            <a:headEnd/>
                            <a:tailEnd/>
                          </a:ln>
                        </wps:spPr>
                        <wps:bodyPr rot="0" vert="horz" wrap="square" lIns="91440" tIns="45720" rIns="91440" bIns="45720" anchor="t" anchorCtr="0" upright="1">
                          <a:noAutofit/>
                        </wps:bodyPr>
                      </wps:wsp>
                      <wps:wsp>
                        <wps:cNvPr id="54" name="Rectangle 54"/>
                        <wps:cNvSpPr>
                          <a:spLocks noChangeArrowheads="1"/>
                        </wps:cNvSpPr>
                        <wps:spPr bwMode="auto">
                          <a:xfrm>
                            <a:off x="1734015" y="834358"/>
                            <a:ext cx="216789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BA75C2" w14:textId="77777777" w:rsidR="00181A7E" w:rsidRDefault="00181A7E" w:rsidP="006C7FD5">
                              <w:pPr>
                                <w:pStyle w:val="NormalWeb"/>
                                <w:spacing w:before="0" w:beforeAutospacing="0" w:after="120" w:afterAutospacing="0"/>
                                <w:jc w:val="both"/>
                              </w:pPr>
                              <w:r>
                                <w:rPr>
                                  <w:rFonts w:ascii="Book Antiqua" w:eastAsia="Times New Roman" w:hAnsi="Book Antiqua" w:cs="Book Antiqua"/>
                                  <w:b/>
                                  <w:bCs/>
                                  <w:i/>
                                  <w:iCs/>
                                  <w:color w:val="000000"/>
                                  <w:sz w:val="22"/>
                                  <w:szCs w:val="22"/>
                                </w:rPr>
                                <w:t xml:space="preserve">Common to EMS Model and FNM </w:t>
                              </w:r>
                            </w:p>
                          </w:txbxContent>
                        </wps:txbx>
                        <wps:bodyPr rot="0" vert="horz" wrap="square" lIns="0" tIns="0" rIns="0" bIns="0" anchor="t" anchorCtr="0">
                          <a:spAutoFit/>
                        </wps:bodyPr>
                      </wps:wsp>
                      <wpg:wgp>
                        <wpg:cNvPr id="61" name="Group 1907"/>
                        <wpg:cNvGrpSpPr>
                          <a:grpSpLocks/>
                        </wpg:cNvGrpSpPr>
                        <wpg:grpSpPr bwMode="auto">
                          <a:xfrm>
                            <a:off x="1423035" y="454900"/>
                            <a:ext cx="3839798" cy="2753448"/>
                            <a:chOff x="2420" y="531"/>
                            <a:chExt cx="5442" cy="4209"/>
                          </a:xfrm>
                          <a:noFill/>
                        </wpg:grpSpPr>
                        <wps:wsp>
                          <wps:cNvPr id="62" name="Rectangle 1905"/>
                          <wps:cNvSpPr>
                            <a:spLocks noChangeArrowheads="1"/>
                          </wps:cNvSpPr>
                          <wps:spPr bwMode="auto">
                            <a:xfrm>
                              <a:off x="2420" y="531"/>
                              <a:ext cx="5442" cy="4209"/>
                            </a:xfrm>
                            <a:prstGeom prst="rect">
                              <a:avLst/>
                            </a:prstGeom>
                            <a:grpFill/>
                            <a:ln w="25400">
                              <a:solidFill>
                                <a:srgbClr val="00B050"/>
                              </a:solidFill>
                              <a:miter lim="800000"/>
                              <a:headEnd/>
                              <a:tailEnd/>
                            </a:ln>
                            <a:extLst/>
                          </wps:spPr>
                          <wps:bodyPr rot="0" vert="horz" wrap="square" lIns="91440" tIns="45720" rIns="91440" bIns="45720" anchor="t" anchorCtr="0" upright="1">
                            <a:noAutofit/>
                          </wps:bodyPr>
                        </wps:wsp>
                        <wps:wsp>
                          <wps:cNvPr id="63" name="Rectangle 1906"/>
                          <wps:cNvSpPr>
                            <a:spLocks noChangeArrowheads="1"/>
                          </wps:cNvSpPr>
                          <wps:spPr bwMode="auto">
                            <a:xfrm>
                              <a:off x="2420" y="531"/>
                              <a:ext cx="5442" cy="4209"/>
                            </a:xfrm>
                            <a:prstGeom prst="rect">
                              <a:avLst/>
                            </a:prstGeom>
                            <a:grpFill/>
                            <a:ln w="25400" cap="rnd">
                              <a:solidFill>
                                <a:srgbClr val="00B050"/>
                              </a:solidFill>
                              <a:prstDash val="solid"/>
                              <a:miter lim="800000"/>
                              <a:headEnd/>
                              <a:tailEnd/>
                            </a:ln>
                            <a:extLst/>
                          </wps:spPr>
                          <wps:bodyPr rot="0" vert="horz" wrap="square" lIns="91440" tIns="45720" rIns="91440" bIns="45720" anchor="t" anchorCtr="0" upright="1">
                            <a:noAutofit/>
                          </wps:bodyPr>
                        </wps:wsp>
                      </wpg:wgp>
                      <wps:wsp>
                        <wps:cNvPr id="245" name="Freeform 245"/>
                        <wps:cNvSpPr>
                          <a:spLocks noEditPoints="1"/>
                        </wps:cNvSpPr>
                        <wps:spPr bwMode="auto">
                          <a:xfrm>
                            <a:off x="1028016" y="1200147"/>
                            <a:ext cx="3055620" cy="13335"/>
                          </a:xfrm>
                          <a:custGeom>
                            <a:avLst/>
                            <a:gdLst>
                              <a:gd name="T0" fmla="*/ 85 w 4812"/>
                              <a:gd name="T1" fmla="*/ 21 h 21"/>
                              <a:gd name="T2" fmla="*/ 149 w 4812"/>
                              <a:gd name="T3" fmla="*/ 0 h 21"/>
                              <a:gd name="T4" fmla="*/ 149 w 4812"/>
                              <a:gd name="T5" fmla="*/ 21 h 21"/>
                              <a:gd name="T6" fmla="*/ 382 w 4812"/>
                              <a:gd name="T7" fmla="*/ 0 h 21"/>
                              <a:gd name="T8" fmla="*/ 297 w 4812"/>
                              <a:gd name="T9" fmla="*/ 0 h 21"/>
                              <a:gd name="T10" fmla="*/ 531 w 4812"/>
                              <a:gd name="T11" fmla="*/ 21 h 21"/>
                              <a:gd name="T12" fmla="*/ 595 w 4812"/>
                              <a:gd name="T13" fmla="*/ 0 h 21"/>
                              <a:gd name="T14" fmla="*/ 595 w 4812"/>
                              <a:gd name="T15" fmla="*/ 21 h 21"/>
                              <a:gd name="T16" fmla="*/ 828 w 4812"/>
                              <a:gd name="T17" fmla="*/ 0 h 21"/>
                              <a:gd name="T18" fmla="*/ 743 w 4812"/>
                              <a:gd name="T19" fmla="*/ 0 h 21"/>
                              <a:gd name="T20" fmla="*/ 977 w 4812"/>
                              <a:gd name="T21" fmla="*/ 21 h 21"/>
                              <a:gd name="T22" fmla="*/ 1040 w 4812"/>
                              <a:gd name="T23" fmla="*/ 0 h 21"/>
                              <a:gd name="T24" fmla="*/ 1040 w 4812"/>
                              <a:gd name="T25" fmla="*/ 21 h 21"/>
                              <a:gd name="T26" fmla="*/ 1274 w 4812"/>
                              <a:gd name="T27" fmla="*/ 0 h 21"/>
                              <a:gd name="T28" fmla="*/ 1189 w 4812"/>
                              <a:gd name="T29" fmla="*/ 0 h 21"/>
                              <a:gd name="T30" fmla="*/ 1423 w 4812"/>
                              <a:gd name="T31" fmla="*/ 21 h 21"/>
                              <a:gd name="T32" fmla="*/ 1486 w 4812"/>
                              <a:gd name="T33" fmla="*/ 0 h 21"/>
                              <a:gd name="T34" fmla="*/ 1486 w 4812"/>
                              <a:gd name="T35" fmla="*/ 21 h 21"/>
                              <a:gd name="T36" fmla="*/ 1720 w 4812"/>
                              <a:gd name="T37" fmla="*/ 0 h 21"/>
                              <a:gd name="T38" fmla="*/ 1635 w 4812"/>
                              <a:gd name="T39" fmla="*/ 0 h 21"/>
                              <a:gd name="T40" fmla="*/ 1868 w 4812"/>
                              <a:gd name="T41" fmla="*/ 21 h 21"/>
                              <a:gd name="T42" fmla="*/ 1932 w 4812"/>
                              <a:gd name="T43" fmla="*/ 0 h 21"/>
                              <a:gd name="T44" fmla="*/ 1932 w 4812"/>
                              <a:gd name="T45" fmla="*/ 21 h 21"/>
                              <a:gd name="T46" fmla="*/ 2166 w 4812"/>
                              <a:gd name="T47" fmla="*/ 0 h 21"/>
                              <a:gd name="T48" fmla="*/ 2081 w 4812"/>
                              <a:gd name="T49" fmla="*/ 0 h 21"/>
                              <a:gd name="T50" fmla="*/ 2314 w 4812"/>
                              <a:gd name="T51" fmla="*/ 21 h 21"/>
                              <a:gd name="T52" fmla="*/ 2378 w 4812"/>
                              <a:gd name="T53" fmla="*/ 0 h 21"/>
                              <a:gd name="T54" fmla="*/ 2378 w 4812"/>
                              <a:gd name="T55" fmla="*/ 21 h 21"/>
                              <a:gd name="T56" fmla="*/ 2611 w 4812"/>
                              <a:gd name="T57" fmla="*/ 0 h 21"/>
                              <a:gd name="T58" fmla="*/ 2527 w 4812"/>
                              <a:gd name="T59" fmla="*/ 0 h 21"/>
                              <a:gd name="T60" fmla="*/ 2760 w 4812"/>
                              <a:gd name="T61" fmla="*/ 21 h 21"/>
                              <a:gd name="T62" fmla="*/ 2824 w 4812"/>
                              <a:gd name="T63" fmla="*/ 0 h 21"/>
                              <a:gd name="T64" fmla="*/ 2824 w 4812"/>
                              <a:gd name="T65" fmla="*/ 21 h 21"/>
                              <a:gd name="T66" fmla="*/ 3057 w 4812"/>
                              <a:gd name="T67" fmla="*/ 0 h 21"/>
                              <a:gd name="T68" fmla="*/ 2972 w 4812"/>
                              <a:gd name="T69" fmla="*/ 0 h 21"/>
                              <a:gd name="T70" fmla="*/ 3206 w 4812"/>
                              <a:gd name="T71" fmla="*/ 21 h 21"/>
                              <a:gd name="T72" fmla="*/ 3270 w 4812"/>
                              <a:gd name="T73" fmla="*/ 0 h 21"/>
                              <a:gd name="T74" fmla="*/ 3270 w 4812"/>
                              <a:gd name="T75" fmla="*/ 21 h 21"/>
                              <a:gd name="T76" fmla="*/ 3503 w 4812"/>
                              <a:gd name="T77" fmla="*/ 0 h 21"/>
                              <a:gd name="T78" fmla="*/ 3418 w 4812"/>
                              <a:gd name="T79" fmla="*/ 0 h 21"/>
                              <a:gd name="T80" fmla="*/ 3652 w 4812"/>
                              <a:gd name="T81" fmla="*/ 21 h 21"/>
                              <a:gd name="T82" fmla="*/ 3715 w 4812"/>
                              <a:gd name="T83" fmla="*/ 0 h 21"/>
                              <a:gd name="T84" fmla="*/ 3715 w 4812"/>
                              <a:gd name="T85" fmla="*/ 21 h 21"/>
                              <a:gd name="T86" fmla="*/ 3949 w 4812"/>
                              <a:gd name="T87" fmla="*/ 0 h 21"/>
                              <a:gd name="T88" fmla="*/ 3864 w 4812"/>
                              <a:gd name="T89" fmla="*/ 0 h 21"/>
                              <a:gd name="T90" fmla="*/ 4097 w 4812"/>
                              <a:gd name="T91" fmla="*/ 21 h 21"/>
                              <a:gd name="T92" fmla="*/ 4161 w 4812"/>
                              <a:gd name="T93" fmla="*/ 0 h 21"/>
                              <a:gd name="T94" fmla="*/ 4161 w 4812"/>
                              <a:gd name="T95" fmla="*/ 21 h 21"/>
                              <a:gd name="T96" fmla="*/ 4395 w 4812"/>
                              <a:gd name="T97" fmla="*/ 0 h 21"/>
                              <a:gd name="T98" fmla="*/ 4310 w 4812"/>
                              <a:gd name="T99" fmla="*/ 0 h 21"/>
                              <a:gd name="T100" fmla="*/ 4543 w 4812"/>
                              <a:gd name="T101" fmla="*/ 21 h 21"/>
                              <a:gd name="T102" fmla="*/ 4607 w 4812"/>
                              <a:gd name="T103" fmla="*/ 0 h 21"/>
                              <a:gd name="T104" fmla="*/ 4607 w 4812"/>
                              <a:gd name="T105" fmla="*/ 21 h 21"/>
                              <a:gd name="T106" fmla="*/ 4812 w 4812"/>
                              <a:gd name="T107" fmla="*/ 0 h 21"/>
                              <a:gd name="T108" fmla="*/ 4756 w 4812"/>
                              <a:gd name="T109"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812" h="21">
                                <a:moveTo>
                                  <a:pt x="0" y="0"/>
                                </a:moveTo>
                                <a:lnTo>
                                  <a:pt x="85" y="0"/>
                                </a:lnTo>
                                <a:lnTo>
                                  <a:pt x="85" y="21"/>
                                </a:lnTo>
                                <a:lnTo>
                                  <a:pt x="0" y="21"/>
                                </a:lnTo>
                                <a:lnTo>
                                  <a:pt x="0" y="0"/>
                                </a:lnTo>
                                <a:close/>
                                <a:moveTo>
                                  <a:pt x="149" y="0"/>
                                </a:moveTo>
                                <a:lnTo>
                                  <a:pt x="234" y="0"/>
                                </a:lnTo>
                                <a:lnTo>
                                  <a:pt x="234" y="21"/>
                                </a:lnTo>
                                <a:lnTo>
                                  <a:pt x="149" y="21"/>
                                </a:lnTo>
                                <a:lnTo>
                                  <a:pt x="149" y="0"/>
                                </a:lnTo>
                                <a:close/>
                                <a:moveTo>
                                  <a:pt x="297" y="0"/>
                                </a:moveTo>
                                <a:lnTo>
                                  <a:pt x="382" y="0"/>
                                </a:lnTo>
                                <a:lnTo>
                                  <a:pt x="382" y="21"/>
                                </a:lnTo>
                                <a:lnTo>
                                  <a:pt x="297" y="21"/>
                                </a:lnTo>
                                <a:lnTo>
                                  <a:pt x="297" y="0"/>
                                </a:lnTo>
                                <a:close/>
                                <a:moveTo>
                                  <a:pt x="446" y="0"/>
                                </a:moveTo>
                                <a:lnTo>
                                  <a:pt x="531" y="0"/>
                                </a:lnTo>
                                <a:lnTo>
                                  <a:pt x="531" y="21"/>
                                </a:lnTo>
                                <a:lnTo>
                                  <a:pt x="446" y="21"/>
                                </a:lnTo>
                                <a:lnTo>
                                  <a:pt x="446" y="0"/>
                                </a:lnTo>
                                <a:close/>
                                <a:moveTo>
                                  <a:pt x="595" y="0"/>
                                </a:moveTo>
                                <a:lnTo>
                                  <a:pt x="680" y="0"/>
                                </a:lnTo>
                                <a:lnTo>
                                  <a:pt x="680" y="21"/>
                                </a:lnTo>
                                <a:lnTo>
                                  <a:pt x="595" y="21"/>
                                </a:lnTo>
                                <a:lnTo>
                                  <a:pt x="595" y="0"/>
                                </a:lnTo>
                                <a:close/>
                                <a:moveTo>
                                  <a:pt x="743" y="0"/>
                                </a:moveTo>
                                <a:lnTo>
                                  <a:pt x="828" y="0"/>
                                </a:lnTo>
                                <a:lnTo>
                                  <a:pt x="828" y="21"/>
                                </a:lnTo>
                                <a:lnTo>
                                  <a:pt x="743" y="21"/>
                                </a:lnTo>
                                <a:lnTo>
                                  <a:pt x="743" y="0"/>
                                </a:lnTo>
                                <a:close/>
                                <a:moveTo>
                                  <a:pt x="892" y="0"/>
                                </a:moveTo>
                                <a:lnTo>
                                  <a:pt x="977" y="0"/>
                                </a:lnTo>
                                <a:lnTo>
                                  <a:pt x="977" y="21"/>
                                </a:lnTo>
                                <a:lnTo>
                                  <a:pt x="892" y="21"/>
                                </a:lnTo>
                                <a:lnTo>
                                  <a:pt x="892" y="0"/>
                                </a:lnTo>
                                <a:close/>
                                <a:moveTo>
                                  <a:pt x="1040" y="0"/>
                                </a:moveTo>
                                <a:lnTo>
                                  <a:pt x="1125" y="0"/>
                                </a:lnTo>
                                <a:lnTo>
                                  <a:pt x="1125" y="21"/>
                                </a:lnTo>
                                <a:lnTo>
                                  <a:pt x="1040" y="21"/>
                                </a:lnTo>
                                <a:lnTo>
                                  <a:pt x="1040" y="0"/>
                                </a:lnTo>
                                <a:close/>
                                <a:moveTo>
                                  <a:pt x="1189" y="0"/>
                                </a:moveTo>
                                <a:lnTo>
                                  <a:pt x="1274" y="0"/>
                                </a:lnTo>
                                <a:lnTo>
                                  <a:pt x="1274" y="21"/>
                                </a:lnTo>
                                <a:lnTo>
                                  <a:pt x="1189" y="21"/>
                                </a:lnTo>
                                <a:lnTo>
                                  <a:pt x="1189" y="0"/>
                                </a:lnTo>
                                <a:close/>
                                <a:moveTo>
                                  <a:pt x="1338" y="0"/>
                                </a:moveTo>
                                <a:lnTo>
                                  <a:pt x="1423" y="0"/>
                                </a:lnTo>
                                <a:lnTo>
                                  <a:pt x="1423" y="21"/>
                                </a:lnTo>
                                <a:lnTo>
                                  <a:pt x="1338" y="21"/>
                                </a:lnTo>
                                <a:lnTo>
                                  <a:pt x="1338" y="0"/>
                                </a:lnTo>
                                <a:close/>
                                <a:moveTo>
                                  <a:pt x="1486" y="0"/>
                                </a:moveTo>
                                <a:lnTo>
                                  <a:pt x="1571" y="0"/>
                                </a:lnTo>
                                <a:lnTo>
                                  <a:pt x="1571" y="21"/>
                                </a:lnTo>
                                <a:lnTo>
                                  <a:pt x="1486" y="21"/>
                                </a:lnTo>
                                <a:lnTo>
                                  <a:pt x="1486" y="0"/>
                                </a:lnTo>
                                <a:close/>
                                <a:moveTo>
                                  <a:pt x="1635" y="0"/>
                                </a:moveTo>
                                <a:lnTo>
                                  <a:pt x="1720" y="0"/>
                                </a:lnTo>
                                <a:lnTo>
                                  <a:pt x="1720" y="21"/>
                                </a:lnTo>
                                <a:lnTo>
                                  <a:pt x="1635" y="21"/>
                                </a:lnTo>
                                <a:lnTo>
                                  <a:pt x="1635" y="0"/>
                                </a:lnTo>
                                <a:close/>
                                <a:moveTo>
                                  <a:pt x="1783" y="0"/>
                                </a:moveTo>
                                <a:lnTo>
                                  <a:pt x="1868" y="0"/>
                                </a:lnTo>
                                <a:lnTo>
                                  <a:pt x="1868" y="21"/>
                                </a:lnTo>
                                <a:lnTo>
                                  <a:pt x="1783" y="21"/>
                                </a:lnTo>
                                <a:lnTo>
                                  <a:pt x="1783" y="0"/>
                                </a:lnTo>
                                <a:close/>
                                <a:moveTo>
                                  <a:pt x="1932" y="0"/>
                                </a:moveTo>
                                <a:lnTo>
                                  <a:pt x="2017" y="0"/>
                                </a:lnTo>
                                <a:lnTo>
                                  <a:pt x="2017" y="21"/>
                                </a:lnTo>
                                <a:lnTo>
                                  <a:pt x="1932" y="21"/>
                                </a:lnTo>
                                <a:lnTo>
                                  <a:pt x="1932" y="0"/>
                                </a:lnTo>
                                <a:close/>
                                <a:moveTo>
                                  <a:pt x="2081" y="0"/>
                                </a:moveTo>
                                <a:lnTo>
                                  <a:pt x="2166" y="0"/>
                                </a:lnTo>
                                <a:lnTo>
                                  <a:pt x="2166" y="21"/>
                                </a:lnTo>
                                <a:lnTo>
                                  <a:pt x="2081" y="21"/>
                                </a:lnTo>
                                <a:lnTo>
                                  <a:pt x="2081" y="0"/>
                                </a:lnTo>
                                <a:close/>
                                <a:moveTo>
                                  <a:pt x="2229" y="0"/>
                                </a:moveTo>
                                <a:lnTo>
                                  <a:pt x="2314" y="0"/>
                                </a:lnTo>
                                <a:lnTo>
                                  <a:pt x="2314" y="21"/>
                                </a:lnTo>
                                <a:lnTo>
                                  <a:pt x="2229" y="21"/>
                                </a:lnTo>
                                <a:lnTo>
                                  <a:pt x="2229" y="0"/>
                                </a:lnTo>
                                <a:close/>
                                <a:moveTo>
                                  <a:pt x="2378" y="0"/>
                                </a:moveTo>
                                <a:lnTo>
                                  <a:pt x="2463" y="0"/>
                                </a:lnTo>
                                <a:lnTo>
                                  <a:pt x="2463" y="21"/>
                                </a:lnTo>
                                <a:lnTo>
                                  <a:pt x="2378" y="21"/>
                                </a:lnTo>
                                <a:lnTo>
                                  <a:pt x="2378" y="0"/>
                                </a:lnTo>
                                <a:close/>
                                <a:moveTo>
                                  <a:pt x="2527" y="0"/>
                                </a:moveTo>
                                <a:lnTo>
                                  <a:pt x="2611" y="0"/>
                                </a:lnTo>
                                <a:lnTo>
                                  <a:pt x="2611" y="21"/>
                                </a:lnTo>
                                <a:lnTo>
                                  <a:pt x="2527" y="21"/>
                                </a:lnTo>
                                <a:lnTo>
                                  <a:pt x="2527" y="0"/>
                                </a:lnTo>
                                <a:close/>
                                <a:moveTo>
                                  <a:pt x="2675" y="0"/>
                                </a:moveTo>
                                <a:lnTo>
                                  <a:pt x="2760" y="0"/>
                                </a:lnTo>
                                <a:lnTo>
                                  <a:pt x="2760" y="21"/>
                                </a:lnTo>
                                <a:lnTo>
                                  <a:pt x="2675" y="21"/>
                                </a:lnTo>
                                <a:lnTo>
                                  <a:pt x="2675" y="0"/>
                                </a:lnTo>
                                <a:close/>
                                <a:moveTo>
                                  <a:pt x="2824" y="0"/>
                                </a:moveTo>
                                <a:lnTo>
                                  <a:pt x="2909" y="0"/>
                                </a:lnTo>
                                <a:lnTo>
                                  <a:pt x="2909" y="21"/>
                                </a:lnTo>
                                <a:lnTo>
                                  <a:pt x="2824" y="21"/>
                                </a:lnTo>
                                <a:lnTo>
                                  <a:pt x="2824" y="0"/>
                                </a:lnTo>
                                <a:close/>
                                <a:moveTo>
                                  <a:pt x="2972" y="0"/>
                                </a:moveTo>
                                <a:lnTo>
                                  <a:pt x="3057" y="0"/>
                                </a:lnTo>
                                <a:lnTo>
                                  <a:pt x="3057" y="21"/>
                                </a:lnTo>
                                <a:lnTo>
                                  <a:pt x="2972" y="21"/>
                                </a:lnTo>
                                <a:lnTo>
                                  <a:pt x="2972" y="0"/>
                                </a:lnTo>
                                <a:close/>
                                <a:moveTo>
                                  <a:pt x="3121" y="0"/>
                                </a:moveTo>
                                <a:lnTo>
                                  <a:pt x="3206" y="0"/>
                                </a:lnTo>
                                <a:lnTo>
                                  <a:pt x="3206" y="21"/>
                                </a:lnTo>
                                <a:lnTo>
                                  <a:pt x="3121" y="21"/>
                                </a:lnTo>
                                <a:lnTo>
                                  <a:pt x="3121" y="0"/>
                                </a:lnTo>
                                <a:close/>
                                <a:moveTo>
                                  <a:pt x="3270" y="0"/>
                                </a:moveTo>
                                <a:lnTo>
                                  <a:pt x="3354" y="0"/>
                                </a:lnTo>
                                <a:lnTo>
                                  <a:pt x="3354" y="21"/>
                                </a:lnTo>
                                <a:lnTo>
                                  <a:pt x="3270" y="21"/>
                                </a:lnTo>
                                <a:lnTo>
                                  <a:pt x="3270" y="0"/>
                                </a:lnTo>
                                <a:close/>
                                <a:moveTo>
                                  <a:pt x="3418" y="0"/>
                                </a:moveTo>
                                <a:lnTo>
                                  <a:pt x="3503" y="0"/>
                                </a:lnTo>
                                <a:lnTo>
                                  <a:pt x="3503" y="21"/>
                                </a:lnTo>
                                <a:lnTo>
                                  <a:pt x="3418" y="21"/>
                                </a:lnTo>
                                <a:lnTo>
                                  <a:pt x="3418" y="0"/>
                                </a:lnTo>
                                <a:close/>
                                <a:moveTo>
                                  <a:pt x="3567" y="0"/>
                                </a:moveTo>
                                <a:lnTo>
                                  <a:pt x="3652" y="0"/>
                                </a:lnTo>
                                <a:lnTo>
                                  <a:pt x="3652" y="21"/>
                                </a:lnTo>
                                <a:lnTo>
                                  <a:pt x="3567" y="21"/>
                                </a:lnTo>
                                <a:lnTo>
                                  <a:pt x="3567" y="0"/>
                                </a:lnTo>
                                <a:close/>
                                <a:moveTo>
                                  <a:pt x="3715" y="0"/>
                                </a:moveTo>
                                <a:lnTo>
                                  <a:pt x="3800" y="0"/>
                                </a:lnTo>
                                <a:lnTo>
                                  <a:pt x="3800" y="21"/>
                                </a:lnTo>
                                <a:lnTo>
                                  <a:pt x="3715" y="21"/>
                                </a:lnTo>
                                <a:lnTo>
                                  <a:pt x="3715" y="0"/>
                                </a:lnTo>
                                <a:close/>
                                <a:moveTo>
                                  <a:pt x="3864" y="0"/>
                                </a:moveTo>
                                <a:lnTo>
                                  <a:pt x="3949" y="0"/>
                                </a:lnTo>
                                <a:lnTo>
                                  <a:pt x="3949" y="21"/>
                                </a:lnTo>
                                <a:lnTo>
                                  <a:pt x="3864" y="21"/>
                                </a:lnTo>
                                <a:lnTo>
                                  <a:pt x="3864" y="0"/>
                                </a:lnTo>
                                <a:close/>
                                <a:moveTo>
                                  <a:pt x="4013" y="0"/>
                                </a:moveTo>
                                <a:lnTo>
                                  <a:pt x="4097" y="0"/>
                                </a:lnTo>
                                <a:lnTo>
                                  <a:pt x="4097" y="21"/>
                                </a:lnTo>
                                <a:lnTo>
                                  <a:pt x="4013" y="21"/>
                                </a:lnTo>
                                <a:lnTo>
                                  <a:pt x="4013" y="0"/>
                                </a:lnTo>
                                <a:close/>
                                <a:moveTo>
                                  <a:pt x="4161" y="0"/>
                                </a:moveTo>
                                <a:lnTo>
                                  <a:pt x="4246" y="0"/>
                                </a:lnTo>
                                <a:lnTo>
                                  <a:pt x="4246" y="21"/>
                                </a:lnTo>
                                <a:lnTo>
                                  <a:pt x="4161" y="21"/>
                                </a:lnTo>
                                <a:lnTo>
                                  <a:pt x="4161" y="0"/>
                                </a:lnTo>
                                <a:close/>
                                <a:moveTo>
                                  <a:pt x="4310" y="0"/>
                                </a:moveTo>
                                <a:lnTo>
                                  <a:pt x="4395" y="0"/>
                                </a:lnTo>
                                <a:lnTo>
                                  <a:pt x="4395" y="21"/>
                                </a:lnTo>
                                <a:lnTo>
                                  <a:pt x="4310" y="21"/>
                                </a:lnTo>
                                <a:lnTo>
                                  <a:pt x="4310" y="0"/>
                                </a:lnTo>
                                <a:close/>
                                <a:moveTo>
                                  <a:pt x="4458" y="0"/>
                                </a:moveTo>
                                <a:lnTo>
                                  <a:pt x="4543" y="0"/>
                                </a:lnTo>
                                <a:lnTo>
                                  <a:pt x="4543" y="21"/>
                                </a:lnTo>
                                <a:lnTo>
                                  <a:pt x="4458" y="21"/>
                                </a:lnTo>
                                <a:lnTo>
                                  <a:pt x="4458" y="0"/>
                                </a:lnTo>
                                <a:close/>
                                <a:moveTo>
                                  <a:pt x="4607" y="0"/>
                                </a:moveTo>
                                <a:lnTo>
                                  <a:pt x="4692" y="0"/>
                                </a:lnTo>
                                <a:lnTo>
                                  <a:pt x="4692" y="21"/>
                                </a:lnTo>
                                <a:lnTo>
                                  <a:pt x="4607" y="21"/>
                                </a:lnTo>
                                <a:lnTo>
                                  <a:pt x="4607" y="0"/>
                                </a:lnTo>
                                <a:close/>
                                <a:moveTo>
                                  <a:pt x="4756" y="0"/>
                                </a:moveTo>
                                <a:lnTo>
                                  <a:pt x="4812" y="0"/>
                                </a:lnTo>
                                <a:lnTo>
                                  <a:pt x="4812" y="21"/>
                                </a:lnTo>
                                <a:lnTo>
                                  <a:pt x="4756" y="21"/>
                                </a:lnTo>
                                <a:lnTo>
                                  <a:pt x="4756" y="0"/>
                                </a:lnTo>
                                <a:close/>
                              </a:path>
                            </a:pathLst>
                          </a:custGeom>
                          <a:solidFill>
                            <a:srgbClr val="000000"/>
                          </a:solidFill>
                          <a:ln w="1270" cap="flat">
                            <a:solidFill>
                              <a:srgbClr val="000000"/>
                            </a:solidFill>
                            <a:prstDash val="solid"/>
                            <a:bevel/>
                            <a:headEnd/>
                            <a:tailEnd/>
                          </a:ln>
                        </wps:spPr>
                        <wps:txbx>
                          <w:txbxContent>
                            <w:p w14:paraId="78C1AC0B" w14:textId="77777777" w:rsidR="00181A7E" w:rsidRDefault="00181A7E" w:rsidP="00914F02"/>
                          </w:txbxContent>
                        </wps:txbx>
                        <wps:bodyPr rot="0" vert="horz" wrap="square" lIns="91440" tIns="45720" rIns="91440" bIns="45720" anchor="t" anchorCtr="0" upright="1">
                          <a:noAutofit/>
                        </wps:bodyPr>
                      </wps:wsp>
                    </wpc:wpc>
                  </a:graphicData>
                </a:graphic>
              </wp:inline>
            </w:drawing>
          </mc:Choice>
          <mc:Fallback>
            <w:pict>
              <v:group w14:anchorId="7E30A78F" id="Canvas 116" o:spid="_x0000_s1026" editas="canvas" style="width:517.9pt;height:318pt;mso-position-horizontal-relative:char;mso-position-vertical-relative:line" coordsize="65773,403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phkLCEAAPwuAQAOAAAAZHJzL2Uyb0RvYy54bWzsXV1vGzmWfV9g/4PgxwEyri/VhzHuQXcn&#10;GSwwu9vY9uy7bMu2sLKkkZQ4M4v973suycMqlooqKokrdlJ5SMnSKd4Pkpfk5eXln/786XE5+Tjf&#10;7hbr1eVZ/MfobDJf3axvF6v7y7O/Xb1/U55NdvvZ6na2XK/ml2f/mO/O/vzTv/7Ln542F/Nk/bBe&#10;3s63ExSy2l08bS7PHvb7zcX5+e7mYf442/1xvZmv8OPdevs42+PP7f357Xb2hNIfl+dJFOXnT+vt&#10;7Wa7vpnvdvj2rf7x7CdV/t3d/Gb/n3d3u/l+srw8A2979f9W/X8t/5//9KfZxf12tnlY3Bg2Zp/B&#10;xeNssQJRW9Tb2X42+bBdHBT1uLjZrnfru/0fb9aP5+u7u8XNXMkAaeKoJc2vs9XH2U4JcwPtkEF8&#10;+orlXt8L36v1+8VyCW2co/QL+U6eT6ifufy8XLkg/Y3CGszTBhW429iq3H0Zi78/zDZzJfnu4uY/&#10;Pv62nSxuL89yVOFq9oh29F+o2dnqfjmfxFWUSTUKA0D+vvltK7zuNn9d3/zPbrJa//oA4Pzn7Xb9&#10;9DCf3YKxWPBgvvGC/LHDq5Prp39f34LA7MN+rWr00932UQpEXU0+gYW4zCqw8Y/Ls2kRT00Lmn/a&#10;T27w6zRKsjjBzzf4Pc3LNFKA89kFi9lsd/u/zNePE/lwebaFHIrM7ONfd3tha3ZBiKNyXx3MLkAb&#10;rwpYuFCN7n+rqHpXviuzN1mSv3uTRW/fvvn5/a/Zm/x9XEzfpm9//fVt/H9CN84uHha3t/OVVD87&#10;QJyFVZ7pirrp2i6wWy8Xt1KcsLTb3l//utxOPs7QAd+rf0r5+KWGnbtsKCVAlpZIcZJFvyTVm/d5&#10;WbzJ3mfTN1URlW+iuPqlyqOsyt6+d0X662I1/3KRJk+XZ9U0mapaajDdki1S/w5lm108LvYwccvF&#10;4+VZaUGzC2mL71a3qPLZxX62WOrPDVUI+7Uq0C5Y0arlSmPVjX7/6fqTaf/X69t/oA1v12hZaISw&#10;y/jwsN7+82zyBBt3ebaCET6bLP9thV4AwJ4ftvxwzQ+z1Q1evDzbn030x1/3ymyqSt38jN7xfqHa&#10;q/QcTdf0KVgBYez+4um+NgcYDVqm/SRL+Jft+sMGNSDFNsxBRnOgfocpiFV3M6i/bDe0BvfyURkE&#10;3fNVKfZ3wStEQP+Po3ia5lNlALIpTEHLAqRRHqNdaguQFNOpRdw8YCgSExInVaXefzNNcmkxs4ub&#10;h3fGgmRlkuiXszQ7MB6z/V51VG08bme7h79t3i5m96px3t2jp6n6kdFzbrvd/pM2eLMLi7j2QK/v&#10;CTUIMUeGqKpeqyjd9p7f4kPTHRa/FLU5Bvz5LH5HdYmhFXN/vLJOs/RogGYIPtHUj3bRDIAtu9hr&#10;DHd//zDbWnNYxRn6mzGJ2bSQUVybRfOLNo3mF595nHzYbBf3DzC7seqTq7WYyrvjpnKImVPe2Y+q&#10;770fyeidVyWsyI2Mf9vVraqWzxnHxea+hcXVcxlVgjbeJw7wZjKtR3M9HOm5p7Zor6XZorepIV4P&#10;ys8/1hdswHasT3XjdcdyWYJ9rbE+i4oiTf1jfRyXmAFghSuz/e6xHssB/f40VWNWc6hP8xxCqZVC&#10;UnDcteuEw6H+7apjqG/Or6Pol0ivSDBsv8KxHpo8HOtjpZmBxvrD6uJQf7yyxqFe/Ct2dYPm51jY&#10;Ey2kXZSGLoFei82UVvz8U2YsLjq6UTLgUP8tutE40j/XBHXgkb6wwwBH+sQ4+J5xpBfXAZby4taL&#10;p1WGtbee29H8V2lSykguo3UWF3Ds6d/toj4XV59+PVUjVnOkj7McnVLezadqGgADqQd6pVvjexho&#10;SV102gd4HYZbUncoi4r2q6p2jAb6Tp0hKMgROa68v4pHchyOG07KEmbhcDhOzOKlsQXxfB6sYbqb&#10;3UKSXvTSR2Nxk4rJ+a62SzCqQCa1GfRKfWHNqcYAU+Uy7uyb0wGHQmzQlZnsF8jMI0/KQk92dOsU&#10;HzO2EHIs6rWPIcuyQnFnJxAnj4pON5VuYL9AmXqfl43oO+wijkij57zbWsiOotpvt66X3hF9wI3F&#10;IewCtuA6xmy1WTeQJyrLqrSstO8wLiNsTrRWJGlcFnafcbQLY6TBMJEGyi7YteJLsgsDBByUKe2C&#10;dU2YHbTnc02kCeKI4DWQCUKaVkUcmY0Eu2KexphAIBRC7SQUmcwWTFCBCTjIMa9Q77/JY2NF6oAD&#10;bD2YgIOiUvVqpxbfwDdR2oiOZoBXUgw4IetQFjXtV9XJs7DP800ExyI19oEcSic64p354OvdqhzE&#10;7S57zB1zhiEjVYZpuna98JnrfF/bfJb99XGd7wYAvpCYl6HX+Z3RL9qHP9B8Ps3yGFN2DuNlhiFZ&#10;jdIcXOIoT9Kp2WJIqshsMdjR+OQhxumn40J/DB1GQHXLLWgX+tYb/ZIm9EMs9G1UUXO+qTfwhjIM&#10;Bbp9gYWFzO+nRV7mqjJqB+A0ynDGwTgAR7swLvQHXOibjXdG+L+MkwVD2AUbg/B+O5/L8TMcLkit&#10;26PznNG728X+t/Vitf+cE0Zas9gA0DFUk7vlYvPfDCI2R4+yJMFxAu0SxFQCEwa1Lq4tRVwkZYIt&#10;DXEEJBkOlLWDCm8+6MNHMhvggSMETN6a80P3t2YFcwVzc/e4xEm4P5xPqmkxeZpUufEc1CBQsqA0&#10;njxMysowVGPgWrCYOM26C4Lxs6CiyrtLgmfAguI46i4JyrGgopp2l4TJoAXFcdxdEgYGCyqKpLsk&#10;tBILqtJpd0kIt7Agj2w4tlJjqmnZXRCqs0YV3RyJL8dS89dcU+O+qoOrqC4qiT3SSVCMJVhCB53N&#10;IG7q3FN3cVPlaEqekpo6LyqPphydl2V3URLhb1n3CigdyqIcATE1t11n9qCP7yHq59PKdCd8wtkp&#10;nHyKVMz5Zr2T0z/St9A/r9g3gZLu6AGjOgWspgSgdxyMChMwNwiPg1EjAlY9trdkvW65Us7OXrC0&#10;ZiVhmIjSZBU8TEhplgoeJqa0PAUPE9Ss0K7iMFGlCUnpaCTiHjMVpJ+mFcgJz/bp4+3ZBKePr/UC&#10;EOerpPFII5CPyscHYzt5wHlBGFT5/nH9cX61Voi9tCF0bEVXT1RBrgYsV00gTK4CwqoaBvn7zYfr&#10;xc0v8386aDhaRZwyUiMd+FHUYqPDg6+18LCzFN4ps5OC+KlBoSiVfi0Ffo3YP7UoJmH0PUEXdEy7&#10;ZVIWjYYBVugQSatMl2w85aaAqW6JrS9127fNp1dGGSmFa7raTeHmW27vk2SrIl0Bb5br3VwppK5g&#10;/SLMlSICg2SUXyNctehKMkMzmgp/5VOXJ0GB4DkvVQV4YYdkWQxZxavSilVnsC0bXzanHo5L2gnM&#10;84eQ65CiOFFbnnKU52450yenP6c0r6/xev5xLsfg/edzlU+8tY7uXTW/ELebObJjD+k/y6lc2Cwz&#10;jeQmWWbcC8+3SVakhRzek15XFdNIW6TGxBgmLIW7T8+M0yrHcW5VyTZ8V/emJMVgZH54Z854Yt6P&#10;IUTF/U45Qn2z2F05bHS4yQBjBqYH8le0NWX9l149wSKcdj7G36N9GQQYuWR9nsqCSTcGe2ZwFUZN&#10;uN8Y+NMd+PN67NgAPgA5pN/R15SB+H76mu0xn7mbJyO2mYE43dY7wn7JFrTp0OzG30eSE5gqGqlX&#10;Oq0YeDcPJ3U6e6Z1Vna6575uGiDMJ5BJR8044LLLZONOzRs4GlZJWmGSoScco9N+dNoP6LRXTVFG&#10;qN7h/PuK2kVqHtqFhtc+s+roNAtf5LWX8egwL1icTxHVbxwcNAhZlMJ9rw1CmkSlzvwD288D/80F&#10;crBvXjzFSayTB4g3kv77ps8yrcoMDlAwYJwrNQz+DuvajJElw1Na01ucFOJN7SoMXg9bWBKl4uXt&#10;Yg06qGG5+Iu7Cmv6i5Mok42DrsKw1LSFpdgU6C6s6TLOZTOjq6imyzhDkidPWY6rPkk8hTmu+ixK&#10;Kl9pzRrwVmZT/0dq03HYx2WU+5hzqmDq5c2pAzQyX3HNSvBVgfhVbU3BiySO+65agN+1xuGwi0dv&#10;juv+iKiO8z5xREXXG733HdsTo/deefG/wHuv2rW475VhkzGi9s1qb6t2KUtXNkunGkB/qgaKUdaT&#10;TO0ZV24N7bJ3PcWEV9r3nOSOBx9bweb7qUk4p/FipnXxyGiH+SuKd4t1/+JLmd5TSRC1oia9/N74&#10;z5Oq9T2OrohrDga6k4grsuTEAVhMsEHz9y5mptpvDU07AmOo04VwzDMsage/GOROTrooaFnxinKy&#10;wZel9kS02jKz+OW3B/XqFkgf+WGDEBOmKwIC6YrwNQnduqAhKpPq4dOIChurdZBx64IAPjWwgzQB&#10;5BfNYvTpH+TSfDE+/QF8YQka0YEzTL5EWx3IFxZnSRodScaV5HmUywpARb8U0xSzB9OVOMU+0Q2N&#10;Nt/Mtim5qN8+mgRyNruWylT9DLk2X4M7TgyV1L6bi1ZnambL6F2DvphuNMD5sTjCVF77lO3emLL3&#10;z5yxFqfK1ViAJDaJZLlUozZXpnGaZCUDTKdxYtLOYirAhLWSvEbG74qzh/r0WL07Vtkx9ZvtjsUS&#10;RtDhsh/STB3oyqrZ7o+1NYXRddwfkwT6wcfbfJsOJ+4tjHnmwu4h6E7GH0dYmnT0NuVlGmhSMERv&#10;G3fI6vs4OpO2P/s1AFh/wIqqFXlrvvFaZheD75BhNXnYNfXB8IG6JnLjVpx2IPam1NODOianqpDA&#10;giE5Y/6KcYdswB0yOyHstR/f2w5ZxzI+rqZDxo/BC5jBWacWFFmR4ToddzlSIPGNbPDrQyxjvisn&#10;PtYX/9a4NkbfvKOHzFa8zBj21j2LsMdg7dT1h7ML8Fx3zBeGjHWLyxLOB20X8jiy5824fq7KPLbH&#10;48f5wjhfGHC+YHx0P2BEDTx/2i40Imp0GLx3GfG1ImrKqMxxTEgmCgkuYMva5+IRFhIzNB+3dFR2&#10;v5Du/s+KqFFnXXl+oI6UaQbUwIUqcQlJpg9VNeNuYL9slAMue0OQQ3VYlhPOEcnB2a6i4Mqsi8ok&#10;0KSjKCeSo/QVhcVgXVTuKaoZxQGPsIcrjBO2qFydvjyUD3VmMdgjkpCQLgHdSBqf3l3FlxKs0llY&#10;U/O+spqKP1KJThwNTmR3q945+Ipb33yMNZVfZRKT01GPcVP7XoU1lY9CPEU11Y9x0sOXE0HjFdKJ&#10;n3GFxAxzjJ8Z42dgnb/66VeYFAmfUf28K3wGnUUGhXqD1xcrAROsJ5TYF9ZRFTa0wTnGqSMhbAwG&#10;l6TmawnbFHo68zJ2a1QECDI46a+RRFqX3Qr26KIgF9hKUfqYpS2KbuxIOSbqr810WJ8ZRYdzKVAW&#10;zY8pQwxugKwYTLUOS4ekidSpLawu25wLln3CYFnNyJ0hZ6babtQlGfkzZpPQ3x5UqCso41AO42Zg&#10;uJQcME2GMV9TgOlVyLZyXCWKaRa9wG62lOjiDunyd/KK2hpjZl5uzMwQm/0ywdGTZ2726/3zZ93s&#10;x2WHhbmfOkEuWCSS092Py2icVqkKObmiTrR23WSDQBoTrxdVJuat3u9PEdyu330BN9kgeQs13Ezf&#10;NR3yIFCHtqhqv65gG8Yd/3HH/7VdIhuLf67DTXj8hM3XPXg3TH8b9/zHPX/n2vvPuNd56D3/2MYW&#10;OoOh3evsPP72lTtnlGclTqPp5RKONxxkqEszXKSKedG4u7dcytJ23N27eO6gPbu7p4+fiN/6R9ve&#10;E49mx7httzsHMA0I9slSmgbcYoG/3YVJnCORGBcm8O2MF101r/YeN/4l5tesZR/ms9uvclFlbRps&#10;BMxLMg0DOCkkAs/1USDZH/x1z+qjKCoca9QOyDiPYyTvapmCIkli8ezJLKHIU0n6pnyI9kRCUjLd&#10;lzlUKKcV3pmMXfU1LShEhTDAGffNDiWIzTu0vbDISsuD3P/ZoS36KI7oanRSROePo5PitTkpJOa4&#10;o78N6qM4tE7P0d9GJ8XopHhlTgq556Kjcw7po8CJxRJHD5SPIs6zHJdmtWYfWVRmNlnouBAZfRQD&#10;Rhrq/LM/oI+i6HRRoJ8OOE2OcLtGbixDKQ6L9rokziuVgmD0Xo7ey4VWwXDeSxVH8yNaBgQcdMwZ&#10;bEz2IM7LKstoGXBw8XBfQzIojM7Lxa0+fTTua0jSr8V+vp0sF49yocazOi+tL+klOS8HyEpUdJ5y&#10;huNwwDlDmkdTczt3guVEmbRWE9MyV1cTjFOGccow+JTBOr1ekmEYYFcDCQjNlIGRl+nzp1lCrGVi&#10;diUQHjzVUYh1voMEWX8lGlNtaqRVljLK3G5qxJXEM2LL402ib/RobmqkiJww7yIlJAzct9zTkCyT&#10;h1MyvY3jPRf2dUNNOpRFH6tfVeOWxrilgR742rY05FBCR3cb0jcyTHcbdzTGHY1XtqOBM8AdfVPn&#10;WBxsKCwi3CGupg55gWtJ1FynnnnE0xyno83MY4ysGp0TgzonTDjRjxd0idAjYxkauRNwCvGYc+Jr&#10;5U7AVShI9apNQpKXxVSnfqttQooFijrEKH6JOEX+BGdNIUdNP+OqcHWDSFbyEkVP+gSVpsCcLKsh&#10;0JbNGhBnklqgqyCsgSxKnZM/KAdLE4vwlwPVWFTSzVDz4H5aStaELoYODu4fMNQ8tZ/gWuvucpqn&#10;9rsFc/IlTHFrd3dBztUjHtHkHI8VH5tevqL6te3kSjhSUoC+nTvCy0RuQ+lS+GGqhAONO5eNIOzY&#10;V1K/zp0sCTg36SnJSZPg0Tkcg7XOkQNN0kp0yZf0Kx3nwcOKCtA67iFqlIUjoz62+ht60mzpCPD2&#10;9WFkgqxJdrd1Cb+wDVQyv3u4wgXYNc6jeEk21yirlBQcXYpP+xUvt2kHFRWgeEldU5dVqDQjnWz1&#10;Kx6XXDSKylNff4YTrMZ1K14cWDVXSMDjUZbcn21xHsVLggSLQdiNz4SKY8viPGw5ij9SVIDiJRGA&#10;JQefva89yJUHFudhq6l4XOrls8lZv+IxQNfUcA+xrx8iV2MD1z1yyT0slvMkxY1d3S1eYrAtrltC&#10;eDFryLGiAhSP0++NshD47WOrX/Gy42I5T6aJzzDLHSgW1y2hnEazkKTIfXY5D1A8QskaZSHXvkdC&#10;yb5haXrYchR/pKgAxedNxWPm59OWXL3Tx5ajeCT49UnYr3g5emCpwTnu64cSQG9xHlMjQb8WI+cF&#10;PGxJ/KHFdSteApEs5FhRAYqXDcq6rGnkG8aKfsXj/qdGUUib6pOwX/Glo/h86qtDJLapSXoUXzqK&#10;L3BtXrepQRaYuqxuxWM/pIbgqJi3qADFl47iK+9yAofQapoethzFl7mvT0uqOlvX3UXJ7o+FZMjD&#10;4VEW0m7UOI/iq6biMxyj8ZXVr3jZzanZOlJUgOLFHVaXhRtDfGz1K17uum8Uhdsdu5uW3NNtcd2K&#10;VzcGW0w29S8J5AIhC/SoPpaVvQVleeSrR3XdiwX6WHO0f6ywAPXHco2YpSjTSY/SYqSaqoE+1pwa&#10;KKY+C41srZ2FYYtyTBE3poiDh6mVIg7upU8rbMPdyy12cgx+s95NPgkMPUvBVbAj2g9w8rsPjr6j&#10;4PRe9cDRORRcxfX2l47mr+A26dlRZsxVildYk+rt+ePMmBzoV1h2BsGNqNZR11O6EVXvyfeKKitI&#10;EVWHSfTCTZjDlQ5T6IebWsVCL0RUk4TuSt/c3F+6EdVe93ZcM5kRFWuyEGZkXSaa0Tnye5kxV2Be&#10;6Ry5/XBTq/r6+H64EXUa1oBNXNqVvVPyuGZMcsIrrHRCNCOLHdGMzsvby7tJKnZV3zR6tDfJmkWV&#10;HiaqCc69QhbEEN5l7SGlY20RBDei6gtPe0WVJYQqPcwsySpBwcNElZWAgoeJKrN9gddpKo/qXSb0&#10;Ch7WV2XSruBhosq8XMHDREWaTA0PE9XkvbvSaet6q0mm0MKMvq62H25E1QmP++FG1CpMVJntKmbC&#10;RFUzWsHLpfchTVhNWvULYTWrLtPTL4TVrZp76hfCRI4jI7PMHxsyaNV+wQXMyo2qMsjGanZR5wRt&#10;JiFVYcKgVf/KHJ4aZW5eJow/8umA9OXAKIy/8tkkGARqk2M+0SafulBsbqkmwzd8cuBCRwdH1vjU&#10;pRHVwySJBsLIG2n5pcHOmMOlTxrsxDk4lsynloaoHjZJNBAWLg1Oizhc+qTBNp6DoxR8ammI6mGT&#10;RANh4dJgX8/h0idNbsaadsmuNET1sEmigbA2TX9Lw4ZgkDTYgnRwlIJPXTdE9bBJooGwcGlKM4rx&#10;DV/dYPMyQBqietgk0UAYeaPm/HUj+6IOmz5xkIrSbZMsm09dOxbWw6mlG4o7QSRshIaJhM1XB0hR&#10;+DQiEdbHKumG4k4QKTXrRb7irSXs3IaIRFgfq6QbiiN/1OCRhpeZqSlf8Yo0NUnMCGTZfJpaIqyP&#10;VdINxbXJHhEJG8GO8r0iYfPZAVIUPo1IhPWxSrqhuBNEKmQfAXNMvuIVCTvXDpCi8GlEIqyPVdIN&#10;xZE/kjtSS9jMdjj1iZREEvnSkJ1l86lFsrA+Vkk3FBcukmyEO5x6RcLmuwOkKHwakQjrYdXSDcWd&#10;IFIiQSsN5XtFws69A6QofBqRCOtjlXRDcSeIhLgAh1OvSHLzUlN2isKnEYmwPlZJNxR3gkgIBHA4&#10;9YqE4AMHSFH4NCIR1scq6YbiThApl1PlIQ0PkQsOkKLwaUQirI9V0g3FnSASghkcTr21VMm+UkN2&#10;isKnEYmwPlZJNxR3gki86Ziv+ESS4IsAkSysj1XSDcWRP2rQPy6lMcpsKt8rEiI3HCDL5lPXkgR4&#10;KFgPq5ZuKO4EkSSPZJBIqYQ99TY8BE1rWB+rpBuKO0EkBII4nHprCcEnDpC1w6epJcL6WCXdUNwJ&#10;Ik0lDKmhfK9IiFxxgBSFTyMSYX2skm4o7gSREMzicOoViRdWtctuiURYH6ukG4prkz1iHhAIEyYS&#10;gm8cIEXh09QSYX2skm4oLlykLJIM+gENTyJ3HCBF4VOLZGE9rFq6obgTREIwj8Opr+FluF7TAVIU&#10;Po1IhPWxSrqhuBNEkoS/QbWE4CMHSFH4NCIR1scq6YbiThApMxu1fMVbSwhcChGJsD5WSTcUR/6o&#10;Qb95kKAoh1OvSHnLf8my+TS1RFgfq6QbijtBJMQ/hYkk55+aLZSi8GlEIqyPVdINxflEwu7UeCPd&#10;y72RboB8STJdbecRwHfYeh3qpHKRYrTTZrlEQhPYPRCvTyXiNEaBRGrj9TBjGjWbSW64NGoqaiEo&#10;weLu7x9m2/nZZPlvq504oyd7ftjywzU/+JKNqNt/Nj9/2K/fL/YS/VBTNn887Tb6Ioan+83k0+Ny&#10;BROxQcjkw36/uehJFPG03t6ewxccncunzXZ9M9/tFqt7lQ8JQRHmfofftpPF7eWZzBK1YWC+JH0T&#10;7bPeAoFNH5VMFTNuRGRXvNzDZvEp06qQqBiVOa2Yphki95S1sAmTksxsXMgGufnpnbkEYprJ8TN5&#10;FyCGl/BmeJtnRN3Rdb/d/L75bautIJRudY26/RJd//4w28yVrtUtD9Q12Gob4biKVIzNQGb4UG9U&#10;+lGtnXhnJdQqZkzVy3I1ecK1x9MMtawa/nrpyRUZRb9E+rA65iu7JuxEQ4BQHDO0IJKI/Wtn67k3&#10;I5rbx5HzU3amdT/PpmorTPd184vu7+YXX5+ffNhsF/cPexy5V2pYraX/3x3v/wNMDMTB39Emj+cq&#10;+Lr5vL5tm5zczDaXZ9vV7We3Tukcb2e7h8nH2fLyTDVcbZJ+zGY78OWHCWLFTQu2yTbkO/R7r039&#10;erk2kjKS5AUYa3DhUBS304aPuTbqk0aeI1XQnj21NObamHjOY2H5ZrU05to4+8P5xNOcxlwbxhhe&#10;jbk25giSH3NtsD2MuTbQHMZcG7dsDxKOYMeU7mFnzLVBZeHoWq0sz9Az5tqgtsZcGzA1Y64Na2rG&#10;XBtoD2OuDdse5ORirzkdc20o/2mdJnPMtXGlI96u6NQ/fqjdRItcIeBXnMB9GSXM1v0VQoGC4DoI&#10;6gp7mkFw7SW6QiR/ENxIGoeJajZDxlwbB2lFxlwbvgwqY64Nn2ZMtM/VmGujnaRnzLXhazNjrg2f&#10;ZsZcG8fyWI25NnRMWDt00Y2YNAk5euIgdXRwEKhNzh/PyrQXfMMXzsosGsRRAD516CdRPUySaCCs&#10;TdMvDdNe8A2fNMyiQRyl4FNLQ1QPmyQaCGvT9EvDtBd8wycNs2gQRyn41NIQ1cMmiQbC2jT90jDt&#10;Bd/wScMsGsRRCj61NET1sEmigbA2Tb80THvBN3zSMIsGcZSCTy0NUT1skmggrE3TLw3TXvANnzTM&#10;okEcpeBTS0NUD5skGghr0/RLY3Ne8BWfODaJBoGUg08tj4X1cGrphuLaZI+IxJwXfMUrEpNoEEhR&#10;+DQiEdbHKumG4tpkj4jEnBd8xSsSk2gQSFH4NCIR1scq6Ybi2mSPiMScF3zFKxKTaBBIUfg0IhHW&#10;xyrphuLaZI+IxJwXfMUrEpNoEEhR+DQiEdbHKumG4tpkj4jEnBd8xSsSk2gQSFH4NCIR1scq6Ybi&#10;2mSPiMScF3zFJ5JNokEgReFTi2RhfaySbiiuTdYvks15wVe8IjGJBoEUhU8jEmE9rFq6obg22SMi&#10;MecFX/GKxCQaBFIUPo1IhPWxSrqhuDbZIyIx5wVf8YrEJBoEUhQ+jUiE9bFKuqG4NtkjIjHnBV/x&#10;isQkGgRSFD6NSIT1sUq6obg22SMiMecFX/GKxCQaBFIUPo1IhPWxSrqhuDbZIyIx5wVf8YrEJBoE&#10;UhQ+jUiE9bFKuqG4NtkjIjHnBV/xiWSTaBBIUfjUIllYH6ukG4prk/WLZHNe8BWvSEyiQSBF4dOI&#10;RFgPq5ZuKK5N9ohIzHnBV7wiMYkGgRSFTyMSYX2skm4ork32iEjMecFXvCIxiQaBFIVPIxJhfayS&#10;biiuTfaISMx5wVe8IjGJBoEUhU8jEmF9rJJuKK5N9ohIzHnBV7wiMYkGgRSFTyMSYX2skm4ork32&#10;iEjMecFXvCIxiQaBFIVPIxJhfaySbiiuTdYvks15wVd8ItkkGgRSFD61SBbWw6qlG4prkz0iEnNe&#10;8BWvSEyiQSBF4dOIRFgfq6QbimuTPSISc17wFa9ITKJBIEXh04hEWB+rpBuKa5M9IhJzXvAVr0hM&#10;okEgReHTiERYH6ukG4prkz0iEnNe8BWvSEyiQSBF4dOIRFgfq6QbimuTPSISc17wFa9ITKJBIEXh&#10;04hEWB+rpBuKa5OlSD9kro39p+tP6jg5cpIhvKk+zz7ZrnHkFRtzH19q+g0cV7zB4fobFSF2v51t&#10;HhY3b2f7WfNvdSr/Yp6sH9bL2/n2p/8XAAAA//8DAFBLAwQUAAYACAAAACEATM1pw9kAAAAGAQAA&#10;DwAAAGRycy9kb3ducmV2LnhtbEyPwU7DMAyG70i8Q2QkbizZKqqpNJ0QEgeOG5O4Zo1pKhKna9K1&#10;vD0eF7hYsv5fnz/XuyV4ccEx9ZE0rFcKBFIbbU+dhuP768MWRMqGrPGRUMM3Jtg1tze1qWycaY+X&#10;Q+4EQyhVRoPLeaikTK3DYNIqDkicfcYxmMzr2Ek7mpnhwcuNUqUMpie+4MyALw7br8MUNKjzxhfn&#10;xU55f1yHIb59bN1caH1/tzw/gci45L8yXPVZHRp2OsWJbBKeGdz7nddMFY/8x0lDWZQKZFPL//rN&#10;DwAAAP//AwBQSwECLQAUAAYACAAAACEAtoM4kv4AAADhAQAAEwAAAAAAAAAAAAAAAAAAAAAAW0Nv&#10;bnRlbnRfVHlwZXNdLnhtbFBLAQItABQABgAIAAAAIQA4/SH/1gAAAJQBAAALAAAAAAAAAAAAAAAA&#10;AC8BAABfcmVscy8ucmVsc1BLAQItABQABgAIAAAAIQBMYphkLCEAAPwuAQAOAAAAAAAAAAAAAAAA&#10;AC4CAABkcnMvZTJvRG9jLnhtbFBLAQItABQABgAIAAAAIQBMzWnD2QAAAAYBAAAPAAAAAAAAAAAA&#10;AAAAAIYjAABkcnMvZG93bnJldi54bWxQSwUGAAAAAAQABADzAAAAjCQ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65773;height:40386;visibility:visible;mso-wrap-style:square">
                  <v:fill o:detectmouseclick="t"/>
                  <v:path o:connecttype="none"/>
                </v:shape>
                <v:rect id="Rectangle 1904" o:spid="_x0000_s1028" style="position:absolute;left:6184;top:571;width:50242;height:368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MGX/vQAAANsAAAAPAAAAZHJzL2Rvd25yZXYueG1sRE/LisIw&#10;FN0L/kO4gjub6kKkGkUEQQc31vmAS3P7wOSmJNF2/t4shFkeznt3GK0Rb/Khc6xgmeUgiCunO24U&#10;/D7Oiw2IEJE1Gsek4I8CHPbTyQ4L7Qa+07uMjUghHApU0MbYF1KGqiWLIXM9ceJq5y3GBH0jtcch&#10;hVsjV3m+lhY7Tg0t9nRqqXqWL6tAPsrzsCmNz93Pqr6Z6+Vek1NqPhuPWxCRxvgv/rovWsE6rU9f&#10;0g+Q+w8AAAD//wMAUEsBAi0AFAAGAAgAAAAhANvh9svuAAAAhQEAABMAAAAAAAAAAAAAAAAAAAAA&#10;AFtDb250ZW50X1R5cGVzXS54bWxQSwECLQAUAAYACAAAACEAWvQsW78AAAAVAQAACwAAAAAAAAAA&#10;AAAAAAAfAQAAX3JlbHMvLnJlbHNQSwECLQAUAAYACAAAACEADDBl/70AAADbAAAADwAAAAAAAAAA&#10;AAAAAAAHAgAAZHJzL2Rvd25yZXYueG1sUEsFBgAAAAADAAMAtwAAAPECAAAAAA==&#10;" filled="f" stroked="f">
                  <v:textbox style="mso-fit-shape-to-text:t" inset="0,0,0,0">
                    <w:txbxContent>
                      <w:p w14:paraId="05874774" w14:textId="77777777" w:rsidR="00181A7E" w:rsidRDefault="00181A7E">
                        <w:r>
                          <w:rPr>
                            <w:rFonts w:cs="Arial"/>
                            <w:b/>
                            <w:bCs/>
                            <w:color w:val="006600"/>
                            <w:sz w:val="40"/>
                            <w:szCs w:val="40"/>
                          </w:rPr>
                          <w:t>Comparison of The FNM and EMS Models</w:t>
                        </w:r>
                      </w:p>
                    </w:txbxContent>
                  </v:textbox>
                </v:rect>
                <v:group id="Group 1910" o:spid="_x0000_s1029" style="position:absolute;left:10153;top:4549;width:30620;height:27559" coordorigin="1299,-526" coordsize="4822,4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ALdkxAAAANsAAAAPAAAAZHJzL2Rvd25yZXYueG1sRI9Pi8Iw&#10;FMTvgt8hPMGbptVdWbpGEVHxIAv+gWVvj+bZFpuX0sS2fvuNIHgcZuY3zHzZmVI0VLvCsoJ4HIEg&#10;Tq0uOFNwOW9HXyCcR9ZYWiYFD3KwXPR7c0y0bflIzclnIkDYJagg975KpHRpTgbd2FbEwbva2qAP&#10;ss6krrENcFPKSRTNpMGCw0KOFa1zSm+nu1Gwa7FdTeNNc7hd14+/8+fP7yEmpYaDbvUNwlPn3+FX&#10;e68VzD7g+SX8ALn4BwAA//8DAFBLAQItABQABgAIAAAAIQDb4fbL7gAAAIUBAAATAAAAAAAAAAAA&#10;AAAAAAAAAABbQ29udGVudF9UeXBlc10ueG1sUEsBAi0AFAAGAAgAAAAhAFr0LFu/AAAAFQEAAAsA&#10;AAAAAAAAAAAAAAAAHwEAAF9yZWxzLy5yZWxzUEsBAi0AFAAGAAgAAAAhAMoAt2TEAAAA2wAAAA8A&#10;AAAAAAAAAAAAAAAABwIAAGRycy9kb3ducmV2LnhtbFBLBQYAAAAAAwADALcAAAD4AgAAAAA=&#10;">
                  <v:rect id="Rectangle 1908" o:spid="_x0000_s1030" style="position:absolute;left:1299;top:-526;width:4822;height:43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fSf6xQAAANsAAAAPAAAAZHJzL2Rvd25yZXYueG1sRI9Ba8JA&#10;FITvBf/D8oReSt1YUCTNRkSQhiJIE+v5kX1Ngtm3MbtN0n/fLRQ8DjPzDZNsJ9OKgXrXWFawXEQg&#10;iEurG64UnIvD8waE88gaW8uk4IccbNPZQ4KxtiN/0JD7SgQIuxgV1N53sZSurMmgW9iOOHhftjfo&#10;g+wrqXscA9y08iWK1tJgw2Ghxo72NZXX/NsoGMvTcCmOb/L0dMks37LbPv98V+pxPu1eQXia/D38&#10;3860gvUK/r6EHyDTXwAAAP//AwBQSwECLQAUAAYACAAAACEA2+H2y+4AAACFAQAAEwAAAAAAAAAA&#10;AAAAAAAAAAAAW0NvbnRlbnRfVHlwZXNdLnhtbFBLAQItABQABgAIAAAAIQBa9CxbvwAAABUBAAAL&#10;AAAAAAAAAAAAAAAAAB8BAABfcmVscy8ucmVsc1BLAQItABQABgAIAAAAIQBHfSf6xQAAANsAAAAP&#10;AAAAAAAAAAAAAAAAAAcCAABkcnMvZG93bnJldi54bWxQSwUGAAAAAAMAAwC3AAAA+QIAAAAA&#10;" filled="f" stroked="f"/>
                  <v:rect id="Rectangle 1909" o:spid="_x0000_s1031" style="position:absolute;left:1299;top:-526;width:4822;height:43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nhQxQAAANsAAAAPAAAAZHJzL2Rvd25yZXYueG1sRI9Pi8Iw&#10;FMTvgt8hPGEvoqkeiluN4h+EvXiwetnbs3m23W1eShNrdz+9EQSPw8z8hlmsOlOJlhpXWlYwGUcg&#10;iDOrS84VnE/70QyE88gaK8uk4I8crJb93gITbe98pDb1uQgQdgkqKLyvEyldVpBBN7Y1cfCutjHo&#10;g2xyqRu8B7ip5DSKYmmw5LBQYE3bgrLf9GYU7ONWX9I6Gtrv22Hz87nb7P6zo1Ifg249B+Gp8+/w&#10;q/2lFcQxPL+EHyCXDwAAAP//AwBQSwECLQAUAAYACAAAACEA2+H2y+4AAACFAQAAEwAAAAAAAAAA&#10;AAAAAAAAAAAAW0NvbnRlbnRfVHlwZXNdLnhtbFBLAQItABQABgAIAAAAIQBa9CxbvwAAABUBAAAL&#10;AAAAAAAAAAAAAAAAAB8BAABfcmVscy8ucmVsc1BLAQItABQABgAIAAAAIQASAnhQxQAAANsAAAAP&#10;AAAAAAAAAAAAAAAAAAcCAABkcnMvZG93bnJldi54bWxQSwUGAAAAAAMAAwC3AAAA+QIAAAAA&#10;" filled="f" strokeweight=".55pt">
                    <v:stroke endcap="round"/>
                  </v:rect>
                </v:group>
                <v:group id="Group 1913" o:spid="_x0000_s1032" style="position:absolute;left:40773;top:4549;width:11855;height:27559" coordorigin="2415,538" coordsize="3667,327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0ikTxQAAANsAAAAPAAAAZHJzL2Rvd25yZXYueG1sRI9Pa8JA&#10;FMTvhX6H5RV6M5u0aCVmFZG29BAEtSDeHtlnEsy+Ddlt/nx7t1DocZiZ3zDZZjSN6KlztWUFSRSD&#10;IC6srrlU8H36mC1BOI+ssbFMCiZysFk/PmSYajvwgfqjL0WAsEtRQeV9m0rpiooMusi2xMG72s6g&#10;D7Irpe5wCHDTyJc4XkiDNYeFClvaVVTcjj9GweeAw/Y1ee/z23U3XU7z/TlPSKnnp3G7AuFp9P/h&#10;v/aXVrB4g98v4QfI9R0AAP//AwBQSwECLQAUAAYACAAAACEA2+H2y+4AAACFAQAAEwAAAAAAAAAA&#10;AAAAAAAAAAAAW0NvbnRlbnRfVHlwZXNdLnhtbFBLAQItABQABgAIAAAAIQBa9CxbvwAAABUBAAAL&#10;AAAAAAAAAAAAAAAAAB8BAABfcmVscy8ucmVsc1BLAQItABQABgAIAAAAIQA60ikTxQAAANsAAAAP&#10;AAAAAAAAAAAAAAAAAAcCAABkcnMvZG93bnJldi54bWxQSwUGAAAAAAMAAwC3AAAA+QIAAAAA&#10;">
                  <v:rect id="Rectangle 1911" o:spid="_x0000_s1033" style="position:absolute;left:2415;top:538;width:3667;height:32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IhkwgAAANsAAAAPAAAAZHJzL2Rvd25yZXYueG1sRE9Na4NA&#10;EL0X8h+WCfRSmrU5SLHZSBBCJBRCTZrz4E5V4s6qu1Xz77OHQo+P971JZ9OKkQbXWFbwtopAEJdW&#10;N1wpuJz3r+8gnEfW2FomBXdykG4XTxtMtJ34i8bCVyKEsEtQQe19l0jpypoMupXtiAP3YweDPsCh&#10;knrAKYSbVq6jKJYGGw4NNXaU1VTeil+jYCpP4/X8eZCnl2tuuc/7rPg+KvW8nHcfIDzN/l/85861&#10;gjiMDV/CD5DbBwAAAP//AwBQSwECLQAUAAYACAAAACEA2+H2y+4AAACFAQAAEwAAAAAAAAAAAAAA&#10;AAAAAAAAW0NvbnRlbnRfVHlwZXNdLnhtbFBLAQItABQABgAIAAAAIQBa9CxbvwAAABUBAAALAAAA&#10;AAAAAAAAAAAAAB8BAABfcmVscy8ucmVsc1BLAQItABQABgAIAAAAIQCpfIhkwgAAANsAAAAPAAAA&#10;AAAAAAAAAAAAAAcCAABkcnMvZG93bnJldi54bWxQSwUGAAAAAAMAAwC3AAAA9gIAAAAA&#10;" filled="f" stroked="f"/>
                  <v:rect id="Rectangle 1912" o:spid="_x0000_s1034" style="position:absolute;left:2415;top:538;width:3667;height:32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newixQAAANsAAAAPAAAAZHJzL2Rvd25yZXYueG1sRI9Pi8Iw&#10;FMTvC36H8AQvi6Z6KGs1in8QvOzB6sXbs3m21ealNLF299NvBGGPw8z8hpkvO1OJlhpXWlYwHkUg&#10;iDOrS84VnI674RcI55E1VpZJwQ85WC56H3NMtH3ygdrU5yJA2CWooPC+TqR0WUEG3cjWxMG72sag&#10;D7LJpW7wGeCmkpMoiqXBksNCgTVtCsru6cMo2MWtvqR19GnPj+/1bbpdb3+zg1KDfreagfDU+f/w&#10;u73XCuIpvL6EHyAXfwAAAP//AwBQSwECLQAUAAYACAAAACEA2+H2y+4AAACFAQAAEwAAAAAAAAAA&#10;AAAAAAAAAAAAW0NvbnRlbnRfVHlwZXNdLnhtbFBLAQItABQABgAIAAAAIQBa9CxbvwAAABUBAAAL&#10;AAAAAAAAAAAAAAAAAB8BAABfcmVscy8ucmVsc1BLAQItABQABgAIAAAAIQBjnewixQAAANsAAAAP&#10;AAAAAAAAAAAAAAAAAAcCAABkcnMvZG93bnJldi54bWxQSwUGAAAAAAMAAwC3AAAA+QIAAAAA&#10;" filled="f" strokeweight=".55pt">
                    <v:stroke endcap="round"/>
                  </v:rect>
                </v:group>
                <v:group id="Group 1924" o:spid="_x0000_s1035" style="position:absolute;left:41910;top:15944;width:9328;height:4178" coordorigin="6300,1531" coordsize="1469,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lCu8wwAAANsAAAAPAAAAZHJzL2Rvd25yZXYueG1sRE/LasJA&#10;FN0L/YfhFrozk7RoS3QUCW3pQgSTQnF3yVyTYOZOyEzz+HtnUejycN7b/WRaMVDvGssKkigGQVxa&#10;3XCl4Lv4WL6BcB5ZY2uZFMzkYL97WGwx1XbkMw25r0QIYZeigtr7LpXSlTUZdJHtiAN3tb1BH2Bf&#10;Sd3jGMJNK5/jeC0NNhwaauwoq6m85b9GweeI4+EleR+Ot2s2X4rV6eeYkFJPj9NhA8LT5P/Ff+4v&#10;reA1jA1fwg+QuzsAAAD//wMAUEsBAi0AFAAGAAgAAAAhANvh9svuAAAAhQEAABMAAAAAAAAAAAAA&#10;AAAAAAAAAFtDb250ZW50X1R5cGVzXS54bWxQSwECLQAUAAYACAAAACEAWvQsW78AAAAVAQAACwAA&#10;AAAAAAAAAAAAAAAfAQAAX3JlbHMvLnJlbHNQSwECLQAUAAYACAAAACEAzpQrvMMAAADbAAAADwAA&#10;AAAAAAAAAAAAAAAHAgAAZHJzL2Rvd25yZXYueG1sUEsFBgAAAAADAAMAtwAAAPcCAAAAAA==&#10;">
                  <v:rect id="Rectangle 1922" o:spid="_x0000_s1036" style="position:absolute;left:6300;top:1531;width:1469;height:6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DdcbxAAAANsAAAAPAAAAZHJzL2Rvd25yZXYueG1sRI9Ba8JA&#10;FITvQv/D8gq91V1tm2rMRkpBKLQeGgWvj+wzCWbfxuyq8d+7hYLHYWa+YbLlYFtxpt43jjVMxgoE&#10;celMw5WG7Wb1PAPhA7LB1jFpuJKHZf4wyjA17sK/dC5CJSKEfYoa6hC6VEpf1mTRj11HHL296y2G&#10;KPtKmh4vEW5bOVUqkRYbjgs1dvRZU3koTlYDJq/muN6//Gy+TwnOq0Gt3nZK66fH4WMBItAQ7uH/&#10;9pfR8D6Hvy/xB8j8BgAA//8DAFBLAQItABQABgAIAAAAIQDb4fbL7gAAAIUBAAATAAAAAAAAAAAA&#10;AAAAAAAAAABbQ29udGVudF9UeXBlc10ueG1sUEsBAi0AFAAGAAgAAAAhAFr0LFu/AAAAFQEAAAsA&#10;AAAAAAAAAAAAAAAAHwEAAF9yZWxzLy5yZWxzUEsBAi0AFAAGAAgAAAAhAPUN1xvEAAAA2wAAAA8A&#10;AAAAAAAAAAAAAAAABwIAAGRycy9kb3ducmV2LnhtbFBLBQYAAAAAAwADALcAAAD4AgAAAAA=&#10;" stroked="f"/>
                  <v:rect id="Rectangle 1923" o:spid="_x0000_s1037" style="position:absolute;left:6300;top:1531;width:1469;height:6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6NFwQAAANsAAAAPAAAAZHJzL2Rvd25yZXYueG1sRE87q8Iw&#10;FN4v+B/CEVwumt47iFaj+EBwcbC6uB2bY1ttTkoTa/XXm0Fw/Pje03lrStFQ7QrLCv4GEQji1OqC&#10;MwXHw6Y/AuE8ssbSMil4koP5rPMzxVjbB++pSXwmQgi7GBXk3lexlC7NyaAb2Io4cBdbG/QB1pnU&#10;NT5CuCnlfxQNpcGCQ0OOFa1ySm/J3SjYDBt9Tqro157uu+V1vF6uX+leqV63XUxAeGr9V/xxb7WC&#10;UVgfvoQfIGdvAAAA//8DAFBLAQItABQABgAIAAAAIQDb4fbL7gAAAIUBAAATAAAAAAAAAAAAAAAA&#10;AAAAAABbQ29udGVudF9UeXBlc10ueG1sUEsBAi0AFAAGAAgAAAAhAFr0LFu/AAAAFQEAAAsAAAAA&#10;AAAAAAAAAAAAHwEAAF9yZWxzLy5yZWxzUEsBAi0AFAAGAAgAAAAhAEKro0XBAAAA2wAAAA8AAAAA&#10;AAAAAAAAAAAABwIAAGRycy9kb3ducmV2LnhtbFBLBQYAAAAAAwADALcAAAD1AgAAAAA=&#10;" filled="f" strokeweight=".55pt">
                    <v:stroke endcap="round"/>
                  </v:rect>
                </v:group>
                <v:rect id="Rectangle 1925" o:spid="_x0000_s1038" style="position:absolute;left:42684;top:16287;width:7557;height:244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cCaewQAAANsAAAAPAAAAZHJzL2Rvd25yZXYueG1sRI/disIw&#10;FITvF3yHcATvtqleSKlGEUHQZW+s+wCH5vQHk5OSRNt9+40g7OUwM98w2/1kjXiSD71jBcssB0Fc&#10;O91zq+DndvosQISIrNE4JgW/FGC/m31ssdRu5Cs9q9iKBOFQooIuxqGUMtQdWQyZG4iT1zhvMSbp&#10;W6k9jglujVzl+Vpa7DktdDjQsaP6Xj2sAnmrTmNRGZ+7r1XzbS7na0NOqcV8OmxARJrif/jdPmsF&#10;xRJeX9IPkLs/AAAA//8DAFBLAQItABQABgAIAAAAIQDb4fbL7gAAAIUBAAATAAAAAAAAAAAAAAAA&#10;AAAAAABbQ29udGVudF9UeXBlc10ueG1sUEsBAi0AFAAGAAgAAAAhAFr0LFu/AAAAFQEAAAsAAAAA&#10;AAAAAAAAAAAAHwEAAF9yZWxzLy5yZWxzUEsBAi0AFAAGAAgAAAAhANNwJp7BAAAA2wAAAA8AAAAA&#10;AAAAAAAAAAAABwIAAGRycy9kb3ducmV2LnhtbFBLBQYAAAAAAwADALcAAAD1AgAAAAA=&#10;" filled="f" stroked="f">
                  <v:textbox style="mso-fit-shape-to-text:t" inset="0,0,0,0">
                    <w:txbxContent>
                      <w:p w14:paraId="1CD4936F" w14:textId="77777777" w:rsidR="00181A7E" w:rsidRDefault="00181A7E">
                        <w:r>
                          <w:rPr>
                            <w:rFonts w:ascii="Book Antiqua" w:hAnsi="Book Antiqua" w:cs="Book Antiqua"/>
                            <w:b/>
                            <w:bCs/>
                            <w:i/>
                            <w:iCs/>
                            <w:color w:val="000000"/>
                          </w:rPr>
                          <w:t xml:space="preserve">Commercial </w:t>
                        </w:r>
                      </w:p>
                    </w:txbxContent>
                  </v:textbox>
                </v:rect>
                <v:rect id="Rectangle 1926" o:spid="_x0000_s1039" style="position:absolute;left:44938;top:18014;width:3188;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rjpwQAAANsAAAAPAAAAZHJzL2Rvd25yZXYueG1sRI/disIw&#10;FITvF3yHcATv1nR7IaUaRRYEXbyx7gMcmtMfTE5KEm337Y0g7OUwM98wm91kjXiQD71jBV/LDARx&#10;7XTPrYLf6+GzABEiskbjmBT8UYDddvaxwVK7kS/0qGIrEoRDiQq6GIdSylB3ZDEs3UCcvMZ5izFJ&#10;30rtcUxwa2SeZStpsee00OFA3x3Vt+puFchrdRiLyvjM/eTN2ZyOl4acUov5tF+DiDTF//C7fdQK&#10;ihxeX9IPkNsnAAAA//8DAFBLAQItABQABgAIAAAAIQDb4fbL7gAAAIUBAAATAAAAAAAAAAAAAAAA&#10;AAAAAABbQ29udGVudF9UeXBlc10ueG1sUEsBAi0AFAAGAAgAAAAhAFr0LFu/AAAAFQEAAAsAAAAA&#10;AAAAAAAAAAAAHwEAAF9yZWxzLy5yZWxzUEsBAi0AFAAGAAgAAAAhACOiuOnBAAAA2wAAAA8AAAAA&#10;AAAAAAAAAAAABwIAAGRycy9kb3ducmV2LnhtbFBLBQYAAAAAAwADALcAAAD1AgAAAAA=&#10;" filled="f" stroked="f">
                  <v:textbox style="mso-fit-shape-to-text:t" inset="0,0,0,0">
                    <w:txbxContent>
                      <w:p w14:paraId="11B740F0" w14:textId="77777777" w:rsidR="00181A7E" w:rsidRDefault="00181A7E">
                        <w:r>
                          <w:rPr>
                            <w:rFonts w:ascii="Book Antiqua" w:hAnsi="Book Antiqua" w:cs="Book Antiqua"/>
                            <w:b/>
                            <w:bCs/>
                            <w:i/>
                            <w:iCs/>
                            <w:color w:val="000000"/>
                          </w:rPr>
                          <w:t>Data</w:t>
                        </w:r>
                      </w:p>
                    </w:txbxContent>
                  </v:textbox>
                </v:rect>
                <v:group id="Group 1929" o:spid="_x0000_s1040" style="position:absolute;left:32368;top:33971;width:15147;height:3746" coordorigin="6628,-614" coordsize="2712,7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5cnqxAAAANsAAAAPAAAAZHJzL2Rvd25yZXYueG1sRI9Bi8Iw&#10;FITvwv6H8Ba8aVplRbpGEVnFgyxYBfH2aJ5tsXkpTWzrv98sCB6HmfmGWax6U4mWGldaVhCPIxDE&#10;mdUl5wrOp+1oDsJ5ZI2VZVLwJAer5cdggYm2HR+pTX0uAoRdggoK7+tESpcVZNCNbU0cvJttDPog&#10;m1zqBrsAN5WcRNFMGiw5LBRY06ag7J4+jIJdh916Gv+0h/tt87yevn4vh5iUGn72628Qnnr/Dr/a&#10;e61gPoX/L+EHyOUfAAAA//8DAFBLAQItABQABgAIAAAAIQDb4fbL7gAAAIUBAAATAAAAAAAAAAAA&#10;AAAAAAAAAABbQ29udGVudF9UeXBlc10ueG1sUEsBAi0AFAAGAAgAAAAhAFr0LFu/AAAAFQEAAAsA&#10;AAAAAAAAAAAAAAAAHwEAAF9yZWxzLy5yZWxzUEsBAi0AFAAGAAgAAAAhAPXlyerEAAAA2wAAAA8A&#10;AAAAAAAAAAAAAAAABwIAAGRycy9kb3ducmV2LnhtbFBLBQYAAAAAAwADALcAAAD4AgAAAAA=&#10;">
                  <v:rect id="Rectangle 1927" o:spid="_x0000_s1041" style="position:absolute;left:6628;top:-614;width:2712;height:7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2RhfwgAAANsAAAAPAAAAZHJzL2Rvd25yZXYueG1sRI9Ba8JA&#10;FITvhf6H5RV6qxuLSIiuooKtJ6G2en5mn0k0723IbnX7791CocdhZr5hpvPIrbpS7xsnBoaDDBRJ&#10;6WwjlYGvz/VLDsoHFIutEzLwQx7ms8eHKRbW3eSDrrtQqQQRX6CBOoSu0NqXNTH6getIkndyPWNI&#10;sq+07fGW4Nzq1ywba8ZG0kKNHa1qKi+7bzbQ5Xt3Rnkf81tcbrYt8+gYD8Y8P8XFBFSgGP7Df+2N&#10;NZCP4PdL+gF6dgcAAP//AwBQSwECLQAUAAYACAAAACEA2+H2y+4AAACFAQAAEwAAAAAAAAAAAAAA&#10;AAAAAAAAW0NvbnRlbnRfVHlwZXNdLnhtbFBLAQItABQABgAIAAAAIQBa9CxbvwAAABUBAAALAAAA&#10;AAAAAAAAAAAAAB8BAABfcmVscy8ucmVsc1BLAQItABQABgAIAAAAIQDV2RhfwgAAANsAAAAPAAAA&#10;AAAAAAAAAAAAAAcCAABkcnMvZG93bnJldi54bWxQSwUGAAAAAAMAAwC3AAAA9gIAAAAA&#10;" strokecolor="#00b050"/>
                  <v:rect id="Rectangle 1928" o:spid="_x0000_s1042" style="position:absolute;left:6628;top:-614;width:2712;height:7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fp29xAAAANsAAAAPAAAAZHJzL2Rvd25yZXYueG1sRI9La8Mw&#10;EITvgf4HsYXcEjmFPHCjhGIoLYGU5tH7Ym1tU2nlWNvE+fdRoZDjMDPfMMt17506UxebwAYm4wwU&#10;cRlsw5WB4+F1tAAVBdmiC0wGrhRhvXoYLDG34cI7Ou+lUgnCMUcDtUibax3LmjzGcWiJk/cdOo+S&#10;ZFdp2+Elwb3TT1k20x4bTgs1tlTUVP7sf72B9vO0mX+4yde8uPahlLftqXBizPCxf3kGJdTLPfzf&#10;frcGFlP4+5J+gF7dAAAA//8DAFBLAQItABQABgAIAAAAIQDb4fbL7gAAAIUBAAATAAAAAAAAAAAA&#10;AAAAAAAAAABbQ29udGVudF9UeXBlc10ueG1sUEsBAi0AFAAGAAgAAAAhAFr0LFu/AAAAFQEAAAsA&#10;AAAAAAAAAAAAAAAAHwEAAF9yZWxzLy5yZWxzUEsBAi0AFAAGAAgAAAAhAIB+nb3EAAAA2wAAAA8A&#10;AAAAAAAAAAAAAAAABwIAAGRycy9kb3ducmV2LnhtbFBLBQYAAAAAAwADALcAAAD4AgAAAAA=&#10;" filled="f" strokecolor="#00b050" strokeweight=".55pt">
                    <v:stroke endcap="round"/>
                  </v:rect>
                </v:group>
                <v:rect id="Rectangle 1930" o:spid="_x0000_s1043" style="position:absolute;left:34613;top:33984;width:10623;height:290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mb7qwAAAANsAAAAPAAAAZHJzL2Rvd25yZXYueG1sRI/NigIx&#10;EITvC75DaGFva0YPMswaRQRBZS+OPkAz6flhk86QRGd8eyMIHouq+opabUZrxJ186BwrmM8yEMSV&#10;0x03Cq6X/U8OIkRkjcYxKXhQgM168rXCQruBz3QvYyMShEOBCtoY+0LKULVkMcxcT5y82nmLMUnf&#10;SO1xSHBr5CLLltJix2mhxZ52LVX/5c0qkJdyP+Sl8Zk7Leo/czyca3JKfU/H7S+ISGP8hN/tg1aQ&#10;L+H1Jf0AuX4CAAD//wMAUEsBAi0AFAAGAAgAAAAhANvh9svuAAAAhQEAABMAAAAAAAAAAAAAAAAA&#10;AAAAAFtDb250ZW50X1R5cGVzXS54bWxQSwECLQAUAAYACAAAACEAWvQsW78AAAAVAQAACwAAAAAA&#10;AAAAAAAAAAAfAQAAX3JlbHMvLnJlbHNQSwECLQAUAAYACAAAACEAXJm+6sAAAADbAAAADwAAAAAA&#10;AAAAAAAAAAAHAgAAZHJzL2Rvd25yZXYueG1sUEsFBgAAAAADAAMAtwAAAPQCAAAAAA==&#10;" filled="f" stroked="f">
                  <v:textbox style="mso-fit-shape-to-text:t" inset="0,0,0,0">
                    <w:txbxContent>
                      <w:p w14:paraId="2A5374DC" w14:textId="77777777" w:rsidR="00181A7E" w:rsidRDefault="00181A7E">
                        <w:r>
                          <w:rPr>
                            <w:rFonts w:ascii="Book Antiqua" w:hAnsi="Book Antiqua" w:cs="Book Antiqua"/>
                            <w:b/>
                            <w:bCs/>
                            <w:i/>
                            <w:iCs/>
                            <w:color w:val="000000"/>
                            <w:sz w:val="28"/>
                            <w:szCs w:val="28"/>
                          </w:rPr>
                          <w:t xml:space="preserve">Full Network </w:t>
                        </w:r>
                      </w:p>
                    </w:txbxContent>
                  </v:textbox>
                </v:rect>
                <v:rect id="Rectangle 1931" o:spid="_x0000_s1044" style="position:absolute;left:37235;top:35768;width:5042;height:290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1RtxwQAAANsAAAAPAAAAZHJzL2Rvd25yZXYueG1sRI/NigIx&#10;EITvC75DaMHbmtHD7jBrFBEEXbw47gM0k54fTDpDEp3x7Y0g7LGoqq+o1Wa0RtzJh86xgsU8A0Fc&#10;Od1xo+Dvsv/MQYSIrNE4JgUPCrBZTz5WWGg38JnuZWxEgnAoUEEbY19IGaqWLIa564mTVztvMSbp&#10;G6k9DglujVxm2Ze02HFaaLGnXUvVtbxZBfJS7oe8ND5zv8v6ZI6Hc01Oqdl03P6AiDTG//C7fdAK&#10;8m94fUk/QK6fAAAA//8DAFBLAQItABQABgAIAAAAIQDb4fbL7gAAAIUBAAATAAAAAAAAAAAAAAAA&#10;AAAAAABbQ29udGVudF9UeXBlc10ueG1sUEsBAi0AFAAGAAgAAAAhAFr0LFu/AAAAFQEAAAsAAAAA&#10;AAAAAAAAAAAAHwEAAF9yZWxzLy5yZWxzUEsBAi0AFAAGAAgAAAAhADPVG3HBAAAA2wAAAA8AAAAA&#10;AAAAAAAAAAAABwIAAGRycy9kb3ducmV2LnhtbFBLBQYAAAAAAwADALcAAAD1AgAAAAA=&#10;" filled="f" stroked="f">
                  <v:textbox style="mso-fit-shape-to-text:t" inset="0,0,0,0">
                    <w:txbxContent>
                      <w:p w14:paraId="29922773" w14:textId="77777777" w:rsidR="00181A7E" w:rsidRDefault="00181A7E">
                        <w:r>
                          <w:rPr>
                            <w:rFonts w:ascii="Book Antiqua" w:hAnsi="Book Antiqua" w:cs="Book Antiqua"/>
                            <w:b/>
                            <w:bCs/>
                            <w:i/>
                            <w:iCs/>
                            <w:color w:val="000000"/>
                            <w:sz w:val="28"/>
                            <w:szCs w:val="28"/>
                          </w:rPr>
                          <w:t>Model</w:t>
                        </w:r>
                      </w:p>
                    </w:txbxContent>
                  </v:textbox>
                </v:rect>
                <v:shape id="Freeform 1932" o:spid="_x0000_s1045" style="position:absolute;left:42256;top:31810;width:1728;height:2420;rotation:90;flip:y;visibility:visible;mso-wrap-style:square;v-text-anchor:top" coordsize="964,8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JtXMvwAAANsAAAAPAAAAZHJzL2Rvd25yZXYueG1sRE9LasMw&#10;EN0Xcgcxgewa2VkE40YOJbghZBe3Bxissa3WGhlJjZ3bR4tCl4/3PxwXO4o7+WAcK8i3GQji1mnD&#10;vYKvz4/XAkSIyBpHx6TgQQGO1erlgKV2M9/o3sRepBAOJSoYYpxKKUM7kMWwdRNx4jrnLcYEfS+1&#10;xzmF21HusmwvLRpODQNOdBqo/Wl+rYI523Xn+ttf7Ryaem9MU9zyk1Kb9fL+BiLSEv/Ff+6LVlCk&#10;selL+gGyegIAAP//AwBQSwECLQAUAAYACAAAACEA2+H2y+4AAACFAQAAEwAAAAAAAAAAAAAAAAAA&#10;AAAAW0NvbnRlbnRfVHlwZXNdLnhtbFBLAQItABQABgAIAAAAIQBa9CxbvwAAABUBAAALAAAAAAAA&#10;AAAAAAAAAB8BAABfcmVscy8ucmVsc1BLAQItABQABgAIAAAAIQCyJtXMvwAAANsAAAAPAAAAAAAA&#10;AAAAAAAAAAcCAABkcnMvZG93bnJldi54bWxQSwUGAAAAAAMAAwC3AAAA8wIAAAAA&#10;" path="m957,31l134,796v-7,6,-18,6,-24,-1c104,789,104,778,111,772l935,6c941,,952,,958,7v6,7,6,17,-1,24xm215,835l,897,79,688,215,835xe" fillcolor="black" strokeweight=".1pt">
                  <v:stroke joinstyle="bevel"/>
                  <v:path arrowok="t" o:connecttype="custom" o:connectlocs="171566,8364;24023,214761;19720,214491;19900,208286;167622,1619;171745,1889;171566,8364;38544,225283;0,242011;14163,185623;38544,225283" o:connectangles="0,0,0,0,0,0,0,0,0,0,0"/>
                  <o:lock v:ext="edit" verticies="t"/>
                </v:shape>
                <v:group id="Group 1943" o:spid="_x0000_s1046" style="position:absolute;left:737;top:19750;width:11163;height:2397" coordorigin="5,2312" coordsize="1936,45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B1k0xgAAANsAAAAPAAAAZHJzL2Rvd25yZXYueG1sRI9ba8JA&#10;FITfC/6H5Qh9q5tYWjVmFRFb+iCCFxDfDtmTC2bPhuw2if++Wyj0cZiZb5h0PZhadNS6yrKCeBKB&#10;IM6srrhQcDl/vMxBOI+ssbZMCh7kYL0aPaWYaNvzkbqTL0SAsEtQQel9k0jpspIMuoltiIOX29ag&#10;D7ItpG6xD3BTy2kUvUuDFYeFEhvalpTdT99GwWeP/eY13nX7e7593M5vh+s+JqWex8NmCcLT4P/D&#10;f+0vrWAxg98v4QfI1Q8AAAD//wMAUEsBAi0AFAAGAAgAAAAhANvh9svuAAAAhQEAABMAAAAAAAAA&#10;AAAAAAAAAAAAAFtDb250ZW50X1R5cGVzXS54bWxQSwECLQAUAAYACAAAACEAWvQsW78AAAAVAQAA&#10;CwAAAAAAAAAAAAAAAAAfAQAAX3JlbHMvLnJlbHNQSwECLQAUAAYACAAAACEADwdZNMYAAADbAAAA&#10;DwAAAAAAAAAAAAAAAAAHAgAAZHJzL2Rvd25yZXYueG1sUEsFBgAAAAADAAMAtwAAAPoCAAAAAA==&#10;">
                  <v:rect id="Rectangle 1941" o:spid="_x0000_s1047" style="position:absolute;left:5;top:2312;width:1936;height:4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TZR6wAAAANsAAAAPAAAAZHJzL2Rvd25yZXYueG1sRE/LisIw&#10;FN0P+A/hCu7GxMcUrUYRQRjQWfgAt5fm2habm9pE7fy9WQguD+c9X7a2Eg9qfOlYw6CvQBBnzpSc&#10;azgdN98TED4gG6wck4Z/8rBcdL7mmBr35D09DiEXMYR9ihqKEOpUSp8VZNH3XU0cuYtrLIYIm1ya&#10;Bp8x3FZyqFQiLZYcGwqsaV1Qdj3crQZMxub2dxntjtt7gtO8VZufs9K6121XMxCB2vARv92/RsM0&#10;jo1f4g+QixcAAAD//wMAUEsBAi0AFAAGAAgAAAAhANvh9svuAAAAhQEAABMAAAAAAAAAAAAAAAAA&#10;AAAAAFtDb250ZW50X1R5cGVzXS54bWxQSwECLQAUAAYACAAAACEAWvQsW78AAAAVAQAACwAAAAAA&#10;AAAAAAAAAAAfAQAAX3JlbHMvLnJlbHNQSwECLQAUAAYACAAAACEAKk2UesAAAADbAAAADwAAAAAA&#10;AAAAAAAAAAAHAgAAZHJzL2Rvd25yZXYueG1sUEsFBgAAAAADAAMAtwAAAPQCAAAAAA==&#10;" stroked="f"/>
                  <v:rect id="Rectangle 1942" o:spid="_x0000_s1048" style="position:absolute;left:5;top:2312;width:1936;height:4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SJwFxgAAANsAAAAPAAAAZHJzL2Rvd25yZXYueG1sRI8xb8Iw&#10;FIR3pP4H61XqghqnHRAJMagUIXXpQOjS7dV+JGnj5yg2IfDrayQkxtPdfacrVqNtxUC9bxwreElS&#10;EMTamYYrBV/77fMchA/IBlvHpOBMHlbLh0mBuXEn3tFQhkpECPscFdQhdLmUXtdk0SeuI47ewfUW&#10;Q5R9JU2Ppwi3rXxN05m02HBcqLGj95r0X3m0CrazwfyUXTp138fP9W+2WW8ueqfU0+P4tgARaAz3&#10;8K39YRRkGVy/xB8gl/8AAAD//wMAUEsBAi0AFAAGAAgAAAAhANvh9svuAAAAhQEAABMAAAAAAAAA&#10;AAAAAAAAAAAAAFtDb250ZW50X1R5cGVzXS54bWxQSwECLQAUAAYACAAAACEAWvQsW78AAAAVAQAA&#10;CwAAAAAAAAAAAAAAAAAfAQAAX3JlbHMvLnJlbHNQSwECLQAUAAYACAAAACEAVkicBcYAAADbAAAA&#10;DwAAAAAAAAAAAAAAAAAHAgAAZHJzL2Rvd25yZXYueG1sUEsFBgAAAAADAAMAtwAAAPoCAAAAAA==&#10;" filled="f" strokeweight=".55pt">
                    <v:stroke endcap="round"/>
                  </v:rect>
                </v:group>
                <v:rect id="Rectangle 1944" o:spid="_x0000_s1049" style="position:absolute;left:1631;top:20043;width:9240;height:290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G7/uwgAAANwAAAAPAAAAZHJzL2Rvd25yZXYueG1sRI/NagMx&#10;DITvhbyDUaC3xk4OJWzjhBAIpKWXbPoAYq39oba82E52+/bVodCbxIxmPu0Oc/DqQSkPkS2sVwYU&#10;cRPdwJ2Fr9v5ZQsqF2SHPjJZ+KEMh/3iaYeVixNf6VGXTkkI5wot9KWMlda56SlgXsWRWLQ2poBF&#10;1tRpl3CS8OD1xphXHXBgaehxpFNPzXd9Dxb0rT5P29onEz827ad/v1xbitY+L+fjG6hCc/k3/11f&#10;nOAbwZdnZAK9/wUAAP//AwBQSwECLQAUAAYACAAAACEA2+H2y+4AAACFAQAAEwAAAAAAAAAAAAAA&#10;AAAAAAAAW0NvbnRlbnRfVHlwZXNdLnhtbFBLAQItABQABgAIAAAAIQBa9CxbvwAAABUBAAALAAAA&#10;AAAAAAAAAAAAAB8BAABfcmVscy8ucmVsc1BLAQItABQABgAIAAAAIQBoG7/uwgAAANwAAAAPAAAA&#10;AAAAAAAAAAAAAAcCAABkcnMvZG93bnJldi54bWxQSwUGAAAAAAMAAwC3AAAA9gIAAAAA&#10;" filled="f" stroked="f">
                  <v:textbox style="mso-fit-shape-to-text:t" inset="0,0,0,0">
                    <w:txbxContent>
                      <w:p w14:paraId="0B15B49D" w14:textId="77777777" w:rsidR="00181A7E" w:rsidRDefault="00181A7E">
                        <w:r>
                          <w:rPr>
                            <w:rFonts w:ascii="Book Antiqua" w:hAnsi="Book Antiqua" w:cs="Book Antiqua"/>
                            <w:b/>
                            <w:bCs/>
                            <w:i/>
                            <w:iCs/>
                            <w:color w:val="000000"/>
                            <w:sz w:val="28"/>
                            <w:szCs w:val="28"/>
                          </w:rPr>
                          <w:t>EMS Model</w:t>
                        </w:r>
                      </w:p>
                    </w:txbxContent>
                  </v:textbox>
                </v:rect>
                <v:shape id="Freeform 1945" o:spid="_x0000_s1050" style="position:absolute;left:6184;top:16542;width:4033;height:3208;visibility:visible;mso-wrap-style:square;v-text-anchor:top" coordsize="2171,403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c85qwgAAANwAAAAPAAAAZHJzL2Rvd25yZXYueG1sRI9Bi8Iw&#10;EIXvgv8hjLAX0bSLiFTTIhZZr9U97HFoxrbYTEoTbf33G0HwNsN78743u2w0rXhQ7xrLCuJlBIK4&#10;tLrhSsHv5bjYgHAeWWNrmRQ8yUGWTic7TLQduKDH2VcihLBLUEHtfZdI6cqaDLql7YiDdrW9QR/W&#10;vpK6xyGEm1Z+R9FaGmw4EGrs6FBTeTvfTYCYeJj/mM5jsc6f+d91VZS5VeprNu63IDyN/mN+X590&#10;qB/F8HomTCDTfwAAAP//AwBQSwECLQAUAAYACAAAACEA2+H2y+4AAACFAQAAEwAAAAAAAAAAAAAA&#10;AAAAAAAAW0NvbnRlbnRfVHlwZXNdLnhtbFBLAQItABQABgAIAAAAIQBa9CxbvwAAABUBAAALAAAA&#10;AAAAAAAAAAAAAB8BAABfcmVscy8ucmVsc1BLAQItABQABgAIAAAAIQAxc85qwgAAANwAAAAPAAAA&#10;AAAAAAAAAAAAAAcCAABkcnMvZG93bnJldi54bWxQSwUGAAAAAAMAAwC3AAAA9gIAAAAA&#10;" path="m8,3984l1985,278v9,-16,29,-22,45,-13c2046,273,2052,293,2044,310l67,4015v-8,17,-29,23,-45,14c6,4021,,4000,8,3984xm1806,259l2171,r-12,447l1806,259xe" fillcolor="black" strokeweight=".1pt">
                  <v:stroke joinstyle="bevel"/>
                  <v:path arrowok="t" o:connecttype="custom" o:connectlocs="1486,316536;368679,22088;377037,21055;379637,24630;12444,318999;4086,320111;1486,316536;335433,20578;403225,0;400996,35515;335433,20578" o:connectangles="0,0,0,0,0,0,0,0,0,0,0"/>
                  <o:lock v:ext="edit" verticies="t"/>
                </v:shape>
                <v:rect id="Rectangle 247" o:spid="_x0000_s1051" style="position:absolute;left:14230;top:4549;width:26606;height:275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B2XLxgAAANwAAAAPAAAAZHJzL2Rvd25yZXYueG1sRI9Ba8JA&#10;FITvgv9heYI33RhCW6KriGAVGg/aIvX2yD6TYPZtml01/fddoeBxmJlvmNmiM7W4Uesqywom4wgE&#10;cW51xYWCr8/16A2E88gaa8uk4JccLOb93gxTbe+8p9vBFyJA2KWooPS+SaV0eUkG3dg2xME729ag&#10;D7ItpG7xHuCmlnEUvUiDFYeFEhtalZRfDlejIMuW3+dMd8mp2h3xZ5PFH8n7UanhoFtOQXjq/DP8&#10;395qBXHyCo8z4QjI+R8AAAD//wMAUEsBAi0AFAAGAAgAAAAhANvh9svuAAAAhQEAABMAAAAAAAAA&#10;AAAAAAAAAAAAAFtDb250ZW50X1R5cGVzXS54bWxQSwECLQAUAAYACAAAACEAWvQsW78AAAAVAQAA&#10;CwAAAAAAAAAAAAAAAAAfAQAAX3JlbHMvLnJlbHNQSwECLQAUAAYACAAAACEAxAdly8YAAADcAAAA&#10;DwAAAAAAAAAAAAAAAAAHAgAAZHJzL2Rvd25yZXYueG1sUEsFBgAAAAADAAMAtwAAAPoCAAAAAA==&#10;" fillcolor="black [3213]" strokeweight=".55pt">
                  <v:fill r:id="rId18" o:title="" color2="white [3212]" type="pattern"/>
                  <v:stroke endcap="round"/>
                  <v:textbox>
                    <w:txbxContent>
                      <w:p w14:paraId="607A3ABD" w14:textId="77777777" w:rsidR="00181A7E" w:rsidRPr="00F735F4" w:rsidRDefault="00181A7E" w:rsidP="00F735F4"/>
                    </w:txbxContent>
                  </v:textbox>
                </v:rect>
                <v:group id="Group 1949" o:spid="_x0000_s1052" style="position:absolute;left:1018;top:32824;width:13249;height:5123" coordorigin="69,3956" coordsize="1936,9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FgQrwwAAANwAAAAPAAAAZHJzL2Rvd25yZXYueG1sRE9La8JA&#10;EL4X/A/LCL3VTSotJbqGIFZ6CEK1IN6G7JgEs7Mhu+bx77tCobf5+J6zTkfTiJ46V1tWEC8iEMSF&#10;1TWXCn5Ony8fIJxH1thYJgUTOUg3s6c1JtoO/E390ZcihLBLUEHlfZtI6YqKDLqFbYkDd7WdQR9g&#10;V0rd4RDCTSNfo+hdGqw5NFTY0rai4na8GwX7AYdsGe/6/HbdTpfT2+Gcx6TU83zMViA8jf5f/Of+&#10;0mF+tITHM+ECufkFAAD//wMAUEsBAi0AFAAGAAgAAAAhANvh9svuAAAAhQEAABMAAAAAAAAAAAAA&#10;AAAAAAAAAFtDb250ZW50X1R5cGVzXS54bWxQSwECLQAUAAYACAAAACEAWvQsW78AAAAVAQAACwAA&#10;AAAAAAAAAAAAAAAfAQAAX3JlbHMvLnJlbHNQSwECLQAUAAYACAAAACEAuxYEK8MAAADcAAAADwAA&#10;AAAAAAAAAAAAAAAHAgAAZHJzL2Rvd25yZXYueG1sUEsFBgAAAAADAAMAtwAAAPcCAAAAAA==&#10;">
                  <v:rect id="Rectangle 1947" o:spid="_x0000_s1053" style="position:absolute;left:69;top:3956;width:1936;height:9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M6YzwwAAANwAAAAPAAAAZHJzL2Rvd25yZXYueG1sRE9Na8JA&#10;EL0L/Q/LCL3prjWGNnWVIgiF6sGk0OuQHZPQ7GyaXU36791Cwds83uest6NtxZV63zjWsJgrEMSl&#10;Mw1XGj6L/ewZhA/IBlvHpOGXPGw3D5M1ZsYNfKJrHioRQ9hnqKEOocuk9GVNFv3cdcSRO7veYoiw&#10;r6TpcYjhtpVPSqXSYsOxocaOdjWV3/nFasA0MT/H8/JQfFxSfKlGtV99Ka0fp+PbK4hAY7iL/93v&#10;Js5XCfw9Ey+QmxsAAAD//wMAUEsBAi0AFAAGAAgAAAAhANvh9svuAAAAhQEAABMAAAAAAAAAAAAA&#10;AAAAAAAAAFtDb250ZW50X1R5cGVzXS54bWxQSwECLQAUAAYACAAAACEAWvQsW78AAAAVAQAACwAA&#10;AAAAAAAAAAAAAAAfAQAAX3JlbHMvLnJlbHNQSwECLQAUAAYACAAAACEADDOmM8MAAADcAAAADwAA&#10;AAAAAAAAAAAAAAAHAgAAZHJzL2Rvd25yZXYueG1sUEsFBgAAAAADAAMAtwAAAPcCAAAAAA==&#10;" stroked="f"/>
                  <v:rect id="Rectangle 1948" o:spid="_x0000_s1054" style="position:absolute;left:69;top:3956;width:1936;height:9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k1ksxAAAANwAAAAPAAAAZHJzL2Rvd25yZXYueG1sRE9Na8JA&#10;EL0L/Q/LFLyI7lao1OgqtSJ48WDaS29jdkxis7Mhu8bYX+8Kgrd5vM+ZLztbiZYaXzrW8DZSIIgz&#10;Z0rONfx8b4YfIHxANlg5Jg1X8rBcvPTmmBh34T21achFDGGfoIYihDqR0mcFWfQjVxNH7ugaiyHC&#10;JpemwUsMt5UcKzWRFkuODQXW9FVQ9peerYbNpDWHtFYD93verU7T9Wr9n+217r92nzMQgbrwFD/c&#10;WxPnq3e4PxMvkIsbAAAA//8DAFBLAQItABQABgAIAAAAIQDb4fbL7gAAAIUBAAATAAAAAAAAAAAA&#10;AAAAAAAAAABbQ29udGVudF9UeXBlc10ueG1sUEsBAi0AFAAGAAgAAAAhAFr0LFu/AAAAFQEAAAsA&#10;AAAAAAAAAAAAAAAAHwEAAF9yZWxzLy5yZWxzUEsBAi0AFAAGAAgAAAAhAPSTWSzEAAAA3AAAAA8A&#10;AAAAAAAAAAAAAAAABwIAAGRycy9kb3ducmV2LnhtbFBLBQYAAAAAAwADALcAAAD4AgAAAAA=&#10;" filled="f" strokeweight=".55pt">
                    <v:stroke endcap="round"/>
                  </v:rect>
                </v:group>
                <v:rect id="Rectangle 1950" o:spid="_x0000_s1055" style="position:absolute;left:1859;top:33308;width:9919;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voIBvgAAANwAAAAPAAAAZHJzL2Rvd25yZXYueG1sRE/NagIx&#10;EL4XfIcwQm810YPIahQRBCu9uPoAw2b2B5PJkkR3+/amUPA2H9/vbHajs+JJIXaeNcxnCgRx5U3H&#10;jYbb9fi1AhETskHrmTT8UoTddvKxwcL4gS/0LFMjcgjHAjW0KfWFlLFqyWGc+Z44c7UPDlOGoZEm&#10;4JDDnZULpZbSYce5ocWeDi1V9/LhNMhreRxWpQ3Knxf1j/0+XWryWn9Ox/0aRKIxvcX/7pPJ89US&#10;/p7JF8jtCwAA//8DAFBLAQItABQABgAIAAAAIQDb4fbL7gAAAIUBAAATAAAAAAAAAAAAAAAAAAAA&#10;AABbQ29udGVudF9UeXBlc10ueG1sUEsBAi0AFAAGAAgAAAAhAFr0LFu/AAAAFQEAAAsAAAAAAAAA&#10;AAAAAAAAHwEAAF9yZWxzLy5yZWxzUEsBAi0AFAAGAAgAAAAhAIi+ggG+AAAA3AAAAA8AAAAAAAAA&#10;AAAAAAAABwIAAGRycy9kb3ducmV2LnhtbFBLBQYAAAAAAwADALcAAADyAgAAAAA=&#10;" filled="f" stroked="f">
                  <v:textbox style="mso-fit-shape-to-text:t" inset="0,0,0,0">
                    <w:txbxContent>
                      <w:p w14:paraId="5C0F9C03" w14:textId="77777777" w:rsidR="00181A7E" w:rsidRDefault="00181A7E">
                        <w:r>
                          <w:rPr>
                            <w:rFonts w:ascii="Book Antiqua" w:hAnsi="Book Antiqua" w:cs="Book Antiqua"/>
                            <w:b/>
                            <w:bCs/>
                            <w:i/>
                            <w:iCs/>
                            <w:color w:val="000000"/>
                          </w:rPr>
                          <w:t xml:space="preserve">State Estimator </w:t>
                        </w:r>
                      </w:p>
                    </w:txbxContent>
                  </v:textbox>
                </v:rect>
                <v:rect id="Rectangle 1951" o:spid="_x0000_s1056" style="position:absolute;left:3104;top:34741;width:7493;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8ieavwAAANwAAAAPAAAAZHJzL2Rvd25yZXYueG1sRE/NagIx&#10;EL4LfYcwhd7cRA9VVqMUQdDSi6sPMGxmf2gyWZLobt++KRS8zcf3O9v95Kx4UIi9Zw2LQoEgrr3p&#10;udVwux7naxAxIRu0nknDD0XY715mWyyNH/lCjyq1IodwLFFDl9JQShnrjhzGwg/EmWt8cJgyDK00&#10;Accc7qxcKvUuHfacGzoc6NBR/V3dnQZ5rY7jurJB+c9l82XPp0tDXuu31+ljAyLRlJ7if/fJ5Plq&#10;BX/P5Avk7hcAAP//AwBQSwECLQAUAAYACAAAACEA2+H2y+4AAACFAQAAEwAAAAAAAAAAAAAAAAAA&#10;AAAAW0NvbnRlbnRfVHlwZXNdLnhtbFBLAQItABQABgAIAAAAIQBa9CxbvwAAABUBAAALAAAAAAAA&#10;AAAAAAAAAB8BAABfcmVscy8ucmVsc1BLAQItABQABgAIAAAAIQDn8ieavwAAANwAAAAPAAAAAAAA&#10;AAAAAAAAAAcCAABkcnMvZG93bnJldi54bWxQSwUGAAAAAAMAAwC3AAAA8wIAAAAA&#10;" filled="f" stroked="f">
                  <v:textbox style="mso-fit-shape-to-text:t" inset="0,0,0,0">
                    <w:txbxContent>
                      <w:p w14:paraId="1A8C9634" w14:textId="77777777" w:rsidR="00181A7E" w:rsidRDefault="00181A7E">
                        <w:r>
                          <w:rPr>
                            <w:rFonts w:ascii="Book Antiqua" w:hAnsi="Book Antiqua" w:cs="Book Antiqua"/>
                            <w:b/>
                            <w:bCs/>
                            <w:i/>
                            <w:iCs/>
                            <w:color w:val="000000"/>
                          </w:rPr>
                          <w:t xml:space="preserve">Based Upon </w:t>
                        </w:r>
                      </w:p>
                    </w:txbxContent>
                  </v:textbox>
                </v:rect>
                <v:rect id="Rectangle 1952" o:spid="_x0000_s1057" style="position:absolute;left:1885;top:36109;width:9861;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bPowgAAANwAAAAPAAAAZHJzL2Rvd25yZXYueG1sRI/NagMx&#10;DITvhbyDUaC3xk4OJWzjhBAIpKWXbPoAYq39oba82E52+/bVodCbxIxmPu0Oc/DqQSkPkS2sVwYU&#10;cRPdwJ2Fr9v5ZQsqF2SHPjJZ+KEMh/3iaYeVixNf6VGXTkkI5wot9KWMlda56SlgXsWRWLQ2poBF&#10;1tRpl3CS8OD1xphXHXBgaehxpFNPzXd9Dxb0rT5P29onEz827ad/v1xbitY+L+fjG6hCc/k3/11f&#10;nOAboZVnZAK9/wUAAP//AwBQSwECLQAUAAYACAAAACEA2+H2y+4AAACFAQAAEwAAAAAAAAAAAAAA&#10;AAAAAAAAW0NvbnRlbnRfVHlwZXNdLnhtbFBLAQItABQABgAIAAAAIQBa9CxbvwAAABUBAAALAAAA&#10;AAAAAAAAAAAAAB8BAABfcmVscy8ucmVsc1BLAQItABQABgAIAAAAIQCWbbPowgAAANwAAAAPAAAA&#10;AAAAAAAAAAAAAAcCAABkcnMvZG93bnJldi54bWxQSwUGAAAAAAMAAwC3AAAA9gIAAAAA&#10;" filled="f" stroked="f">
                  <v:textbox style="mso-fit-shape-to-text:t" inset="0,0,0,0">
                    <w:txbxContent>
                      <w:p w14:paraId="0D710502" w14:textId="77777777" w:rsidR="00181A7E" w:rsidRDefault="00181A7E">
                        <w:r>
                          <w:rPr>
                            <w:rFonts w:ascii="Book Antiqua" w:hAnsi="Book Antiqua" w:cs="Book Antiqua"/>
                            <w:b/>
                            <w:bCs/>
                            <w:i/>
                            <w:iCs/>
                            <w:color w:val="000000"/>
                          </w:rPr>
                          <w:t>Real Time Data</w:t>
                        </w:r>
                      </w:p>
                    </w:txbxContent>
                  </v:textbox>
                </v:rect>
                <v:shape id="Freeform 1953" o:spid="_x0000_s1058" style="position:absolute;left:8086;top:29524;width:2042;height:3359;visibility:visible;mso-wrap-style:square;v-text-anchor:top" coordsize="995,24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dB+ewgAAANwAAAAPAAAAZHJzL2Rvd25yZXYueG1sRE9Ni8Iw&#10;EL0v+B/CCN7WxD3IbtcoIigK7sHqYY9jMzalzaQ0Wa3/3gjC3ubxPme26F0jrtSFyrOGyViBIC68&#10;qbjUcDqu3z9BhIhssPFMGu4UYDEfvM0wM/7GB7rmsRQphEOGGmyMbSZlKCw5DGPfEifu4juHMcGu&#10;lKbDWwp3jfxQaiodVpwaLLa0slTU+Z/TUO9ydWz259PGHeqfvV1O0P+utR4N++U3iEh9/Be/3FuT&#10;5qsveD6TLpDzBwAAAP//AwBQSwECLQAUAAYACAAAACEA2+H2y+4AAACFAQAAEwAAAAAAAAAAAAAA&#10;AAAAAAAAW0NvbnRlbnRfVHlwZXNdLnhtbFBLAQItABQABgAIAAAAIQBa9CxbvwAAABUBAAALAAAA&#10;AAAAAAAAAAAAAB8BAABfcmVscy8ucmVsc1BLAQItABQABgAIAAAAIQDMdB+ewgAAANwAAAAPAAAA&#10;AAAAAAAAAAAAAAcCAABkcnMvZG93bnJldi54bWxQSwUGAAAAAAMAAwC3AAAA9gIAAAAA&#10;" path="m7,2447l800,301v6,-17,25,-26,42,-20c860,288,869,307,862,324l69,2470v-6,17,-25,26,-42,19c9,2483,,2464,7,2447xm620,306l946,r49,444l620,306xe" fillcolor="black" strokeweight=".1pt">
                  <v:stroke joinstyle="bevel"/>
                  <v:path arrowok="t" o:connecttype="custom" o:connectlocs="1436,329321;164129,40509;172746,37817;176849,43604;14156,332416;5539,334973;1436,329321;127200,41182;194083,0;204136,59754;127200,41182" o:connectangles="0,0,0,0,0,0,0,0,0,0,0"/>
                  <o:lock v:ext="edit" verticies="t"/>
                </v:shape>
                <v:group id="Group 1956" o:spid="_x0000_s1059" style="position:absolute;left:16987;top:27462;width:20098;height:4179" coordorigin="2664,3091" coordsize="3165,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HQyBxgAAANwAAAAPAAAAZHJzL2Rvd25yZXYueG1sRI9Pa8JA&#10;EMXvQr/DMoXedBNLS0ndiEiVHqRQLYi3ITv5g9nZkF2T+O07h0JvM7w37/1mtZ5cqwbqQ+PZQLpI&#10;QBEX3jZcGfg57eZvoEJEtth6JgN3CrDOH2YrzKwf+ZuGY6yUhHDI0EAdY5dpHYqaHIaF74hFK33v&#10;MMraV9r2OEq4a/UySV61w4alocaOtjUV1+PNGdiPOG6e04/hcC2398vp5et8SMmYp8dp8w4q0hT/&#10;zX/Xn1bwU8GXZ2QCnf8CAAD//wMAUEsBAi0AFAAGAAgAAAAhANvh9svuAAAAhQEAABMAAAAAAAAA&#10;AAAAAAAAAAAAAFtDb250ZW50X1R5cGVzXS54bWxQSwECLQAUAAYACAAAACEAWvQsW78AAAAVAQAA&#10;CwAAAAAAAAAAAAAAAAAfAQAAX3JlbHMvLnJlbHNQSwECLQAUAAYACAAAACEAzh0MgcYAAADcAAAA&#10;DwAAAAAAAAAAAAAAAAAHAgAAZHJzL2Rvd25yZXYueG1sUEsFBgAAAAADAAMAtwAAAPoCAAAAAA==&#10;">
                  <v:rect id="Rectangle 1954" o:spid="_x0000_s1060" style="position:absolute;left:2664;top:3091;width:3165;height:6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ZN2wwAAANwAAAAPAAAAZHJzL2Rvd25yZXYueG1sRE9La8JA&#10;EL4L/Q/LFLzpbrSGmmaVIgiF1oOx4HXITh40O5tmV03/fbdQ8DYf33Py7Wg7caXBt441JHMFgrh0&#10;puVaw+dpP3sG4QOywc4xafghD9vNwyTHzLgbH+lahFrEEPYZamhC6DMpfdmQRT93PXHkKjdYDBEO&#10;tTQD3mK47eRCqVRabDk2NNjTrqHyq7hYDZg+me9Dtfw4vV9SXNej2q/OSuvp4/j6AiLQGO7if/eb&#10;ifOTBP6eiRfIzS8AAAD//wMAUEsBAi0AFAAGAAgAAAAhANvh9svuAAAAhQEAABMAAAAAAAAAAAAA&#10;AAAAAAAAAFtDb250ZW50X1R5cGVzXS54bWxQSwECLQAUAAYACAAAACEAWvQsW78AAAAVAQAACwAA&#10;AAAAAAAAAAAAAAAfAQAAX3JlbHMvLnJlbHNQSwECLQAUAAYACAAAACEAmZ2TdsMAAADcAAAADwAA&#10;AAAAAAAAAAAAAAAHAgAAZHJzL2Rvd25yZXYueG1sUEsFBgAAAAADAAMAtwAAAPcCAAAAAA==&#10;" stroked="f"/>
                  <v:rect id="Rectangle 1955" o:spid="_x0000_s1061" style="position:absolute;left:2664;top:3091;width:3165;height:6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1eFwwAAANwAAAAPAAAAZHJzL2Rvd25yZXYueG1sRE9Li8Iw&#10;EL4L/ocwwl7EpnoQ7RrFB8Je9mD14m1sZttqMylNrNVfv1lY8DYf33MWq85UoqXGlZYVjKMYBHFm&#10;dcm5gtNxP5qBcB5ZY2WZFDzJwWrZ7y0w0fbBB2pTn4sQwi5BBYX3dSKlywoy6CJbEwfuxzYGfYBN&#10;LnWDjxBuKjmJ46k0WHJoKLCmbUHZLb0bBftpqy9pHQ/t+f69uc53m90rOyj1MejWnyA8df4t/nd/&#10;6TB/PIG/Z8IFcvkLAAD//wMAUEsBAi0AFAAGAAgAAAAhANvh9svuAAAAhQEAABMAAAAAAAAAAAAA&#10;AAAAAAAAAFtDb250ZW50X1R5cGVzXS54bWxQSwECLQAUAAYACAAAACEAWvQsW78AAAAVAQAACwAA&#10;AAAAAAAAAAAAAAAfAQAAX3JlbHMvLnJlbHNQSwECLQAUAAYACAAAACEA/qNXhcMAAADcAAAADwAA&#10;AAAAAAAAAAAAAAAHAgAAZHJzL2Rvd25yZXYueG1sUEsFBgAAAAADAAMAtwAAAPcCAAAAAA==&#10;" filled="f" strokeweight=".55pt">
                    <v:stroke endcap="round"/>
                  </v:rect>
                </v:group>
                <v:rect id="Rectangle 1957" o:spid="_x0000_s1062" style="position:absolute;left:20648;top:27984;width:13437;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LdEvgAAANwAAAAPAAAAZHJzL2Rvd25yZXYueG1sRE/bisIw&#10;EH1f8B/CCL6tqS4sUo0igqCLL1Y/YGimF0wmJYm2/r0RhH2bw7nOajNYIx7kQ+tYwWyagSAunW65&#10;VnC97L8XIEJE1mgck4InBdisR18rzLXr+UyPItYihXDIUUETY5dLGcqGLIap64gTVzlvMSboa6k9&#10;9incGjnPsl9pseXU0GBHu4bKW3G3CuSl2PeLwvjM/c2rkzkezhU5pSbjYbsEEWmI/+KP+6DT/NkP&#10;vJ9JF8j1CwAA//8DAFBLAQItABQABgAIAAAAIQDb4fbL7gAAAIUBAAATAAAAAAAAAAAAAAAAAAAA&#10;AABbQ29udGVudF9UeXBlc10ueG1sUEsBAi0AFAAGAAgAAAAhAFr0LFu/AAAAFQEAAAsAAAAAAAAA&#10;AAAAAAAAHwEAAF9yZWxzLy5yZWxzUEsBAi0AFAAGAAgAAAAhAB0Qt0S+AAAA3AAAAA8AAAAAAAAA&#10;AAAAAAAABwIAAGRycy9kb3ducmV2LnhtbFBLBQYAAAAAAwADALcAAADyAgAAAAA=&#10;" filled="f" stroked="f">
                  <v:textbox style="mso-fit-shape-to-text:t" inset="0,0,0,0">
                    <w:txbxContent>
                      <w:p w14:paraId="16D102D7" w14:textId="77777777" w:rsidR="00181A7E" w:rsidRDefault="00181A7E">
                        <w:r>
                          <w:rPr>
                            <w:rFonts w:ascii="Book Antiqua" w:hAnsi="Book Antiqua" w:cs="Book Antiqua"/>
                            <w:b/>
                            <w:bCs/>
                            <w:i/>
                            <w:iCs/>
                            <w:color w:val="000000"/>
                          </w:rPr>
                          <w:t xml:space="preserve">State Estimator Data </w:t>
                        </w:r>
                      </w:p>
                    </w:txbxContent>
                  </v:textbox>
                </v:rect>
                <v:rect id="Rectangle 1958" o:spid="_x0000_s1063" style="position:absolute;left:18743;top:29711;width:16796;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S8wvgAAANwAAAAPAAAAZHJzL2Rvd25yZXYueG1sRE/bisIw&#10;EH1f8B/CCL6tqbIsUo0igqCLL1Y/YGimF0wmJYm2/r0RhH2bw7nOajNYIx7kQ+tYwWyagSAunW65&#10;VnC97L8XIEJE1mgck4InBdisR18rzLXr+UyPItYihXDIUUETY5dLGcqGLIap64gTVzlvMSboa6k9&#10;9incGjnPsl9pseXU0GBHu4bKW3G3CuSl2PeLwvjM/c2rkzkezhU5pSbjYbsEEWmI/+KP+6DT/NkP&#10;vJ9JF8j1CwAA//8DAFBLAQItABQABgAIAAAAIQDb4fbL7gAAAIUBAAATAAAAAAAAAAAAAAAAAAAA&#10;AABbQ29udGVudF9UeXBlc10ueG1sUEsBAi0AFAAGAAgAAAAhAFr0LFu/AAAAFQEAAAsAAAAAAAAA&#10;AAAAAAAAHwEAAF9yZWxzLy5yZWxzUEsBAi0AFAAGAAgAAAAhAJL5LzC+AAAA3AAAAA8AAAAAAAAA&#10;AAAAAAAABwIAAGRycy9kb3ducmV2LnhtbFBLBQYAAAAAAwADALcAAADyAgAAAAA=&#10;" filled="f" stroked="f">
                  <v:textbox style="mso-fit-shape-to-text:t" inset="0,0,0,0">
                    <w:txbxContent>
                      <w:p w14:paraId="5E3B3C28" w14:textId="77777777" w:rsidR="00181A7E" w:rsidRDefault="00181A7E">
                        <w:r>
                          <w:rPr>
                            <w:rFonts w:ascii="Book Antiqua" w:hAnsi="Book Antiqua" w:cs="Book Antiqua"/>
                            <w:b/>
                            <w:bCs/>
                            <w:i/>
                            <w:iCs/>
                            <w:color w:val="000000"/>
                          </w:rPr>
                          <w:t>Common to EMS and FNM</w:t>
                        </w:r>
                      </w:p>
                    </w:txbxContent>
                  </v:textbox>
                </v:rect>
                <v:group id="Group 1916" o:spid="_x0000_s1064" style="position:absolute;left:17998;top:16117;width:17221;height:7633" coordorigin="2840,1310" coordsize="2712,1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4ie6wwAAANsAAAAPAAAAZHJzL2Rvd25yZXYueG1sRE/LasJA&#10;FN0L/YfhFrozk7RoS3QUCW3pQgSTQnF3yVyTYOZOyEzz+HtnUejycN7b/WRaMVDvGssKkigGQVxa&#10;3XCl4Lv4WL6BcB5ZY2uZFMzkYL97WGwx1XbkMw25r0QIYZeigtr7LpXSlTUZdJHtiAN3tb1BH2Bf&#10;Sd3jGMJNK5/jeC0NNhwaauwoq6m85b9GweeI4+EleR+Ot2s2X4rV6eeYkFJPj9NhA8LT5P/Ff+4v&#10;reA1rA9fwg+QuzsAAAD//wMAUEsBAi0AFAAGAAgAAAAhANvh9svuAAAAhQEAABMAAAAAAAAAAAAA&#10;AAAAAAAAAFtDb250ZW50X1R5cGVzXS54bWxQSwECLQAUAAYACAAAACEAWvQsW78AAAAVAQAACwAA&#10;AAAAAAAAAAAAAAAfAQAAX3JlbHMvLnJlbHNQSwECLQAUAAYACAAAACEAMOInusMAAADbAAAADwAA&#10;AAAAAAAAAAAAAAAHAgAAZHJzL2Rvd25yZXYueG1sUEsFBgAAAAADAAMAtwAAAPcCAAAAAA==&#10;">
                  <v:rect id="Rectangle 1914" o:spid="_x0000_s1065" style="position:absolute;left:2840;top:1310;width:2712;height:120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9sdwwAAANsAAAAPAAAAZHJzL2Rvd25yZXYueG1sRI9BawIx&#10;FITvhf6H8AreNLHqVlejiCAI6qEqeH1snruLm5ftJur23zeC0OMwM98ws0VrK3GnxpeONfR7CgRx&#10;5kzJuYbTcd0dg/AB2WDlmDT8kofF/P1thqlxD/6m+yHkIkLYp6ihCKFOpfRZQRZ9z9XE0bu4xmKI&#10;ssmlafAR4baSn0ol0mLJcaHAmlYFZdfDzWrAZGh+9pfB7ri9JTjJW7UenZXWnY92OQURqA3/4Vd7&#10;YzR89eH5Jf4AOf8DAAD//wMAUEsBAi0AFAAGAAgAAAAhANvh9svuAAAAhQEAABMAAAAAAAAAAAAA&#10;AAAAAAAAAFtDb250ZW50X1R5cGVzXS54bWxQSwECLQAUAAYACAAAACEAWvQsW78AAAAVAQAACwAA&#10;AAAAAAAAAAAAAAAfAQAAX3JlbHMvLnJlbHNQSwECLQAUAAYACAAAACEAC3vbHcMAAADbAAAADwAA&#10;AAAAAAAAAAAAAAAHAgAAZHJzL2Rvd25yZXYueG1sUEsFBgAAAAADAAMAtwAAAPcCAAAAAA==&#10;" stroked="f"/>
                  <v:rect id="Rectangle 1915" o:spid="_x0000_s1066" style="position:absolute;left:2840;top:1310;width:2712;height:120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4OiOxgAAANsAAAAPAAAAZHJzL2Rvd25yZXYueG1sRI/NbsIw&#10;EITvSLyDtUhcUHHKAWiKQYUoUi89kHLpbRtvk7TxOoqdn/L0uBJSj6OZ+UazO4ymFj21rrKs4HEZ&#10;gSDOra64UHB5Tx+2IJxH1lhbJgW/5OCwn052GGs78Jn6zBciQNjFqKD0vomldHlJBt3SNsTB+7Kt&#10;QR9kW0jd4hDgpparKFpLgxWHhRIbOpWU/2SdUZCue/2ZNdHCfnRvx++n5Jhc87NS89n48gzC0+j/&#10;w/f2q1awWcHfl/AD5P4GAAD//wMAUEsBAi0AFAAGAAgAAAAhANvh9svuAAAAhQEAABMAAAAAAAAA&#10;AAAAAAAAAAAAAFtDb250ZW50X1R5cGVzXS54bWxQSwECLQAUAAYACAAAACEAWvQsW78AAAAVAQAA&#10;CwAAAAAAAAAAAAAAAAAfAQAAX3JlbHMvLnJlbHNQSwECLQAUAAYACAAAACEA6ODojsYAAADbAAAA&#10;DwAAAAAAAAAAAAAAAAAHAgAAZHJzL2Rvd25yZXYueG1sUEsFBgAAAAADAAMAtwAAAPoCAAAAAA==&#10;" filled="f" strokeweight=".55pt">
                    <v:stroke endcap="round"/>
                  </v:rect>
                </v:group>
                <v:rect id="Rectangle 1917" o:spid="_x0000_s1067" style="position:absolute;left:19389;top:16466;width:14084;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O21VwQAAANsAAAAPAAAAZHJzL2Rvd25yZXYueG1sRI/NigIx&#10;EITvgu8QWvCmGRV2ZTSKCIIue3H0AZpJzw8mnSGJzvj2m4WFPRZV9RW13Q/WiBf50DpWsJhnIIhL&#10;p1uuFdxvp9kaRIjIGo1jUvCmAPvdeLTFXLuer/QqYi0ShEOOCpoYu1zKUDZkMcxdR5y8ynmLMUlf&#10;S+2xT3Br5DLLPqTFltNCgx0dGyofxdMqkLfi1K8L4zP3tay+zeV8rcgpNZ0Mhw2ISEP8D/+1z1rB&#10;5wp+v6QfIHc/AAAA//8DAFBLAQItABQABgAIAAAAIQDb4fbL7gAAAIUBAAATAAAAAAAAAAAAAAAA&#10;AAAAAABbQ29udGVudF9UeXBlc10ueG1sUEsBAi0AFAAGAAgAAAAhAFr0LFu/AAAAFQEAAAsAAAAA&#10;AAAAAAAAAAAAHwEAAF9yZWxzLy5yZWxzUEsBAi0AFAAGAAgAAAAhAHk7bVXBAAAA2wAAAA8AAAAA&#10;AAAAAAAAAAAABwIAAGRycy9kb3ducmV2LnhtbFBLBQYAAAAAAwADALcAAAD1AgAAAAA=&#10;" filled="f" stroked="f">
                  <v:textbox style="mso-fit-shape-to-text:t" inset="0,0,0,0">
                    <w:txbxContent>
                      <w:p w14:paraId="3DC26948" w14:textId="77777777" w:rsidR="00181A7E" w:rsidRDefault="00181A7E">
                        <w:r>
                          <w:rPr>
                            <w:rFonts w:ascii="Book Antiqua" w:hAnsi="Book Antiqua" w:cs="Book Antiqua"/>
                            <w:b/>
                            <w:bCs/>
                            <w:i/>
                            <w:iCs/>
                            <w:color w:val="000000"/>
                          </w:rPr>
                          <w:t xml:space="preserve">Control Area Model of </w:t>
                        </w:r>
                      </w:p>
                    </w:txbxContent>
                  </v:textbox>
                </v:rect>
                <v:rect id="Rectangle 1918" o:spid="_x0000_s1068" style="position:absolute;left:20595;top:18187;width:11691;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0vUhwQAAANsAAAAPAAAAZHJzL2Rvd25yZXYueG1sRI/NigIx&#10;EITvgu8QWvCmGUV2ZTSKCIIue3H0AZpJzw8mnSGJzvj2m4WFPRZV9RW13Q/WiBf50DpWsJhnIIhL&#10;p1uuFdxvp9kaRIjIGo1jUvCmAPvdeLTFXLuer/QqYi0ShEOOCpoYu1zKUDZkMcxdR5y8ynmLMUlf&#10;S+2xT3Br5DLLPqTFltNCgx0dGyofxdMqkLfi1K8L4zP3tay+zeV8rcgpNZ0Mhw2ISEP8D/+1z1rB&#10;5wp+v6QfIHc/AAAA//8DAFBLAQItABQABgAIAAAAIQDb4fbL7gAAAIUBAAATAAAAAAAAAAAAAAAA&#10;AAAAAABbQ29udGVudF9UeXBlc10ueG1sUEsBAi0AFAAGAAgAAAAhAFr0LFu/AAAAFQEAAAsAAAAA&#10;AAAAAAAAAAAAHwEAAF9yZWxzLy5yZWxzUEsBAi0AFAAGAAgAAAAhAPbS9SHBAAAA2wAAAA8AAAAA&#10;AAAAAAAAAAAABwIAAGRycy9kb3ducmV2LnhtbFBLBQYAAAAAAwADALcAAAD1AgAAAAA=&#10;" filled="f" stroked="f">
                  <v:textbox style="mso-fit-shape-to-text:t" inset="0,0,0,0">
                    <w:txbxContent>
                      <w:p w14:paraId="4F8C82AC" w14:textId="77777777" w:rsidR="00181A7E" w:rsidRDefault="00181A7E">
                        <w:r>
                          <w:rPr>
                            <w:rFonts w:ascii="Book Antiqua" w:hAnsi="Book Antiqua" w:cs="Book Antiqua"/>
                            <w:b/>
                            <w:bCs/>
                            <w:i/>
                            <w:iCs/>
                            <w:color w:val="000000"/>
                          </w:rPr>
                          <w:t xml:space="preserve">Physical Topology </w:t>
                        </w:r>
                      </w:p>
                    </w:txbxContent>
                  </v:textbox>
                </v:rect>
                <v:rect id="Rectangle 1919" o:spid="_x0000_s1069" style="position:absolute;left:18944;top:19914;width:14891;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lC6wQAAANsAAAAPAAAAZHJzL2Rvd25yZXYueG1sRI/NigIx&#10;EITvgu8QWvCmGQV3ZTSKCIIue3H0AZpJzw8mnSGJzvj2m4WFPRZV9RW13Q/WiBf50DpWsJhnIIhL&#10;p1uuFdxvp9kaRIjIGo1jUvCmAPvdeLTFXLuer/QqYi0ShEOOCpoYu1zKUDZkMcxdR5y8ynmLMUlf&#10;S+2xT3Br5DLLPqTFltNCgx0dGyofxdMqkLfi1K8L4zP3tay+zeV8rcgpNZ0Mhw2ISEP8D/+1z1rB&#10;5wp+v6QfIHc/AAAA//8DAFBLAQItABQABgAIAAAAIQDb4fbL7gAAAIUBAAATAAAAAAAAAAAAAAAA&#10;AAAAAABbQ29udGVudF9UeXBlc10ueG1sUEsBAi0AFAAGAAgAAAAhAFr0LFu/AAAAFQEAAAsAAAAA&#10;AAAAAAAAAAAAHwEAAF9yZWxzLy5yZWxzUEsBAi0AFAAGAAgAAAAhAJmeULrBAAAA2wAAAA8AAAAA&#10;AAAAAAAAAAAABwIAAGRycy9kb3ducmV2LnhtbFBLBQYAAAAAAwADALcAAAD1AgAAAAA=&#10;" filled="f" stroked="f">
                  <v:textbox style="mso-fit-shape-to-text:t" inset="0,0,0,0">
                    <w:txbxContent>
                      <w:p w14:paraId="6491E3C9" w14:textId="77777777" w:rsidR="00181A7E" w:rsidRDefault="00181A7E">
                        <w:r>
                          <w:rPr>
                            <w:rFonts w:ascii="Book Antiqua" w:hAnsi="Book Antiqua" w:cs="Book Antiqua"/>
                            <w:b/>
                            <w:bCs/>
                            <w:i/>
                            <w:iCs/>
                            <w:color w:val="000000"/>
                          </w:rPr>
                          <w:t xml:space="preserve">Common to EMS Model </w:t>
                        </w:r>
                      </w:p>
                    </w:txbxContent>
                  </v:textbox>
                </v:rect>
                <v:rect id="Rectangle 1920" o:spid="_x0000_s1070" style="position:absolute;left:23605;top:21648;width:5867;height:244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M7NwAAAANsAAAAPAAAAZHJzL2Rvd25yZXYueG1sRI/NigIx&#10;EITvC75DaMHbmtGDK6NRRBBc8eLoAzSTnh9MOkMSndm3N4Kwx6KqvqLW28Ea8SQfWscKZtMMBHHp&#10;dMu1gtv18L0EESKyRuOYFPxRgO1m9LXGXLueL/QsYi0ShEOOCpoYu1zKUDZkMUxdR5y8ynmLMUlf&#10;S+2xT3Br5DzLFtJiy2mhwY72DZX34mEVyGtx6JeF8Zk7zauz+T1eKnJKTcbDbgUi0hD/w5/2USv4&#10;WcD7S/oBcvMCAAD//wMAUEsBAi0AFAAGAAgAAAAhANvh9svuAAAAhQEAABMAAAAAAAAAAAAAAAAA&#10;AAAAAFtDb250ZW50X1R5cGVzXS54bWxQSwECLQAUAAYACAAAACEAWvQsW78AAAAVAQAACwAAAAAA&#10;AAAAAAAAAAAfAQAAX3JlbHMvLnJlbHNQSwECLQAUAAYACAAAACEAaUzOzcAAAADbAAAADwAAAAAA&#10;AAAAAAAAAAAHAgAAZHJzL2Rvd25yZXYueG1sUEsFBgAAAAADAAMAtwAAAPQCAAAAAA==&#10;" filled="f" stroked="f">
                  <v:textbox style="mso-fit-shape-to-text:t" inset="0,0,0,0">
                    <w:txbxContent>
                      <w:p w14:paraId="6693305D" w14:textId="77777777" w:rsidR="00181A7E" w:rsidRDefault="00181A7E">
                        <w:r>
                          <w:rPr>
                            <w:rFonts w:ascii="Book Antiqua" w:hAnsi="Book Antiqua" w:cs="Book Antiqua"/>
                            <w:b/>
                            <w:bCs/>
                            <w:i/>
                            <w:iCs/>
                            <w:color w:val="000000"/>
                          </w:rPr>
                          <w:t>and FNM</w:t>
                        </w:r>
                      </w:p>
                    </w:txbxContent>
                  </v:textbox>
                </v:rect>
                <v:group id="Group 1939" o:spid="_x0000_s1071" style="position:absolute;left:16292;top:6205;width:23203;height:3944" coordorigin="1911,-241" coordsize="3343,3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PF83xAAAANsAAAAPAAAAZHJzL2Rvd25yZXYueG1sRI9Pi8Iw&#10;FMTvC36H8ARva1rFRatRRFzxIIJ/QLw9mmdbbF5Kk23rt98sCHscZuY3zGLVmVI0VLvCsoJ4GIEg&#10;Tq0uOFNwvXx/TkE4j6yxtEwKXuRgtex9LDDRtuUTNWefiQBhl6CC3PsqkdKlORl0Q1sRB+9ha4M+&#10;yDqTusY2wE0pR1H0JQ0WHBZyrGiTU/o8/xgFuxbb9TjeNofnY/O6XybH2yEmpQb9bj0H4anz/+F3&#10;e68VzMbw9yX8ALn8BQAA//8DAFBLAQItABQABgAIAAAAIQDb4fbL7gAAAIUBAAATAAAAAAAAAAAA&#10;AAAAAAAAAABbQ29udGVudF9UeXBlc10ueG1sUEsBAi0AFAAGAAgAAAAhAFr0LFu/AAAAFQEAAAsA&#10;AAAAAAAAAAAAAAAAHwEAAF9yZWxzLy5yZWxzUEsBAi0AFAAGAAgAAAAhAHA8XzfEAAAA2wAAAA8A&#10;AAAAAAAAAAAAAAAABwIAAGRycy9kb3ducmV2LnhtbFBLBQYAAAAAAwADALcAAAD4AgAAAAA=&#10;">
                  <v:rect id="Rectangle 1937" o:spid="_x0000_s1072" style="position:absolute;left:1911;top:-241;width:3343;height:3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AJ5/xAAAANsAAAAPAAAAZHJzL2Rvd25yZXYueG1sRI9Ba8JA&#10;FITvBf/D8gRvdddqQ41uQhEEoe2hWuj1kX0mwezbmF2T9N93CwWPw8x8w2zz0Taip87XjjUs5goE&#10;ceFMzaWGr9P+8QWED8gGG8ek4Yc85NnkYYupcQN/Un8MpYgQ9ilqqEJoUyl9UZFFP3ctcfTOrrMY&#10;ouxKaTocItw28kmpRFqsOS5U2NKuouJyvFkNmKzM9eO8fD+93RJcl6PaP38rrWfT8XUDItAY7uH/&#10;9sFoWK/g70v8ATL7BQAA//8DAFBLAQItABQABgAIAAAAIQDb4fbL7gAAAIUBAAATAAAAAAAAAAAA&#10;AAAAAAAAAABbQ29udGVudF9UeXBlc10ueG1sUEsBAi0AFAAGAAgAAAAhAFr0LFu/AAAAFQEAAAsA&#10;AAAAAAAAAAAAAAAAHwEAAF9yZWxzLy5yZWxzUEsBAi0AFAAGAAgAAAAhAKsAnn/EAAAA2wAAAA8A&#10;AAAAAAAAAAAAAAAABwIAAGRycy9kb3ducmV2LnhtbFBLBQYAAAAAAwADALcAAAD4AgAAAAA=&#10;" stroked="f"/>
                  <v:rect id="Rectangle 1938" o:spid="_x0000_s1073" style="position:absolute;left:1911;top:-241;width:3343;height:3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ZYAxAAAANsAAAAPAAAAZHJzL2Rvd25yZXYueG1sRI9Bi8Iw&#10;FITvgv8hPMGLaLrCilaj6IrgxYNdL96ezbOtNi+libXurzcLC3scZuYbZrFqTSkaql1hWcHHKAJB&#10;nFpdcKbg9L0bTkE4j6yxtEwKXuRgtex2Fhhr++QjNYnPRICwi1FB7n0VS+nSnAy6ka2Ig3e1tUEf&#10;ZJ1JXeMzwE0px1E0kQYLDgs5VvSVU3pPHkbBbtLoS1JFA3t+HDa32Xaz/UmPSvV77XoOwlPr/8N/&#10;7b1WMPuE3y/hB8jlGwAA//8DAFBLAQItABQABgAIAAAAIQDb4fbL7gAAAIUBAAATAAAAAAAAAAAA&#10;AAAAAAAAAABbQ29udGVudF9UeXBlc10ueG1sUEsBAi0AFAAGAAgAAAAhAFr0LFu/AAAAFQEAAAsA&#10;AAAAAAAAAAAAAAAAHwEAAF9yZWxzLy5yZWxzUEsBAi0AFAAGAAgAAAAhANcFlgDEAAAA2wAAAA8A&#10;AAAAAAAAAAAAAAAABwIAAGRycy9kb3ducmV2LnhtbFBLBQYAAAAAAwADALcAAAD4AgAAAAA=&#10;" filled="f" strokeweight=".55pt">
                    <v:stroke endcap="round"/>
                  </v:rect>
                </v:group>
                <v:rect id="Rectangle 1940" o:spid="_x0000_s1074" style="position:absolute;left:19702;top:6717;width:15659;height:244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Cg3wAAAANsAAAAPAAAAZHJzL2Rvd25yZXYueG1sRI/NigIx&#10;EITvC75DaMHbmtGDuKNRRBBc8eLoAzSTnh9MOkMSndm3N4Kwx6KqvqLW28Ea8SQfWscKZtMMBHHp&#10;dMu1gtv18L0EESKyRuOYFPxRgO1m9LXGXLueL/QsYi0ShEOOCpoYu1zKUDZkMUxdR5y8ynmLMUlf&#10;S+2xT3Br5DzLFtJiy2mhwY72DZX34mEVyGtx6JeF8Zk7zauz+T1eKnJKTcbDbgUi0hD/w5/2USv4&#10;WcD7S/oBcvMCAAD//wMAUEsBAi0AFAAGAAgAAAAhANvh9svuAAAAhQEAABMAAAAAAAAAAAAAAAAA&#10;AAAAAFtDb250ZW50X1R5cGVzXS54bWxQSwECLQAUAAYACAAAACEAWvQsW78AAAAVAQAACwAAAAAA&#10;AAAAAAAAAAAfAQAAX3JlbHMvLnJlbHNQSwECLQAUAAYACAAAACEA2UAoN8AAAADbAAAADwAAAAAA&#10;AAAAAAAAAAAHAgAAZHJzL2Rvd25yZXYueG1sUEsFBgAAAAADAAMAtwAAAPQCAAAAAA==&#10;" filled="f" stroked="f">
                  <v:textbox style="mso-fit-shape-to-text:t" inset="0,0,0,0">
                    <w:txbxContent>
                      <w:p w14:paraId="7326703E" w14:textId="77777777" w:rsidR="00181A7E" w:rsidRDefault="00181A7E">
                        <w:r>
                          <w:rPr>
                            <w:rFonts w:ascii="Book Antiqua" w:hAnsi="Book Antiqua" w:cs="Book Antiqua"/>
                            <w:b/>
                            <w:bCs/>
                            <w:i/>
                            <w:iCs/>
                            <w:color w:val="000000"/>
                          </w:rPr>
                          <w:t>WECC External Network</w:t>
                        </w:r>
                      </w:p>
                    </w:txbxContent>
                  </v:textbox>
                </v:rect>
                <v:shape id="Freeform 1946" o:spid="_x0000_s1075" style="position:absolute;left:10128;top:26875;width:30556;height:133;visibility:visible;mso-wrap-style:square;v-text-anchor:top" coordsize="4812,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w36wgAAANwAAAAPAAAAZHJzL2Rvd25yZXYueG1sRE9NS8NA&#10;EL0L/odlhF7E7jaHUGK3RYKCtifbgtchOybB7GzITtO0v74rCN7m8T5ntZl8p0YaYhvYwmJuQBFX&#10;wbVcWzge3p6WoKIgO+wCk4ULRdis7+9WWLhw5k8a91KrFMKxQAuNSF9oHauGPMZ56IkT9x0Gj5Lg&#10;UGs34DmF+05nxuTaY8upocGeyoaqn/3JW6i3WWl25nV5FfNVjh+7XB7zrbWzh+nlGZTQJP/iP/e7&#10;S/NNBr/PpAv0+gYAAP//AwBQSwECLQAUAAYACAAAACEA2+H2y+4AAACFAQAAEwAAAAAAAAAAAAAA&#10;AAAAAAAAW0NvbnRlbnRfVHlwZXNdLnhtbFBLAQItABQABgAIAAAAIQBa9CxbvwAAABUBAAALAAAA&#10;AAAAAAAAAAAAAB8BAABfcmVscy8ucmVsc1BLAQItABQABgAIAAAAIQCgDw36wgAAANwAAAAPAAAA&#10;AAAAAAAAAAAAAAcCAABkcnMvZG93bnJldi54bWxQSwUGAAAAAAMAAwC3AAAA9gIAAAAA&#10;" path="m,l85,r,21l,21,,xm149,r85,l234,21r-85,l149,xm297,r85,l382,21r-85,l297,xm446,r85,l531,21r-85,l446,xm595,r85,l680,21r-85,l595,xm743,r85,l828,21r-85,l743,xm892,r85,l977,21r-85,l892,xm1040,r85,l1125,21r-85,l1040,xm1189,r85,l1274,21r-85,l1189,xm1338,r85,l1423,21r-85,l1338,xm1486,r85,l1571,21r-85,l1486,xm1635,r85,l1720,21r-85,l1635,xm1783,r85,l1868,21r-85,l1783,xm1932,r85,l2017,21r-85,l1932,xm2081,r85,l2166,21r-85,l2081,xm2229,r85,l2314,21r-85,l2229,xm2378,r85,l2463,21r-85,l2378,xm2527,r84,l2611,21r-84,l2527,xm2675,r85,l2760,21r-85,l2675,xm2824,r85,l2909,21r-85,l2824,xm2972,r85,l3057,21r-85,l2972,xm3121,r85,l3206,21r-85,l3121,xm3270,r84,l3354,21r-84,l3270,xm3418,r85,l3503,21r-85,l3418,xm3567,r85,l3652,21r-85,l3567,xm3715,r85,l3800,21r-85,l3715,xm3864,r85,l3949,21r-85,l3864,xm4013,r84,l4097,21r-84,l4013,xm4161,r85,l4246,21r-85,l4161,xm4310,r85,l4395,21r-85,l4310,xm4458,r85,l4543,21r-85,l4458,xm4607,r85,l4692,21r-85,l4607,xm4756,r56,l4812,21r-56,l4756,xe" fillcolor="black" strokeweight=".1pt">
                  <v:stroke joinstyle="bevel"/>
                  <v:path arrowok="t" o:connecttype="custom" o:connectlocs="53975,13335;94615,0;94615,13335;242570,0;188595,0;337185,13335;377825,0;377825,13335;525780,0;471805,0;620395,13335;660400,0;660400,13335;808990,0;755015,0;903605,13335;943610,0;943610,13335;1092200,0;1038225,0;1186180,13335;1226820,0;1226820,13335;1375410,0;1321435,0;1469390,13335;1510030,0;1510030,13335;1657985,0;1604645,0;1752600,13335;1793240,0;1793240,13335;1941195,0;1887220,0;2035810,13335;2076450,0;2076450,13335;2224405,0;2170430,0;2319020,13335;2359025,0;2359025,13335;2507615,0;2453640,0;2601595,13335;2642235,0;2642235,13335;2790825,0;2736850,0;2884805,13335;2925445,0;2925445,13335;3055620,0;3020060,0" o:connectangles="0,0,0,0,0,0,0,0,0,0,0,0,0,0,0,0,0,0,0,0,0,0,0,0,0,0,0,0,0,0,0,0,0,0,0,0,0,0,0,0,0,0,0,0,0,0,0,0,0,0,0,0,0,0,0"/>
                  <o:lock v:ext="edit" verticies="t"/>
                </v:shape>
                <v:rect id="Rectangle 54" o:spid="_x0000_s1076" style="position:absolute;left:17340;top:8343;width:21679;height:24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RRkLxQAAANsAAAAPAAAAZHJzL2Rvd25yZXYueG1sRI9Ba8JA&#10;FITvhf6H5RV6KbpRtNjUNRQh4EEQ0x7q7ZF9zabNvg3ZrYn+elcQPA4z8w2zzAbbiCN1vnasYDJO&#10;QBCXTtdcKfj6zEcLED4ga2wck4ITechWjw9LTLXreU/HIlQiQtinqMCE0KZS+tKQRT92LXH0flxn&#10;MUTZVVJ32Ee4beQ0SV6lxZrjgsGW1obKv+LfKsh33zXxWe5f3ha9+y2nh8JsW6Wen4aPdxCBhnAP&#10;39obrWA+g+uX+APk6gIAAP//AwBQSwECLQAUAAYACAAAACEA2+H2y+4AAACFAQAAEwAAAAAAAAAA&#10;AAAAAAAAAAAAW0NvbnRlbnRfVHlwZXNdLnhtbFBLAQItABQABgAIAAAAIQBa9CxbvwAAABUBAAAL&#10;AAAAAAAAAAAAAAAAAB8BAABfcmVscy8ucmVsc1BLAQItABQABgAIAAAAIQC8RRkLxQAAANsAAAAP&#10;AAAAAAAAAAAAAAAAAAcCAABkcnMvZG93bnJldi54bWxQSwUGAAAAAAMAAwC3AAAA+QIAAAAA&#10;" filled="f" stroked="f">
                  <v:textbox style="mso-fit-shape-to-text:t" inset="0,0,0,0">
                    <w:txbxContent>
                      <w:p w14:paraId="16BA75C2" w14:textId="77777777" w:rsidR="00181A7E" w:rsidRDefault="00181A7E" w:rsidP="006C7FD5">
                        <w:pPr>
                          <w:pStyle w:val="NormalWeb"/>
                          <w:spacing w:before="0" w:beforeAutospacing="0" w:after="120" w:afterAutospacing="0"/>
                          <w:jc w:val="both"/>
                        </w:pPr>
                        <w:r>
                          <w:rPr>
                            <w:rFonts w:ascii="Book Antiqua" w:eastAsia="Times New Roman" w:hAnsi="Book Antiqua" w:cs="Book Antiqua"/>
                            <w:b/>
                            <w:bCs/>
                            <w:i/>
                            <w:iCs/>
                            <w:color w:val="000000"/>
                            <w:sz w:val="22"/>
                            <w:szCs w:val="22"/>
                          </w:rPr>
                          <w:t xml:space="preserve">Common to EMS Model and FNM </w:t>
                        </w:r>
                      </w:p>
                    </w:txbxContent>
                  </v:textbox>
                </v:rect>
                <v:group id="Group 1907" o:spid="_x0000_s1077" style="position:absolute;left:14230;top:4549;width:38398;height:27534" coordorigin="2420,531" coordsize="5442,4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xT8xQAAANsAAAAPAAAAZHJzL2Rvd25yZXYueG1sRI9Ba4NA&#10;FITvgf6H5QV6S1ZbIsVkIxLa0oMUYgqlt4f7ohL3rbhbNf++GyjkOMzMN8wum00nRhpca1lBvI5A&#10;EFdWt1wr+Dq9rV5AOI+ssbNMCq7kINs/LHaYajvxkcbS1yJA2KWooPG+T6V0VUMG3dr2xME728Gg&#10;D3KopR5wCnDTyacoSqTBlsNCgz0dGqou5a9R8D7hlD/Hr2NxOR+uP6fN53cRk1KPyznfgvA0+3v4&#10;v/2hFSQx3L6EHyD3fwAAAP//AwBQSwECLQAUAAYACAAAACEA2+H2y+4AAACFAQAAEwAAAAAAAAAA&#10;AAAAAAAAAAAAW0NvbnRlbnRfVHlwZXNdLnhtbFBLAQItABQABgAIAAAAIQBa9CxbvwAAABUBAAAL&#10;AAAAAAAAAAAAAAAAAB8BAABfcmVscy8ucmVsc1BLAQItABQABgAIAAAAIQDadxT8xQAAANsAAAAP&#10;AAAAAAAAAAAAAAAAAAcCAABkcnMvZG93bnJldi54bWxQSwUGAAAAAAMAAwC3AAAA+QIAAAAA&#10;">
                  <v:rect id="Rectangle 1905" o:spid="_x0000_s1078" style="position:absolute;left:2420;top:531;width:5442;height:42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UeB3xQAAANsAAAAPAAAAZHJzL2Rvd25yZXYueG1sRI/dasJA&#10;FITvC77DcoTeFN00okjqGkRaCFgK1eD1afaYBLNnQ3bz07fvFgq9HGbmG2aXTqYRA3WutqzgeRmB&#10;IC6srrlUkF/eFlsQziNrbCyTgm9ykO5nDztMtB35k4azL0WAsEtQQeV9m0jpiooMuqVtiYN3s51B&#10;H2RXSt3hGOCmkXEUbaTBmsNChS0dKyru594o+Hh6t6d1fhpX/XVlsq91npnXSKnH+XR4AeFp8v/h&#10;v3amFWxi+P0SfoDc/wAAAP//AwBQSwECLQAUAAYACAAAACEA2+H2y+4AAACFAQAAEwAAAAAAAAAA&#10;AAAAAAAAAAAAW0NvbnRlbnRfVHlwZXNdLnhtbFBLAQItABQABgAIAAAAIQBa9CxbvwAAABUBAAAL&#10;AAAAAAAAAAAAAAAAAB8BAABfcmVscy8ucmVsc1BLAQItABQABgAIAAAAIQCmUeB3xQAAANsAAAAP&#10;AAAAAAAAAAAAAAAAAAcCAABkcnMvZG93bnJldi54bWxQSwUGAAAAAAMAAwC3AAAA+QIAAAAA&#10;" filled="f" strokecolor="#00b050" strokeweight="2pt"/>
                  <v:rect id="Rectangle 1906" o:spid="_x0000_s1079" style="position:absolute;left:2420;top:531;width:5442;height:42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2l4pwwAAANsAAAAPAAAAZHJzL2Rvd25yZXYueG1sRI9Ba8JA&#10;FITvgv9heQVvurFClOgqxSL0WqtCb6/ZZxKSfRt2tzHNr3eFgsdhZr5hNrveNKIj5yvLCuazBARx&#10;bnXFhYLT12G6AuEDssbGMin4Iw+77Xi0wUzbG39SdwyFiBD2GSooQ2gzKX1ekkE/sy1x9K7WGQxR&#10;ukJqh7cIN418TZJUGqw4LpTY0r6kvD7+GgXDMB8udZ1355/v1J0Jh+Xp8K7U5KV/W4MI1Idn+L/9&#10;oRWkC3h8iT9Abu8AAAD//wMAUEsBAi0AFAAGAAgAAAAhANvh9svuAAAAhQEAABMAAAAAAAAAAAAA&#10;AAAAAAAAAFtDb250ZW50X1R5cGVzXS54bWxQSwECLQAUAAYACAAAACEAWvQsW78AAAAVAQAACwAA&#10;AAAAAAAAAAAAAAAfAQAAX3JlbHMvLnJlbHNQSwECLQAUAAYACAAAACEAVNpeKcMAAADbAAAADwAA&#10;AAAAAAAAAAAAAAAHAgAAZHJzL2Rvd25yZXYueG1sUEsFBgAAAAADAAMAtwAAAPcCAAAAAA==&#10;" filled="f" strokecolor="#00b050" strokeweight="2pt">
                    <v:stroke endcap="round"/>
                  </v:rect>
                </v:group>
                <v:shape id="Freeform 245" o:spid="_x0000_s1080" style="position:absolute;left:10280;top:12001;width:30556;height:133;visibility:visible;mso-wrap-style:square;v-text-anchor:top" coordsize="4812,21"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iDqxgAAANwAAAAPAAAAZHJzL2Rvd25yZXYueG1sRI9Ba8JA&#10;FITvQv/D8gq96aZSW42uEgShFj1oRTw+sq9JaPZturs1qb/eFQoeh5n5hpktOlOLMzlfWVbwPEhA&#10;EOdWV1woOHyu+mMQPiBrrC2Tgj/ysJg/9GaYatvyjs77UIgIYZ+igjKEJpXS5yUZ9APbEEfvyzqD&#10;IUpXSO2wjXBTy2GSvEqDFceFEhtalpR/73+NguyDecMH/9Me346n9SXbup2cKPX02GVTEIG6cA//&#10;t9+1guHLCG5n4hGQ8ysAAAD//wMAUEsBAi0AFAAGAAgAAAAhANvh9svuAAAAhQEAABMAAAAAAAAA&#10;AAAAAAAAAAAAAFtDb250ZW50X1R5cGVzXS54bWxQSwECLQAUAAYACAAAACEAWvQsW78AAAAVAQAA&#10;CwAAAAAAAAAAAAAAAAAfAQAAX3JlbHMvLnJlbHNQSwECLQAUAAYACAAAACEAjU4g6sYAAADcAAAA&#10;DwAAAAAAAAAAAAAAAAAHAgAAZHJzL2Rvd25yZXYueG1sUEsFBgAAAAADAAMAtwAAAPoCAAAAAA==&#10;" adj="-11796480,,5400" path="m,l85,r,21l,21,,xm149,r85,l234,21r-85,l149,xm297,r85,l382,21r-85,l297,xm446,r85,l531,21r-85,l446,xm595,r85,l680,21r-85,l595,xm743,r85,l828,21r-85,l743,xm892,r85,l977,21r-85,l892,xm1040,r85,l1125,21r-85,l1040,xm1189,r85,l1274,21r-85,l1189,xm1338,r85,l1423,21r-85,l1338,xm1486,r85,l1571,21r-85,l1486,xm1635,r85,l1720,21r-85,l1635,xm1783,r85,l1868,21r-85,l1783,xm1932,r85,l2017,21r-85,l1932,xm2081,r85,l2166,21r-85,l2081,xm2229,r85,l2314,21r-85,l2229,xm2378,r85,l2463,21r-85,l2378,xm2527,r84,l2611,21r-84,l2527,xm2675,r85,l2760,21r-85,l2675,xm2824,r85,l2909,21r-85,l2824,xm2972,r85,l3057,21r-85,l2972,xm3121,r85,l3206,21r-85,l3121,xm3270,r84,l3354,21r-84,l3270,xm3418,r85,l3503,21r-85,l3418,xm3567,r85,l3652,21r-85,l3567,xm3715,r85,l3800,21r-85,l3715,xm3864,r85,l3949,21r-85,l3864,xm4013,r84,l4097,21r-84,l4013,xm4161,r85,l4246,21r-85,l4161,xm4310,r85,l4395,21r-85,l4310,xm4458,r85,l4543,21r-85,l4458,xm4607,r85,l4692,21r-85,l4607,xm4756,r56,l4812,21r-56,l4756,xe" fillcolor="black" strokeweight=".1pt">
                  <v:stroke joinstyle="bevel"/>
                  <v:formulas/>
                  <v:path arrowok="t" o:connecttype="custom" o:connectlocs="53975,13335;94615,0;94615,13335;242570,0;188595,0;337185,13335;377825,0;377825,13335;525780,0;471805,0;620395,13335;660400,0;660400,13335;808990,0;755015,0;903605,13335;943610,0;943610,13335;1092200,0;1038225,0;1186180,13335;1226820,0;1226820,13335;1375410,0;1321435,0;1469390,13335;1510030,0;1510030,13335;1657985,0;1604645,0;1752600,13335;1793240,0;1793240,13335;1941195,0;1887220,0;2035810,13335;2076450,0;2076450,13335;2224405,0;2170430,0;2319020,13335;2359025,0;2359025,13335;2507615,0;2453640,0;2601595,13335;2642235,0;2642235,13335;2790825,0;2736850,0;2884805,13335;2925445,0;2925445,13335;3055620,0;3020060,0" o:connectangles="0,0,0,0,0,0,0,0,0,0,0,0,0,0,0,0,0,0,0,0,0,0,0,0,0,0,0,0,0,0,0,0,0,0,0,0,0,0,0,0,0,0,0,0,0,0,0,0,0,0,0,0,0,0,0" textboxrect="0,0,4812,21"/>
                  <o:lock v:ext="edit" verticies="t"/>
                  <v:textbox>
                    <w:txbxContent>
                      <w:p w14:paraId="78C1AC0B" w14:textId="77777777" w:rsidR="00181A7E" w:rsidRDefault="00181A7E" w:rsidP="00914F02"/>
                    </w:txbxContent>
                  </v:textbox>
                </v:shape>
                <w10:anchorlock/>
              </v:group>
            </w:pict>
          </mc:Fallback>
        </mc:AlternateContent>
      </w:r>
    </w:p>
    <w:p w14:paraId="26BC5D1A" w14:textId="77777777" w:rsidR="008C6D42" w:rsidRDefault="008C6D42" w:rsidP="00A07131"/>
    <w:p w14:paraId="234C6E10" w14:textId="493B8514" w:rsidR="00B93DA2" w:rsidRDefault="00B93DA2" w:rsidP="00B93DA2">
      <w:pPr>
        <w:pStyle w:val="Caption"/>
      </w:pPr>
      <w:bookmarkStart w:id="32" w:name="_Toc414982067"/>
      <w:bookmarkStart w:id="33" w:name="_Toc36647885"/>
      <w:r>
        <w:t>Exhibit 2</w:t>
      </w:r>
      <w:r>
        <w:noBreakHyphen/>
      </w:r>
      <w:r w:rsidR="00F77480">
        <w:fldChar w:fldCharType="begin"/>
      </w:r>
      <w:r w:rsidR="00F77480">
        <w:instrText xml:space="preserve"> SEQ Exhibit \* ARABIC \s 1 </w:instrText>
      </w:r>
      <w:r w:rsidR="00F77480">
        <w:fldChar w:fldCharType="separate"/>
      </w:r>
      <w:r w:rsidR="003E02FC">
        <w:t>1</w:t>
      </w:r>
      <w:r w:rsidR="00F77480">
        <w:fldChar w:fldCharType="end"/>
      </w:r>
      <w:r>
        <w:t>: Comparison of the FNM and EMS Models</w:t>
      </w:r>
      <w:bookmarkEnd w:id="32"/>
      <w:bookmarkEnd w:id="33"/>
    </w:p>
    <w:p w14:paraId="46271775" w14:textId="77777777" w:rsidR="00572BB0" w:rsidRPr="00BA1B00" w:rsidRDefault="00572BB0">
      <w:pPr>
        <w:pStyle w:val="ParaText"/>
        <w:rPr>
          <w:sz w:val="10"/>
          <w:szCs w:val="10"/>
        </w:rPr>
      </w:pPr>
    </w:p>
    <w:p w14:paraId="64BBAD75" w14:textId="77777777" w:rsidR="00572BB0" w:rsidRDefault="00572BB0">
      <w:pPr>
        <w:pStyle w:val="ParaText"/>
        <w:jc w:val="left"/>
      </w:pPr>
      <w:r>
        <w:t>From the graphic we can see that the FNM and EMS models are related in the following ways:</w:t>
      </w:r>
    </w:p>
    <w:p w14:paraId="0EFA4610" w14:textId="77777777" w:rsidR="00572BB0" w:rsidRPr="00A719B3" w:rsidRDefault="00572BB0">
      <w:pPr>
        <w:pStyle w:val="ParaText"/>
        <w:numPr>
          <w:ilvl w:val="0"/>
          <w:numId w:val="10"/>
        </w:numPr>
        <w:jc w:val="left"/>
      </w:pPr>
      <w:r>
        <w:t xml:space="preserve">The FNM uses a physical topology representation that is also </w:t>
      </w:r>
      <w:r w:rsidRPr="00A719B3">
        <w:t xml:space="preserve">used in the EMS model for the CAISO </w:t>
      </w:r>
      <w:r w:rsidR="005D427F" w:rsidRPr="00A719B3">
        <w:t>Balancing Authority Area</w:t>
      </w:r>
      <w:r w:rsidRPr="00A719B3">
        <w:t xml:space="preserve"> transmission system</w:t>
      </w:r>
    </w:p>
    <w:p w14:paraId="325E7E26" w14:textId="77777777" w:rsidR="00572BB0" w:rsidRDefault="00572BB0" w:rsidP="00F31DFB">
      <w:pPr>
        <w:pStyle w:val="ParaText"/>
        <w:numPr>
          <w:ilvl w:val="0"/>
          <w:numId w:val="19"/>
        </w:numPr>
        <w:jc w:val="left"/>
      </w:pPr>
      <w:r>
        <w:t>The FNM uses the results of the EMS State Estimator that runs in real time for RTM</w:t>
      </w:r>
      <w:r w:rsidR="00F31DFB" w:rsidRPr="00F31DFB">
        <w:t>, including HASP, FMM, STUC, and Real-Time Dispatch (RTD),</w:t>
      </w:r>
      <w:r>
        <w:t xml:space="preserve"> but not </w:t>
      </w:r>
      <w:r w:rsidR="00A64C2C">
        <w:t>the DAM</w:t>
      </w:r>
    </w:p>
    <w:p w14:paraId="6E1A4354" w14:textId="77777777" w:rsidR="00572BB0" w:rsidRDefault="00572BB0">
      <w:pPr>
        <w:pStyle w:val="ParaText"/>
        <w:numPr>
          <w:ilvl w:val="0"/>
          <w:numId w:val="19"/>
        </w:numPr>
        <w:jc w:val="left"/>
      </w:pPr>
      <w:r>
        <w:t>The FNM uses commercial data to supplement the physical topology data used in the EMS model</w:t>
      </w:r>
    </w:p>
    <w:p w14:paraId="0095F152" w14:textId="77777777" w:rsidR="00572BB0" w:rsidRPr="00A719B3" w:rsidRDefault="00572BB0">
      <w:pPr>
        <w:pStyle w:val="ParaText"/>
        <w:numPr>
          <w:ilvl w:val="0"/>
          <w:numId w:val="19"/>
        </w:numPr>
        <w:jc w:val="left"/>
      </w:pPr>
      <w:r w:rsidRPr="00A719B3">
        <w:t>The FNM use</w:t>
      </w:r>
      <w:r w:rsidR="004A40D4">
        <w:t>s</w:t>
      </w:r>
      <w:r w:rsidRPr="00A719B3">
        <w:t xml:space="preserve"> the external network physical model used by the EMS model</w:t>
      </w:r>
      <w:r w:rsidR="00EC238F">
        <w:t xml:space="preserve">, except </w:t>
      </w:r>
      <w:r w:rsidR="00482C7B">
        <w:t xml:space="preserve">where there are </w:t>
      </w:r>
      <w:r w:rsidR="00EC238F">
        <w:t>EMS-only elements</w:t>
      </w:r>
    </w:p>
    <w:p w14:paraId="13577763" w14:textId="77777777" w:rsidR="00572BB0" w:rsidRPr="00A719B3" w:rsidRDefault="00572BB0">
      <w:pPr>
        <w:pStyle w:val="ParaText"/>
        <w:numPr>
          <w:ilvl w:val="0"/>
          <w:numId w:val="19"/>
        </w:numPr>
        <w:jc w:val="left"/>
      </w:pPr>
      <w:r w:rsidRPr="00A719B3">
        <w:t xml:space="preserve">The FNM </w:t>
      </w:r>
      <w:r w:rsidR="00B47B04">
        <w:t xml:space="preserve">may </w:t>
      </w:r>
      <w:r w:rsidRPr="00A719B3">
        <w:t xml:space="preserve">use a commercial model </w:t>
      </w:r>
      <w:r w:rsidR="00B47B04">
        <w:t xml:space="preserve">for portions </w:t>
      </w:r>
      <w:r w:rsidRPr="00A719B3">
        <w:t xml:space="preserve">of the network that is external to the CAISO </w:t>
      </w:r>
      <w:r w:rsidR="005D427F" w:rsidRPr="00A719B3">
        <w:t>Balancing Authority Area</w:t>
      </w:r>
      <w:r w:rsidR="00A64C2C" w:rsidRPr="00A719B3">
        <w:t>,</w:t>
      </w:r>
      <w:r w:rsidRPr="00A719B3">
        <w:t xml:space="preserve"> which </w:t>
      </w:r>
      <w:r w:rsidR="00B47B04">
        <w:t xml:space="preserve">differs from </w:t>
      </w:r>
      <w:r w:rsidRPr="00A719B3">
        <w:t>the EMS reliability model</w:t>
      </w:r>
      <w:r w:rsidR="00B47B04">
        <w:t>, as needed for modeling market resources and flows</w:t>
      </w:r>
      <w:r w:rsidR="007047FE" w:rsidRPr="00A719B3">
        <w:t xml:space="preserve">. </w:t>
      </w:r>
    </w:p>
    <w:p w14:paraId="1D8BC4F8" w14:textId="77777777" w:rsidR="00572BB0" w:rsidRDefault="00572BB0">
      <w:pPr>
        <w:pStyle w:val="ParaText"/>
        <w:jc w:val="left"/>
      </w:pPr>
      <w:r>
        <w:t xml:space="preserve">The details of the FNM and the associated processes for the </w:t>
      </w:r>
      <w:r w:rsidR="00A64C2C">
        <w:t>DAM</w:t>
      </w:r>
      <w:r>
        <w:t xml:space="preserve"> and RTM markets are described starting in Section 3. </w:t>
      </w:r>
    </w:p>
    <w:p w14:paraId="16101F52" w14:textId="77777777" w:rsidR="007047FE" w:rsidRDefault="007047FE" w:rsidP="00950284">
      <w:pPr>
        <w:pStyle w:val="Heading3"/>
        <w:jc w:val="left"/>
      </w:pPr>
      <w:bookmarkStart w:id="34" w:name="_Toc391992777"/>
      <w:bookmarkStart w:id="35" w:name="_Toc414981181"/>
      <w:bookmarkStart w:id="36" w:name="_Toc528338293"/>
      <w:r>
        <w:t>Overview of Constraint Enforcement in the IFM/RTM System</w:t>
      </w:r>
      <w:bookmarkEnd w:id="34"/>
      <w:bookmarkEnd w:id="35"/>
      <w:bookmarkEnd w:id="36"/>
    </w:p>
    <w:p w14:paraId="038E57FC" w14:textId="77777777" w:rsidR="00E36D56" w:rsidRDefault="00E36D56" w:rsidP="00D813FA">
      <w:pPr>
        <w:pStyle w:val="ParaText"/>
        <w:jc w:val="left"/>
        <w:rPr>
          <w:szCs w:val="24"/>
        </w:rPr>
      </w:pPr>
      <w:r>
        <w:rPr>
          <w:szCs w:val="24"/>
        </w:rPr>
        <w:t xml:space="preserve">Throughout the operations of the CAISO Markets there are several instances in which the enforcement of certain constraints could force a CAISO Market process to a solution that is not consistent with good utility operating practice.  There are also instances where congestion that would appear and cause constraints to bind in the markets ultimately does not materialize in real-time.  In some of these instances, the enforcement of certain constraints in the Day-Ahead Market would result in the unnecessary market commitment and scheduling of use-limited resources whose use could have been avoided by waiting to determine if the conditions causing the constraint to bind actually materialize in real time, or by managing such constraints through real-time operating procedures. </w:t>
      </w:r>
      <w:r w:rsidR="00886E06">
        <w:rPr>
          <w:szCs w:val="24"/>
        </w:rPr>
        <w:t xml:space="preserve"> </w:t>
      </w:r>
      <w:r>
        <w:rPr>
          <w:szCs w:val="24"/>
        </w:rPr>
        <w:t xml:space="preserve">In still other instances, the CAISO’s visibility via telemetry to certain constraint flows is not sufficient for the CAISO Market to reliably clear the market based on the enforcement of such constraints. </w:t>
      </w:r>
    </w:p>
    <w:p w14:paraId="06D20972" w14:textId="77777777" w:rsidR="00E36D56" w:rsidRDefault="00E36D56" w:rsidP="00D813FA">
      <w:pPr>
        <w:pStyle w:val="ParaText"/>
        <w:jc w:val="left"/>
        <w:rPr>
          <w:szCs w:val="24"/>
        </w:rPr>
      </w:pPr>
      <w:r>
        <w:rPr>
          <w:szCs w:val="24"/>
        </w:rPr>
        <w:t xml:space="preserve">Given sufficiently complete and accurate information the CAISO Market processes are able to consider system </w:t>
      </w:r>
      <w:r w:rsidRPr="00520D23">
        <w:rPr>
          <w:szCs w:val="24"/>
        </w:rPr>
        <w:t>conditions throughout the network through</w:t>
      </w:r>
      <w:r>
        <w:rPr>
          <w:szCs w:val="24"/>
        </w:rPr>
        <w:t xml:space="preserve"> </w:t>
      </w:r>
      <w:r w:rsidRPr="00520D23">
        <w:rPr>
          <w:szCs w:val="24"/>
        </w:rPr>
        <w:t>the use of the FNM</w:t>
      </w:r>
      <w:r>
        <w:rPr>
          <w:szCs w:val="24"/>
        </w:rPr>
        <w:t xml:space="preserve">, and through the Day-Ahead Market and Real-Time Market optimizations the CAISO can then </w:t>
      </w:r>
      <w:r w:rsidRPr="00520D23">
        <w:rPr>
          <w:szCs w:val="24"/>
        </w:rPr>
        <w:t xml:space="preserve">enforce constraints to manage congestion and create feasible schedules.  </w:t>
      </w:r>
      <w:r>
        <w:rPr>
          <w:szCs w:val="24"/>
        </w:rPr>
        <w:t xml:space="preserve">For grid facilities </w:t>
      </w:r>
      <w:r w:rsidRPr="00520D23">
        <w:rPr>
          <w:szCs w:val="24"/>
        </w:rPr>
        <w:t xml:space="preserve">where there is </w:t>
      </w:r>
      <w:r w:rsidRPr="00FE4069">
        <w:rPr>
          <w:i/>
          <w:szCs w:val="24"/>
        </w:rPr>
        <w:t>not</w:t>
      </w:r>
      <w:r w:rsidRPr="00520D23">
        <w:rPr>
          <w:szCs w:val="24"/>
        </w:rPr>
        <w:t xml:space="preserve"> sufficient visibility to ensure the accuracy required for </w:t>
      </w:r>
      <w:r>
        <w:rPr>
          <w:szCs w:val="24"/>
        </w:rPr>
        <w:t xml:space="preserve">managing congestion </w:t>
      </w:r>
      <w:r w:rsidRPr="00520D23">
        <w:rPr>
          <w:szCs w:val="24"/>
        </w:rPr>
        <w:t xml:space="preserve">through </w:t>
      </w:r>
      <w:r>
        <w:rPr>
          <w:szCs w:val="24"/>
        </w:rPr>
        <w:t>the market</w:t>
      </w:r>
      <w:r w:rsidRPr="00520D23">
        <w:rPr>
          <w:szCs w:val="24"/>
        </w:rPr>
        <w:t xml:space="preserve"> </w:t>
      </w:r>
      <w:r>
        <w:rPr>
          <w:szCs w:val="24"/>
        </w:rPr>
        <w:t>s</w:t>
      </w:r>
      <w:r w:rsidRPr="00520D23">
        <w:rPr>
          <w:szCs w:val="24"/>
        </w:rPr>
        <w:t>ystem</w:t>
      </w:r>
      <w:r>
        <w:rPr>
          <w:szCs w:val="24"/>
        </w:rPr>
        <w:t>s</w:t>
      </w:r>
      <w:r w:rsidRPr="00520D23">
        <w:rPr>
          <w:szCs w:val="24"/>
        </w:rPr>
        <w:t xml:space="preserve">, </w:t>
      </w:r>
      <w:r>
        <w:rPr>
          <w:szCs w:val="24"/>
        </w:rPr>
        <w:t xml:space="preserve">as a default approach, </w:t>
      </w:r>
      <w:r w:rsidRPr="00520D23">
        <w:rPr>
          <w:szCs w:val="24"/>
        </w:rPr>
        <w:t>the</w:t>
      </w:r>
      <w:r>
        <w:rPr>
          <w:szCs w:val="24"/>
        </w:rPr>
        <w:t xml:space="preserve"> CAISO will not enforce the </w:t>
      </w:r>
      <w:r w:rsidRPr="00520D23">
        <w:rPr>
          <w:szCs w:val="24"/>
        </w:rPr>
        <w:t>constraints</w:t>
      </w:r>
      <w:r>
        <w:rPr>
          <w:szCs w:val="24"/>
        </w:rPr>
        <w:t xml:space="preserve"> in the markets because doing so would lead to prices and dispatches that are not accurate reflections of realistic flows.</w:t>
      </w:r>
      <w:r w:rsidRPr="00520D23">
        <w:rPr>
          <w:szCs w:val="24"/>
        </w:rPr>
        <w:t xml:space="preserve"> </w:t>
      </w:r>
      <w:r w:rsidR="00886E06">
        <w:rPr>
          <w:szCs w:val="24"/>
        </w:rPr>
        <w:t xml:space="preserve"> </w:t>
      </w:r>
      <w:r>
        <w:rPr>
          <w:szCs w:val="24"/>
        </w:rPr>
        <w:t xml:space="preserve">The operators will then have to manage any congestion and operate the system based on </w:t>
      </w:r>
      <w:r w:rsidRPr="00520D23">
        <w:rPr>
          <w:szCs w:val="24"/>
        </w:rPr>
        <w:t>available</w:t>
      </w:r>
      <w:r>
        <w:rPr>
          <w:szCs w:val="24"/>
        </w:rPr>
        <w:t xml:space="preserve"> real-time</w:t>
      </w:r>
      <w:r w:rsidRPr="00520D23">
        <w:rPr>
          <w:szCs w:val="24"/>
        </w:rPr>
        <w:t xml:space="preserve"> information including State Estimator solutions and available </w:t>
      </w:r>
      <w:r>
        <w:rPr>
          <w:szCs w:val="24"/>
        </w:rPr>
        <w:t>telemetry</w:t>
      </w:r>
      <w:r w:rsidRPr="00520D23">
        <w:rPr>
          <w:szCs w:val="24"/>
        </w:rPr>
        <w:t>.</w:t>
      </w:r>
      <w:r>
        <w:rPr>
          <w:szCs w:val="24"/>
        </w:rPr>
        <w:t xml:space="preserve"> </w:t>
      </w:r>
    </w:p>
    <w:p w14:paraId="42C120A9" w14:textId="77777777" w:rsidR="00E36D56" w:rsidRDefault="00E36D56" w:rsidP="00D813FA">
      <w:pPr>
        <w:pStyle w:val="ParaText"/>
        <w:jc w:val="left"/>
        <w:rPr>
          <w:szCs w:val="24"/>
        </w:rPr>
      </w:pPr>
      <w:r>
        <w:rPr>
          <w:szCs w:val="24"/>
        </w:rPr>
        <w:t xml:space="preserve">If real-time conditions are such that a constraint that was not being enforced by default becomes a real operational concern, the CAISO operators can then enforce the constraint in the real-time dispatch to provide dispatch relief through the Real-Time Market. </w:t>
      </w:r>
      <w:r w:rsidR="00886E06">
        <w:rPr>
          <w:szCs w:val="24"/>
        </w:rPr>
        <w:t xml:space="preserve"> </w:t>
      </w:r>
      <w:r>
        <w:rPr>
          <w:szCs w:val="24"/>
        </w:rPr>
        <w:t xml:space="preserve">In such instances CAISO operators may decide to turn on and begin enforcing a constraint using its normal rating, or may utilize an adjusted rating based on observed differences between flows over the constraint as indicated by the market power flow models versus flows observed in real time via telemetry. </w:t>
      </w:r>
      <w:r w:rsidR="00886E06">
        <w:rPr>
          <w:szCs w:val="24"/>
        </w:rPr>
        <w:t xml:space="preserve"> </w:t>
      </w:r>
      <w:r>
        <w:rPr>
          <w:szCs w:val="24"/>
        </w:rPr>
        <w:t xml:space="preserve">Similarly, there may be a constraint that is enforced in the market, becomes binding and limits market schedules, and then in real time has actual flows that are well within the line limit. </w:t>
      </w:r>
      <w:r w:rsidR="00886E06">
        <w:rPr>
          <w:szCs w:val="24"/>
        </w:rPr>
        <w:t xml:space="preserve"> </w:t>
      </w:r>
      <w:r>
        <w:rPr>
          <w:szCs w:val="24"/>
        </w:rPr>
        <w:t xml:space="preserve">Based on good utility practice the CAISO operators may decide to adjust the rating on the </w:t>
      </w:r>
      <w:r w:rsidRPr="005B5D8D">
        <w:rPr>
          <w:szCs w:val="24"/>
        </w:rPr>
        <w:t xml:space="preserve">facility </w:t>
      </w:r>
      <w:r w:rsidR="00C207BB" w:rsidRPr="005B5D8D">
        <w:rPr>
          <w:szCs w:val="24"/>
        </w:rPr>
        <w:t>that is used in the markets</w:t>
      </w:r>
      <w:r w:rsidR="00C207BB">
        <w:rPr>
          <w:szCs w:val="24"/>
        </w:rPr>
        <w:t xml:space="preserve"> </w:t>
      </w:r>
      <w:r>
        <w:rPr>
          <w:szCs w:val="24"/>
        </w:rPr>
        <w:t xml:space="preserve">to compensate for a systematic discrepancy between the market power flow and the actual real-time flow, in preference to turning off the constraint entirely and ceasing to enforce it.  </w:t>
      </w:r>
    </w:p>
    <w:p w14:paraId="060EC51C" w14:textId="77777777" w:rsidR="00E36D56" w:rsidRDefault="00E36D56" w:rsidP="00D813FA">
      <w:pPr>
        <w:pStyle w:val="ParaText"/>
        <w:jc w:val="left"/>
        <w:rPr>
          <w:szCs w:val="24"/>
        </w:rPr>
      </w:pPr>
      <w:r>
        <w:rPr>
          <w:szCs w:val="24"/>
        </w:rPr>
        <w:t xml:space="preserve">The following sections describe specific categories of grid constraints and contingencies generally not enforced in one or more of the CAISO Market processes.   </w:t>
      </w:r>
    </w:p>
    <w:p w14:paraId="7FAC6689" w14:textId="77777777" w:rsidR="00E36D56" w:rsidRDefault="00E36D56" w:rsidP="00E36D56">
      <w:pPr>
        <w:ind w:firstLine="720"/>
        <w:rPr>
          <w:szCs w:val="24"/>
        </w:rPr>
      </w:pPr>
    </w:p>
    <w:p w14:paraId="13E68BC9" w14:textId="77777777" w:rsidR="00E36D56" w:rsidRPr="009A00BF" w:rsidRDefault="00E36D56" w:rsidP="009A00BF">
      <w:pPr>
        <w:pStyle w:val="Heading4"/>
        <w:jc w:val="left"/>
      </w:pPr>
      <w:bookmarkStart w:id="37" w:name="_Toc391992778"/>
      <w:bookmarkStart w:id="38" w:name="_Toc414981182"/>
      <w:bookmarkStart w:id="39" w:name="_Toc528338294"/>
      <w:r w:rsidRPr="009A00BF">
        <w:t>Facilities that Lack Sufficient Telemetry and Visibility</w:t>
      </w:r>
      <w:bookmarkEnd w:id="37"/>
      <w:bookmarkEnd w:id="38"/>
      <w:bookmarkEnd w:id="39"/>
    </w:p>
    <w:p w14:paraId="0E8D54CC" w14:textId="77777777" w:rsidR="00E36D56" w:rsidRDefault="00E36D56" w:rsidP="00D813FA">
      <w:pPr>
        <w:pStyle w:val="ParaText"/>
        <w:jc w:val="left"/>
        <w:rPr>
          <w:szCs w:val="24"/>
        </w:rPr>
      </w:pPr>
      <w:r>
        <w:rPr>
          <w:szCs w:val="24"/>
        </w:rPr>
        <w:t>Certain transmission facilities lack sufficient telem</w:t>
      </w:r>
      <w:r w:rsidRPr="005B5D8D">
        <w:rPr>
          <w:szCs w:val="24"/>
        </w:rPr>
        <w:t>et</w:t>
      </w:r>
      <w:r w:rsidR="00C207BB" w:rsidRPr="005B5D8D">
        <w:rPr>
          <w:szCs w:val="24"/>
        </w:rPr>
        <w:t>ry</w:t>
      </w:r>
      <w:r>
        <w:rPr>
          <w:szCs w:val="24"/>
        </w:rPr>
        <w:t xml:space="preserve"> to provide accurate data for market dispatch and pricing purposes.  Regular enforcement of constraints on these facilities in the market optimizations may lead to spurious congestion or infeasible schedules. </w:t>
      </w:r>
      <w:r w:rsidR="00886E06">
        <w:rPr>
          <w:szCs w:val="24"/>
        </w:rPr>
        <w:t xml:space="preserve"> </w:t>
      </w:r>
      <w:r>
        <w:rPr>
          <w:szCs w:val="24"/>
        </w:rPr>
        <w:t xml:space="preserve">The CAISO therefore generally </w:t>
      </w:r>
      <w:r>
        <w:rPr>
          <w:i/>
          <w:szCs w:val="24"/>
        </w:rPr>
        <w:t>does not</w:t>
      </w:r>
      <w:r>
        <w:rPr>
          <w:szCs w:val="24"/>
        </w:rPr>
        <w:t xml:space="preserve"> enforce constraints on the facilities where there is not sufficient telemetry and visibility. </w:t>
      </w:r>
      <w:r w:rsidR="00886E06">
        <w:rPr>
          <w:szCs w:val="24"/>
        </w:rPr>
        <w:t xml:space="preserve"> </w:t>
      </w:r>
      <w:r>
        <w:rPr>
          <w:szCs w:val="24"/>
        </w:rPr>
        <w:t xml:space="preserve">This applies to many facilities below 115 kV and to a small number of facilities at 115kV, but does not apply to any of the facilities above 115 kV. </w:t>
      </w:r>
      <w:r w:rsidR="00886E06">
        <w:rPr>
          <w:szCs w:val="24"/>
        </w:rPr>
        <w:t xml:space="preserve"> </w:t>
      </w:r>
      <w:r>
        <w:rPr>
          <w:szCs w:val="24"/>
        </w:rPr>
        <w:t xml:space="preserve">In cases where there is limited telemetry and visibility on facilities, the CAISO will evaluate whether the model flows sufficiently reflect actual conditions on these facilities and will also continue to monitor them in real-time for overloads. </w:t>
      </w:r>
      <w:r w:rsidR="00886E06">
        <w:rPr>
          <w:szCs w:val="24"/>
        </w:rPr>
        <w:t xml:space="preserve"> </w:t>
      </w:r>
      <w:r>
        <w:rPr>
          <w:szCs w:val="24"/>
        </w:rPr>
        <w:t xml:space="preserve">If a real-time overload arises on one of these constraints that requires an operational response, the constraint can be turned on in the RTM so that it is managed through the markets. </w:t>
      </w:r>
      <w:r w:rsidR="00886E06">
        <w:rPr>
          <w:szCs w:val="24"/>
        </w:rPr>
        <w:t xml:space="preserve"> </w:t>
      </w:r>
      <w:r>
        <w:rPr>
          <w:szCs w:val="24"/>
        </w:rPr>
        <w:t>The CAISO Operating Procedures list t</w:t>
      </w:r>
      <w:r w:rsidRPr="00FE4069">
        <w:rPr>
          <w:szCs w:val="24"/>
        </w:rPr>
        <w:t xml:space="preserve">he set of below-115 kV constraints that it </w:t>
      </w:r>
      <w:r w:rsidRPr="00FE4069">
        <w:rPr>
          <w:i/>
          <w:szCs w:val="24"/>
        </w:rPr>
        <w:t>will</w:t>
      </w:r>
      <w:r w:rsidRPr="00FE4069">
        <w:rPr>
          <w:szCs w:val="24"/>
        </w:rPr>
        <w:t xml:space="preserve"> enforce regularly in the markets, as well as the limited set of 115 kV constraints it </w:t>
      </w:r>
      <w:r w:rsidRPr="00FE4069">
        <w:rPr>
          <w:i/>
          <w:szCs w:val="24"/>
        </w:rPr>
        <w:t>will not</w:t>
      </w:r>
      <w:r w:rsidRPr="00FE4069">
        <w:rPr>
          <w:szCs w:val="24"/>
        </w:rPr>
        <w:t xml:space="preserve"> enforce regularly in the markets.</w:t>
      </w:r>
    </w:p>
    <w:p w14:paraId="5EFAC11E" w14:textId="77777777" w:rsidR="00E36D56" w:rsidRDefault="00E36D56" w:rsidP="00E36D56">
      <w:pPr>
        <w:ind w:left="360"/>
        <w:rPr>
          <w:szCs w:val="24"/>
        </w:rPr>
      </w:pPr>
    </w:p>
    <w:p w14:paraId="54CF7FC7" w14:textId="77777777" w:rsidR="00E36D56" w:rsidRPr="004728E5" w:rsidRDefault="00E36D56" w:rsidP="009A00BF">
      <w:pPr>
        <w:pStyle w:val="Heading4"/>
        <w:jc w:val="left"/>
      </w:pPr>
      <w:bookmarkStart w:id="40" w:name="_Toc391992779"/>
      <w:bookmarkStart w:id="41" w:name="_Toc414981183"/>
      <w:bookmarkStart w:id="42" w:name="_Toc528338295"/>
      <w:r w:rsidRPr="004728E5">
        <w:t>Intertie Constraints</w:t>
      </w:r>
      <w:bookmarkEnd w:id="40"/>
      <w:bookmarkEnd w:id="41"/>
      <w:bookmarkEnd w:id="42"/>
    </w:p>
    <w:p w14:paraId="3765D401" w14:textId="77777777" w:rsidR="00F51404" w:rsidRDefault="00E36D56" w:rsidP="0077159C">
      <w:pPr>
        <w:pStyle w:val="ParaText"/>
        <w:jc w:val="left"/>
        <w:rPr>
          <w:szCs w:val="24"/>
        </w:rPr>
      </w:pPr>
      <w:r>
        <w:rPr>
          <w:szCs w:val="24"/>
        </w:rPr>
        <w:t xml:space="preserve">Each intertie between the CAISO and an adjacent Balancing Authority Area has both a flow limit and a scheduling limit.  Scheduling limits have been agreed to by the CAISO and the neighboring Balancing Authority. </w:t>
      </w:r>
      <w:r w:rsidR="00886E06">
        <w:rPr>
          <w:szCs w:val="24"/>
        </w:rPr>
        <w:t xml:space="preserve"> </w:t>
      </w:r>
      <w:r>
        <w:rPr>
          <w:szCs w:val="24"/>
        </w:rPr>
        <w:t>The CAISO Markets are operated on a flow-based congestion management design, whereas the joint scheduling practices with neighboring Balancing Authorities continue to be based on enforcement of the scheduling limits</w:t>
      </w:r>
      <w:r w:rsidR="006334FD">
        <w:rPr>
          <w:szCs w:val="24"/>
        </w:rPr>
        <w:t xml:space="preserve">, in the form of intertie constraints </w:t>
      </w:r>
      <w:r w:rsidR="001744E1">
        <w:rPr>
          <w:szCs w:val="24"/>
        </w:rPr>
        <w:t>(ITC)</w:t>
      </w:r>
      <w:r w:rsidR="00A57D55">
        <w:rPr>
          <w:szCs w:val="24"/>
        </w:rPr>
        <w:t xml:space="preserve"> </w:t>
      </w:r>
      <w:r w:rsidR="006334FD">
        <w:rPr>
          <w:szCs w:val="24"/>
        </w:rPr>
        <w:t>as discussed in section 4.2.4.1</w:t>
      </w:r>
      <w:r w:rsidR="000759A1">
        <w:rPr>
          <w:szCs w:val="24"/>
        </w:rPr>
        <w:t>.</w:t>
      </w:r>
      <w:r w:rsidR="00A57D55">
        <w:rPr>
          <w:szCs w:val="24"/>
        </w:rPr>
        <w:t xml:space="preserve"> </w:t>
      </w:r>
    </w:p>
    <w:p w14:paraId="5882F49E" w14:textId="77777777" w:rsidR="0077159C" w:rsidRDefault="0077159C" w:rsidP="0077159C">
      <w:pPr>
        <w:pStyle w:val="ParaText"/>
        <w:jc w:val="left"/>
        <w:rPr>
          <w:szCs w:val="24"/>
        </w:rPr>
      </w:pPr>
      <w:r w:rsidRPr="0077159C">
        <w:rPr>
          <w:szCs w:val="24"/>
        </w:rPr>
        <w:t>The CAISO may enforce a physical flow constraint limit at each internal and Intertie location in the</w:t>
      </w:r>
      <w:r>
        <w:rPr>
          <w:szCs w:val="24"/>
        </w:rPr>
        <w:t xml:space="preserve"> </w:t>
      </w:r>
      <w:r w:rsidRPr="0077159C">
        <w:rPr>
          <w:szCs w:val="24"/>
        </w:rPr>
        <w:t>IFM taking into account the total power flow contributions, which include internal schedules and</w:t>
      </w:r>
      <w:r>
        <w:rPr>
          <w:szCs w:val="24"/>
        </w:rPr>
        <w:t xml:space="preserve"> </w:t>
      </w:r>
      <w:r w:rsidRPr="0077159C">
        <w:rPr>
          <w:szCs w:val="24"/>
        </w:rPr>
        <w:t>import/export schedules, which can be physical or virtual, and the CAISO’s estimates of</w:t>
      </w:r>
      <w:r>
        <w:rPr>
          <w:szCs w:val="24"/>
        </w:rPr>
        <w:t xml:space="preserve"> </w:t>
      </w:r>
      <w:r w:rsidRPr="0077159C">
        <w:rPr>
          <w:szCs w:val="24"/>
        </w:rPr>
        <w:t xml:space="preserve">unscheduled flow at the Interties. </w:t>
      </w:r>
      <w:r w:rsidR="00886E06">
        <w:rPr>
          <w:szCs w:val="24"/>
        </w:rPr>
        <w:t xml:space="preserve"> </w:t>
      </w:r>
      <w:r w:rsidRPr="0077159C">
        <w:rPr>
          <w:szCs w:val="24"/>
        </w:rPr>
        <w:t>The physical flow constraint limit at each Intertie is less than or</w:t>
      </w:r>
      <w:r>
        <w:rPr>
          <w:szCs w:val="24"/>
        </w:rPr>
        <w:t xml:space="preserve"> </w:t>
      </w:r>
      <w:r w:rsidRPr="0077159C">
        <w:rPr>
          <w:szCs w:val="24"/>
        </w:rPr>
        <w:t>equal to the Transmission Constraints, including Nomograms and Contingencies, affecting the</w:t>
      </w:r>
      <w:r>
        <w:rPr>
          <w:szCs w:val="24"/>
        </w:rPr>
        <w:t xml:space="preserve"> </w:t>
      </w:r>
      <w:r w:rsidRPr="0077159C">
        <w:rPr>
          <w:szCs w:val="24"/>
        </w:rPr>
        <w:t xml:space="preserve">Intertie. </w:t>
      </w:r>
      <w:r w:rsidR="00886E06">
        <w:rPr>
          <w:szCs w:val="24"/>
        </w:rPr>
        <w:t xml:space="preserve"> </w:t>
      </w:r>
      <w:r w:rsidRPr="0077159C">
        <w:rPr>
          <w:szCs w:val="24"/>
        </w:rPr>
        <w:t xml:space="preserve">At each Intertie the scheduling and physical flow constraint limits may differ. </w:t>
      </w:r>
      <w:r w:rsidR="00886E06">
        <w:rPr>
          <w:szCs w:val="24"/>
        </w:rPr>
        <w:t xml:space="preserve"> </w:t>
      </w:r>
      <w:r w:rsidRPr="0077159C">
        <w:rPr>
          <w:szCs w:val="24"/>
        </w:rPr>
        <w:t>In the RUC</w:t>
      </w:r>
      <w:r>
        <w:rPr>
          <w:szCs w:val="24"/>
        </w:rPr>
        <w:t xml:space="preserve"> </w:t>
      </w:r>
      <w:r w:rsidRPr="0077159C">
        <w:rPr>
          <w:szCs w:val="24"/>
        </w:rPr>
        <w:t>and RTM processes, the same physical flow constraint limit is applied and internal schedules and</w:t>
      </w:r>
      <w:r>
        <w:rPr>
          <w:szCs w:val="24"/>
        </w:rPr>
        <w:t xml:space="preserve"> </w:t>
      </w:r>
      <w:r w:rsidRPr="0077159C">
        <w:rPr>
          <w:szCs w:val="24"/>
        </w:rPr>
        <w:t>import/export schedules, which can only be physical, are considered along with the CAISO’s</w:t>
      </w:r>
      <w:r>
        <w:rPr>
          <w:szCs w:val="24"/>
        </w:rPr>
        <w:t xml:space="preserve"> </w:t>
      </w:r>
      <w:r w:rsidRPr="0077159C">
        <w:rPr>
          <w:szCs w:val="24"/>
        </w:rPr>
        <w:t xml:space="preserve">estimates of unscheduled flow at the Interties. </w:t>
      </w:r>
    </w:p>
    <w:p w14:paraId="32EF2B77" w14:textId="493BE7CE" w:rsidR="00E36D56" w:rsidRPr="00C4083A" w:rsidRDefault="006145F4" w:rsidP="00052C35">
      <w:pPr>
        <w:pStyle w:val="ParaText"/>
        <w:jc w:val="left"/>
        <w:rPr>
          <w:rFonts w:cs="Arial"/>
          <w:szCs w:val="24"/>
        </w:rPr>
      </w:pPr>
      <w:r w:rsidRPr="00C4083A">
        <w:rPr>
          <w:rFonts w:cs="Arial"/>
          <w:szCs w:val="24"/>
        </w:rPr>
        <w:t>The CAISO will not enforce physical flow constraints at Interties for which the CAISO (1) is subject to contractual arrangements that provide for the management of unscheduled flows using other procedures; (2) has determined it cannot enforce the power flow constraints due to modeling inaccuracies, including inaccuracies in available data; or (3) has otherwise determined that enforcing the power flow constraints could result in adverse reliability impacts.</w:t>
      </w:r>
      <w:r w:rsidR="00052C35" w:rsidRPr="00C4083A">
        <w:rPr>
          <w:rFonts w:cs="Arial"/>
          <w:szCs w:val="24"/>
        </w:rPr>
        <w:t xml:space="preserve">  For example, the CAISO </w:t>
      </w:r>
      <w:r w:rsidR="00FB161A" w:rsidRPr="00C4083A">
        <w:rPr>
          <w:rFonts w:cs="Arial"/>
          <w:szCs w:val="24"/>
        </w:rPr>
        <w:t xml:space="preserve">does </w:t>
      </w:r>
      <w:r w:rsidR="00052C35" w:rsidRPr="00C4083A">
        <w:rPr>
          <w:rFonts w:cs="Arial"/>
          <w:szCs w:val="24"/>
        </w:rPr>
        <w:t xml:space="preserve">not enforce the physical flow constraints for the California-Oregon Intertie (COI) </w:t>
      </w:r>
      <w:r w:rsidR="00F7047D" w:rsidRPr="00C4083A">
        <w:rPr>
          <w:rFonts w:cs="Arial"/>
          <w:szCs w:val="24"/>
        </w:rPr>
        <w:t xml:space="preserve">as </w:t>
      </w:r>
      <w:r w:rsidR="009F7B57" w:rsidRPr="00C4083A">
        <w:rPr>
          <w:rFonts w:cs="Arial"/>
          <w:szCs w:val="24"/>
        </w:rPr>
        <w:t>D</w:t>
      </w:r>
      <w:r w:rsidR="00052C35" w:rsidRPr="00C4083A">
        <w:rPr>
          <w:rFonts w:cs="Arial"/>
          <w:szCs w:val="24"/>
        </w:rPr>
        <w:t>ay-</w:t>
      </w:r>
      <w:r w:rsidR="009F7B57" w:rsidRPr="00C4083A">
        <w:rPr>
          <w:rFonts w:cs="Arial"/>
          <w:szCs w:val="24"/>
        </w:rPr>
        <w:t>A</w:t>
      </w:r>
      <w:r w:rsidR="00052C35" w:rsidRPr="00C4083A">
        <w:rPr>
          <w:rFonts w:cs="Arial"/>
          <w:szCs w:val="24"/>
        </w:rPr>
        <w:t xml:space="preserve">head </w:t>
      </w:r>
      <w:r w:rsidR="009F7B57" w:rsidRPr="00C4083A">
        <w:rPr>
          <w:rFonts w:cs="Arial"/>
          <w:szCs w:val="24"/>
        </w:rPr>
        <w:t>M</w:t>
      </w:r>
      <w:r w:rsidR="00052C35" w:rsidRPr="00C4083A">
        <w:rPr>
          <w:rFonts w:cs="Arial"/>
          <w:szCs w:val="24"/>
        </w:rPr>
        <w:t>arket</w:t>
      </w:r>
      <w:r w:rsidR="00F7047D" w:rsidRPr="00C4083A">
        <w:rPr>
          <w:rFonts w:cs="Arial"/>
          <w:szCs w:val="24"/>
        </w:rPr>
        <w:t xml:space="preserve"> limits</w:t>
      </w:r>
      <w:r w:rsidR="00052C35" w:rsidRPr="00C4083A">
        <w:rPr>
          <w:rFonts w:cs="Arial"/>
          <w:szCs w:val="24"/>
        </w:rPr>
        <w:t xml:space="preserve">.  </w:t>
      </w:r>
      <w:r w:rsidR="00F7047D" w:rsidRPr="00C4083A">
        <w:rPr>
          <w:rFonts w:cs="Arial"/>
          <w:szCs w:val="24"/>
        </w:rPr>
        <w:t>B</w:t>
      </w:r>
      <w:r w:rsidR="00052C35" w:rsidRPr="00C4083A">
        <w:rPr>
          <w:rFonts w:cs="Arial"/>
          <w:szCs w:val="24"/>
        </w:rPr>
        <w:t xml:space="preserve">ecause COI is a qualified path under the </w:t>
      </w:r>
      <w:r w:rsidR="00B36EF6" w:rsidRPr="00C4083A">
        <w:rPr>
          <w:rFonts w:cs="Arial"/>
          <w:szCs w:val="24"/>
        </w:rPr>
        <w:t xml:space="preserve">Western Electric Coordinating Council’s </w:t>
      </w:r>
      <w:r w:rsidR="009F7B57" w:rsidRPr="00C4083A">
        <w:rPr>
          <w:rFonts w:cs="Arial"/>
          <w:szCs w:val="24"/>
        </w:rPr>
        <w:t>u</w:t>
      </w:r>
      <w:r w:rsidR="00052C35" w:rsidRPr="00C4083A">
        <w:rPr>
          <w:rFonts w:cs="Arial"/>
          <w:szCs w:val="24"/>
        </w:rPr>
        <w:t xml:space="preserve">nscheduled </w:t>
      </w:r>
      <w:r w:rsidR="009F7B57" w:rsidRPr="00C4083A">
        <w:rPr>
          <w:rFonts w:cs="Arial"/>
          <w:szCs w:val="24"/>
        </w:rPr>
        <w:t>f</w:t>
      </w:r>
      <w:r w:rsidR="00052C35" w:rsidRPr="00C4083A">
        <w:rPr>
          <w:rFonts w:cs="Arial"/>
          <w:szCs w:val="24"/>
        </w:rPr>
        <w:t xml:space="preserve">low </w:t>
      </w:r>
      <w:r w:rsidR="009F7B57" w:rsidRPr="00C4083A">
        <w:rPr>
          <w:rFonts w:cs="Arial"/>
          <w:szCs w:val="24"/>
        </w:rPr>
        <w:t>m</w:t>
      </w:r>
      <w:r w:rsidR="00052C35" w:rsidRPr="00C4083A">
        <w:rPr>
          <w:rFonts w:cs="Arial"/>
          <w:szCs w:val="24"/>
        </w:rPr>
        <w:t xml:space="preserve">itigation </w:t>
      </w:r>
      <w:r w:rsidR="009F7B57" w:rsidRPr="00C4083A">
        <w:rPr>
          <w:rFonts w:cs="Arial"/>
          <w:szCs w:val="24"/>
        </w:rPr>
        <w:t>p</w:t>
      </w:r>
      <w:r w:rsidR="00052C35" w:rsidRPr="00C4083A">
        <w:rPr>
          <w:rFonts w:cs="Arial"/>
          <w:szCs w:val="24"/>
        </w:rPr>
        <w:t xml:space="preserve">rocedure </w:t>
      </w:r>
      <w:r w:rsidR="00B36EF6" w:rsidRPr="00C4083A">
        <w:rPr>
          <w:rFonts w:cs="Arial"/>
          <w:szCs w:val="24"/>
        </w:rPr>
        <w:t xml:space="preserve">and as the path operator </w:t>
      </w:r>
      <w:r w:rsidR="008F0E53" w:rsidRPr="00C4083A">
        <w:rPr>
          <w:rFonts w:cs="Arial"/>
          <w:szCs w:val="22"/>
        </w:rPr>
        <w:t>with contractual obligations under the COI Path Operator’s Agreement (POA</w:t>
      </w:r>
      <w:r w:rsidR="008F0E53" w:rsidRPr="00C4083A">
        <w:rPr>
          <w:rFonts w:cs="Arial"/>
          <w:szCs w:val="24"/>
        </w:rPr>
        <w:t xml:space="preserve">) </w:t>
      </w:r>
      <w:r w:rsidR="00B36EF6" w:rsidRPr="00C4083A">
        <w:rPr>
          <w:rFonts w:cs="Arial"/>
          <w:szCs w:val="24"/>
        </w:rPr>
        <w:t xml:space="preserve">for COI (and the Pacific AC Intertie (PACI), which is the major portion of COI that is within the CAISO’s </w:t>
      </w:r>
      <w:r w:rsidR="009F7B57" w:rsidRPr="00C4083A">
        <w:rPr>
          <w:rFonts w:cs="Arial"/>
          <w:szCs w:val="24"/>
        </w:rPr>
        <w:t>M</w:t>
      </w:r>
      <w:r w:rsidR="00B36EF6" w:rsidRPr="00C4083A">
        <w:rPr>
          <w:rFonts w:cs="Arial"/>
          <w:szCs w:val="24"/>
        </w:rPr>
        <w:t xml:space="preserve">arket area), </w:t>
      </w:r>
      <w:r w:rsidR="00FB161A" w:rsidRPr="00C4083A">
        <w:rPr>
          <w:rFonts w:cs="Arial"/>
          <w:szCs w:val="24"/>
        </w:rPr>
        <w:t xml:space="preserve">this regional procedure </w:t>
      </w:r>
      <w:r w:rsidR="00076EF3">
        <w:rPr>
          <w:rFonts w:cs="Arial"/>
          <w:szCs w:val="24"/>
        </w:rPr>
        <w:t xml:space="preserve">in part </w:t>
      </w:r>
      <w:r w:rsidR="00FB161A" w:rsidRPr="00C4083A">
        <w:rPr>
          <w:rFonts w:cs="Arial"/>
          <w:szCs w:val="24"/>
        </w:rPr>
        <w:t xml:space="preserve">allows </w:t>
      </w:r>
      <w:r w:rsidR="00B36EF6" w:rsidRPr="00C4083A">
        <w:rPr>
          <w:rFonts w:cs="Arial"/>
          <w:szCs w:val="24"/>
        </w:rPr>
        <w:t xml:space="preserve">the CAISO to manage </w:t>
      </w:r>
      <w:r w:rsidR="00FB161A" w:rsidRPr="00C4083A">
        <w:rPr>
          <w:rFonts w:cs="Arial"/>
          <w:szCs w:val="24"/>
        </w:rPr>
        <w:t xml:space="preserve">the total (scheduled and </w:t>
      </w:r>
      <w:r w:rsidR="00B36EF6" w:rsidRPr="00C4083A">
        <w:rPr>
          <w:rFonts w:cs="Arial"/>
          <w:szCs w:val="24"/>
        </w:rPr>
        <w:t>unscheduled</w:t>
      </w:r>
      <w:r w:rsidR="00FB161A" w:rsidRPr="00C4083A">
        <w:rPr>
          <w:rFonts w:cs="Arial"/>
          <w:szCs w:val="24"/>
        </w:rPr>
        <w:t>)</w:t>
      </w:r>
      <w:r w:rsidR="00B36EF6" w:rsidRPr="00C4083A">
        <w:rPr>
          <w:rFonts w:cs="Arial"/>
          <w:szCs w:val="24"/>
        </w:rPr>
        <w:t xml:space="preserve"> flow in </w:t>
      </w:r>
      <w:r w:rsidR="00076EF3">
        <w:rPr>
          <w:rFonts w:cs="Arial"/>
          <w:szCs w:val="24"/>
        </w:rPr>
        <w:t xml:space="preserve">the </w:t>
      </w:r>
      <w:r w:rsidR="009F7B57" w:rsidRPr="00C4083A">
        <w:rPr>
          <w:rFonts w:cs="Arial"/>
          <w:szCs w:val="24"/>
        </w:rPr>
        <w:t>R</w:t>
      </w:r>
      <w:r w:rsidR="00052C35" w:rsidRPr="00C4083A">
        <w:rPr>
          <w:rFonts w:cs="Arial"/>
          <w:szCs w:val="24"/>
        </w:rPr>
        <w:t>eal-</w:t>
      </w:r>
      <w:r w:rsidR="009F7B57" w:rsidRPr="00C4083A">
        <w:rPr>
          <w:rFonts w:cs="Arial"/>
          <w:szCs w:val="24"/>
        </w:rPr>
        <w:t>T</w:t>
      </w:r>
      <w:r w:rsidR="00052C35" w:rsidRPr="00C4083A">
        <w:rPr>
          <w:rFonts w:cs="Arial"/>
          <w:szCs w:val="24"/>
        </w:rPr>
        <w:t>ime</w:t>
      </w:r>
      <w:r w:rsidR="00F7047D" w:rsidRPr="00C4083A">
        <w:rPr>
          <w:rFonts w:cs="Arial"/>
          <w:szCs w:val="24"/>
        </w:rPr>
        <w:t xml:space="preserve"> </w:t>
      </w:r>
      <w:r w:rsidR="00137F25">
        <w:rPr>
          <w:rFonts w:cs="Arial"/>
          <w:szCs w:val="24"/>
        </w:rPr>
        <w:t>Market</w:t>
      </w:r>
      <w:r w:rsidR="00052C35" w:rsidRPr="00C4083A">
        <w:rPr>
          <w:rFonts w:cs="Arial"/>
          <w:szCs w:val="24"/>
        </w:rPr>
        <w:t xml:space="preserve">.  </w:t>
      </w:r>
      <w:r w:rsidR="00B36EF6" w:rsidRPr="00C4083A">
        <w:rPr>
          <w:rFonts w:cs="Arial"/>
          <w:szCs w:val="24"/>
        </w:rPr>
        <w:t>Therefore</w:t>
      </w:r>
      <w:r w:rsidR="00052C35" w:rsidRPr="00C4083A">
        <w:rPr>
          <w:rFonts w:cs="Arial"/>
          <w:szCs w:val="24"/>
        </w:rPr>
        <w:t>, the CAISO enforce</w:t>
      </w:r>
      <w:r w:rsidR="00FB161A" w:rsidRPr="00C4083A">
        <w:rPr>
          <w:rFonts w:cs="Arial"/>
          <w:szCs w:val="24"/>
        </w:rPr>
        <w:t>s</w:t>
      </w:r>
      <w:r w:rsidR="00052C35" w:rsidRPr="00C4083A">
        <w:rPr>
          <w:rFonts w:cs="Arial"/>
          <w:szCs w:val="24"/>
        </w:rPr>
        <w:t xml:space="preserve"> the actual physical flow limits of COI’s underlying system</w:t>
      </w:r>
      <w:r w:rsidR="00F7047D" w:rsidRPr="00C4083A">
        <w:rPr>
          <w:rFonts w:cs="Arial"/>
          <w:szCs w:val="24"/>
        </w:rPr>
        <w:t>,</w:t>
      </w:r>
      <w:r w:rsidR="00052C35" w:rsidRPr="00C4083A">
        <w:rPr>
          <w:rFonts w:cs="Arial"/>
          <w:szCs w:val="24"/>
        </w:rPr>
        <w:t xml:space="preserve"> and </w:t>
      </w:r>
      <w:r w:rsidR="00F7047D" w:rsidRPr="00C4083A">
        <w:rPr>
          <w:rFonts w:cs="Arial"/>
          <w:szCs w:val="24"/>
        </w:rPr>
        <w:t xml:space="preserve">enforces </w:t>
      </w:r>
      <w:r w:rsidR="00052C35" w:rsidRPr="00C4083A">
        <w:rPr>
          <w:rFonts w:cs="Arial"/>
          <w:szCs w:val="24"/>
        </w:rPr>
        <w:t xml:space="preserve">the </w:t>
      </w:r>
      <w:r w:rsidR="00F7047D" w:rsidRPr="00C4083A">
        <w:rPr>
          <w:rFonts w:cs="Arial"/>
          <w:szCs w:val="24"/>
        </w:rPr>
        <w:t xml:space="preserve">COI path rating as a </w:t>
      </w:r>
      <w:r w:rsidR="00052C35" w:rsidRPr="00C4083A">
        <w:rPr>
          <w:rFonts w:cs="Arial"/>
          <w:szCs w:val="24"/>
        </w:rPr>
        <w:t>scheduling limit</w:t>
      </w:r>
      <w:r w:rsidR="00F7047D" w:rsidRPr="00C4083A">
        <w:rPr>
          <w:rFonts w:cs="Arial"/>
          <w:szCs w:val="24"/>
        </w:rPr>
        <w:t>,</w:t>
      </w:r>
      <w:r w:rsidR="00052C35" w:rsidRPr="00C4083A">
        <w:rPr>
          <w:rFonts w:cs="Arial"/>
          <w:szCs w:val="24"/>
        </w:rPr>
        <w:t xml:space="preserve"> in the </w:t>
      </w:r>
      <w:r w:rsidR="009F7B57" w:rsidRPr="00C4083A">
        <w:rPr>
          <w:rFonts w:cs="Arial"/>
          <w:szCs w:val="24"/>
        </w:rPr>
        <w:t>D</w:t>
      </w:r>
      <w:r w:rsidR="00052C35" w:rsidRPr="00C4083A">
        <w:rPr>
          <w:rFonts w:cs="Arial"/>
          <w:szCs w:val="24"/>
        </w:rPr>
        <w:t>ay-</w:t>
      </w:r>
      <w:r w:rsidR="009F7B57" w:rsidRPr="00C4083A">
        <w:rPr>
          <w:rFonts w:cs="Arial"/>
          <w:szCs w:val="24"/>
        </w:rPr>
        <w:t>A</w:t>
      </w:r>
      <w:r w:rsidR="00052C35" w:rsidRPr="00C4083A">
        <w:rPr>
          <w:rFonts w:cs="Arial"/>
          <w:szCs w:val="24"/>
        </w:rPr>
        <w:t>head</w:t>
      </w:r>
      <w:r w:rsidR="00F7047D" w:rsidRPr="00C4083A">
        <w:rPr>
          <w:rFonts w:cs="Arial"/>
          <w:szCs w:val="24"/>
        </w:rPr>
        <w:t xml:space="preserve"> </w:t>
      </w:r>
      <w:r w:rsidR="009F7B57" w:rsidRPr="00C4083A">
        <w:rPr>
          <w:rFonts w:cs="Arial"/>
          <w:szCs w:val="24"/>
        </w:rPr>
        <w:t>M</w:t>
      </w:r>
      <w:r w:rsidR="00052C35" w:rsidRPr="00C4083A">
        <w:rPr>
          <w:rFonts w:cs="Arial"/>
          <w:szCs w:val="24"/>
        </w:rPr>
        <w:t>arket</w:t>
      </w:r>
      <w:r w:rsidR="00F7047D" w:rsidRPr="00C4083A">
        <w:rPr>
          <w:rFonts w:cs="Arial"/>
          <w:szCs w:val="24"/>
        </w:rPr>
        <w:t>s,</w:t>
      </w:r>
      <w:r w:rsidR="00B36EF6" w:rsidRPr="00C4083A">
        <w:rPr>
          <w:rFonts w:cs="Arial"/>
          <w:szCs w:val="24"/>
        </w:rPr>
        <w:t xml:space="preserve"> rather than COI’s overall flow limit</w:t>
      </w:r>
      <w:r w:rsidR="00F7047D" w:rsidRPr="00C4083A">
        <w:rPr>
          <w:rFonts w:cs="Arial"/>
          <w:szCs w:val="24"/>
        </w:rPr>
        <w:t xml:space="preserve"> when a regional procedure is in place</w:t>
      </w:r>
      <w:r w:rsidR="00B36EF6" w:rsidRPr="00C4083A">
        <w:rPr>
          <w:rFonts w:cs="Arial"/>
          <w:szCs w:val="24"/>
        </w:rPr>
        <w:t>.</w:t>
      </w:r>
      <w:r w:rsidR="00052C35" w:rsidRPr="00C4083A">
        <w:rPr>
          <w:rFonts w:cs="Arial"/>
          <w:szCs w:val="24"/>
        </w:rPr>
        <w:t xml:space="preserve">  </w:t>
      </w:r>
      <w:r w:rsidR="00076EF3" w:rsidRPr="00076EF3">
        <w:rPr>
          <w:rFonts w:cs="Arial"/>
          <w:szCs w:val="24"/>
        </w:rPr>
        <w:t>In</w:t>
      </w:r>
      <w:r w:rsidR="00C37A3A">
        <w:rPr>
          <w:rFonts w:cs="Arial"/>
          <w:szCs w:val="24"/>
        </w:rPr>
        <w:t xml:space="preserve"> all Real-Time Markets (RTD, RTPD, STUC, RTBS)</w:t>
      </w:r>
      <w:r w:rsidR="00076EF3" w:rsidRPr="00076EF3">
        <w:rPr>
          <w:rFonts w:cs="Arial"/>
          <w:szCs w:val="24"/>
        </w:rPr>
        <w:t xml:space="preserve">, the CAISO will enforce a </w:t>
      </w:r>
      <w:r w:rsidR="000152E2">
        <w:rPr>
          <w:rFonts w:cs="Arial"/>
          <w:szCs w:val="24"/>
        </w:rPr>
        <w:t xml:space="preserve">N-S and S-N </w:t>
      </w:r>
      <w:r w:rsidR="00076EF3" w:rsidRPr="00076EF3">
        <w:rPr>
          <w:rFonts w:cs="Arial"/>
          <w:szCs w:val="24"/>
        </w:rPr>
        <w:t xml:space="preserve">flow constraint on COI to </w:t>
      </w:r>
      <w:r w:rsidR="000152E2">
        <w:rPr>
          <w:rFonts w:cs="Arial"/>
          <w:szCs w:val="24"/>
        </w:rPr>
        <w:t xml:space="preserve">keep flows within the physical/studied limits </w:t>
      </w:r>
      <w:r w:rsidR="00076EF3" w:rsidRPr="00076EF3">
        <w:rPr>
          <w:rFonts w:cs="Arial"/>
          <w:szCs w:val="24"/>
        </w:rPr>
        <w:t xml:space="preserve">during an </w:t>
      </w:r>
      <w:r w:rsidR="000152E2">
        <w:rPr>
          <w:rFonts w:cs="Arial"/>
          <w:szCs w:val="24"/>
        </w:rPr>
        <w:t xml:space="preserve">unscheduled flow (USF) or unaccounted flow </w:t>
      </w:r>
      <w:r w:rsidR="00076EF3" w:rsidRPr="00076EF3">
        <w:rPr>
          <w:rFonts w:cs="Arial"/>
          <w:szCs w:val="24"/>
        </w:rPr>
        <w:t xml:space="preserve">event </w:t>
      </w:r>
      <w:r w:rsidR="00137F25">
        <w:rPr>
          <w:rFonts w:cs="Arial"/>
          <w:szCs w:val="24"/>
        </w:rPr>
        <w:t>to</w:t>
      </w:r>
      <w:r w:rsidR="00076EF3" w:rsidRPr="00076EF3">
        <w:rPr>
          <w:rFonts w:cs="Arial"/>
          <w:szCs w:val="24"/>
        </w:rPr>
        <w:t xml:space="preserve"> maintain the reliability of the COI.</w:t>
      </w:r>
      <w:r w:rsidR="00121B4C" w:rsidRPr="00121B4C">
        <w:rPr>
          <w:rFonts w:cs="Arial"/>
          <w:szCs w:val="24"/>
        </w:rPr>
        <w:t xml:space="preserve"> </w:t>
      </w:r>
      <w:r w:rsidR="00121B4C">
        <w:rPr>
          <w:rFonts w:cs="Arial"/>
          <w:szCs w:val="24"/>
        </w:rPr>
        <w:t xml:space="preserve"> </w:t>
      </w:r>
      <w:r w:rsidR="00121B4C" w:rsidRPr="00121B4C">
        <w:rPr>
          <w:rFonts w:cs="Arial"/>
          <w:szCs w:val="24"/>
        </w:rPr>
        <w:t>The constraint will always be active in all Real-Time Markets.</w:t>
      </w:r>
    </w:p>
    <w:p w14:paraId="1C633472" w14:textId="77777777" w:rsidR="00E36D56" w:rsidRDefault="00E36D56" w:rsidP="00E36D56">
      <w:pPr>
        <w:spacing w:after="0"/>
        <w:jc w:val="left"/>
        <w:rPr>
          <w:szCs w:val="24"/>
        </w:rPr>
      </w:pPr>
    </w:p>
    <w:p w14:paraId="24DFC671" w14:textId="77777777" w:rsidR="00E36D56" w:rsidRPr="00D813FA" w:rsidRDefault="00E36D56" w:rsidP="009A00BF">
      <w:pPr>
        <w:pStyle w:val="Heading4"/>
        <w:jc w:val="left"/>
      </w:pPr>
      <w:bookmarkStart w:id="43" w:name="_Toc391992780"/>
      <w:bookmarkStart w:id="44" w:name="_Toc414981184"/>
      <w:bookmarkStart w:id="45" w:name="_Toc528338296"/>
      <w:r w:rsidRPr="00D813FA">
        <w:t>Management of Use Limited Resources</w:t>
      </w:r>
      <w:bookmarkEnd w:id="43"/>
      <w:bookmarkEnd w:id="44"/>
      <w:bookmarkEnd w:id="45"/>
    </w:p>
    <w:p w14:paraId="37CCAC67" w14:textId="77777777" w:rsidR="00516D23" w:rsidRPr="002C39F5" w:rsidRDefault="00E36D56" w:rsidP="00E74A6F">
      <w:pPr>
        <w:pStyle w:val="ParaText"/>
        <w:jc w:val="left"/>
      </w:pPr>
      <w:r w:rsidRPr="002C39F5">
        <w:t xml:space="preserve">Enforcement of certain constraints and contingencies in the DAM may result in the start-up of one or more use-limited resources, such as combustion turbines (CTs) and hydro facilities located in the area of the affected constraints, in anticipation that the contingency or other event causing the constraint to bind would occur in real time.  If such constraints – and particularly the contingencies – are regularly enforced in the </w:t>
      </w:r>
      <w:r w:rsidR="00516D23" w:rsidRPr="002C39F5">
        <w:t>DAM</w:t>
      </w:r>
      <w:r w:rsidRPr="002C39F5">
        <w:t xml:space="preserve">, the markets may commit the associated use-limited resources in anticipation of a real-time need, when often the contingency would not occur or the constraint would not be binding in real time and the limited run-hours of the use-limited resources would be used needlessly. </w:t>
      </w:r>
      <w:r w:rsidR="00886E06">
        <w:t xml:space="preserve"> </w:t>
      </w:r>
      <w:r w:rsidRPr="002C39F5">
        <w:t xml:space="preserve">The CAISO, therefore, does not enforce such constraints and contingencies in the Day-Ahead Market, but will enforce them in the RTM and utilize operating procedures if necessary to commit and dispatch the use-limited resources only when needed.  </w:t>
      </w:r>
    </w:p>
    <w:p w14:paraId="41FEAC9B" w14:textId="77777777" w:rsidR="00E36D56" w:rsidRPr="006371F7" w:rsidRDefault="00E36D56" w:rsidP="002C39F5">
      <w:pPr>
        <w:pStyle w:val="ParaText"/>
        <w:jc w:val="left"/>
        <w:rPr>
          <w:b/>
          <w:szCs w:val="22"/>
        </w:rPr>
      </w:pPr>
      <w:r w:rsidRPr="002C39F5">
        <w:rPr>
          <w:szCs w:val="22"/>
        </w:rPr>
        <w:t xml:space="preserve">Similarly, the enforcement of constraints in the DAM in certain locations may result in a situation where the associated use-limited resources do not clear the Pre-IFM Market Power Mitigation run and as a result are not available for commitment in the Integrated Forward Market. </w:t>
      </w:r>
      <w:r w:rsidR="00886E06">
        <w:rPr>
          <w:szCs w:val="22"/>
        </w:rPr>
        <w:t xml:space="preserve"> </w:t>
      </w:r>
      <w:r w:rsidRPr="002C39F5">
        <w:rPr>
          <w:szCs w:val="22"/>
        </w:rPr>
        <w:t xml:space="preserve">At the same time, in such instances the constraints may bind in the IFM leading to extremely high prices due to the unavailability of the resources that did not clear the MPM run. </w:t>
      </w:r>
      <w:r w:rsidR="00886E06">
        <w:rPr>
          <w:szCs w:val="22"/>
        </w:rPr>
        <w:t xml:space="preserve"> </w:t>
      </w:r>
      <w:r w:rsidRPr="002C39F5">
        <w:rPr>
          <w:szCs w:val="22"/>
        </w:rPr>
        <w:t xml:space="preserve">As in the previous case, this is another situation in which anomalous results – extreme LMPs in this case – are caused by enforcing constraints in the DAM that are best managed through the use of use-limited resources when they are binding in real time. </w:t>
      </w:r>
      <w:r w:rsidR="00886E06">
        <w:rPr>
          <w:szCs w:val="22"/>
        </w:rPr>
        <w:t xml:space="preserve"> </w:t>
      </w:r>
      <w:r w:rsidRPr="002C39F5">
        <w:rPr>
          <w:szCs w:val="22"/>
        </w:rPr>
        <w:t>The CAISO therefore enforces these constraints in the RTM but not the DAM.</w:t>
      </w:r>
      <w:r w:rsidRPr="006371F7">
        <w:rPr>
          <w:b/>
          <w:szCs w:val="22"/>
        </w:rPr>
        <w:t xml:space="preserve"> </w:t>
      </w:r>
    </w:p>
    <w:p w14:paraId="62309132" w14:textId="77777777" w:rsidR="00E36D56" w:rsidRPr="002C39F5" w:rsidRDefault="00E36D56" w:rsidP="009A00BF">
      <w:pPr>
        <w:pStyle w:val="Heading4"/>
        <w:jc w:val="left"/>
      </w:pPr>
      <w:bookmarkStart w:id="46" w:name="_Toc391992781"/>
      <w:bookmarkStart w:id="47" w:name="_Toc414981185"/>
      <w:bookmarkStart w:id="48" w:name="_Toc528338297"/>
      <w:r w:rsidRPr="002C39F5">
        <w:t>Management of Transmission Outages</w:t>
      </w:r>
      <w:bookmarkEnd w:id="46"/>
      <w:bookmarkEnd w:id="47"/>
      <w:bookmarkEnd w:id="48"/>
    </w:p>
    <w:p w14:paraId="7C3F11AA" w14:textId="77777777" w:rsidR="00E36D56" w:rsidRPr="002C39F5" w:rsidRDefault="00E36D56" w:rsidP="00D813FA">
      <w:pPr>
        <w:pStyle w:val="ParaText"/>
        <w:jc w:val="left"/>
        <w:rPr>
          <w:szCs w:val="22"/>
        </w:rPr>
      </w:pPr>
      <w:r w:rsidRPr="002C39F5">
        <w:rPr>
          <w:szCs w:val="22"/>
        </w:rPr>
        <w:t xml:space="preserve">Planned transmission outages present another situation where there is a need for the CAISO to exercise judgment as to whether to enforce a contingency-based constraint. </w:t>
      </w:r>
      <w:r w:rsidR="00E9563A">
        <w:rPr>
          <w:szCs w:val="22"/>
        </w:rPr>
        <w:t xml:space="preserve"> </w:t>
      </w:r>
      <w:r w:rsidRPr="002C39F5">
        <w:rPr>
          <w:szCs w:val="22"/>
        </w:rPr>
        <w:t xml:space="preserve">In some situations the planned outage work may create temporary conditions that cannot be resolved by re-dispatch through the market, but rather require special procedures that are typically part of the planned outage work. </w:t>
      </w:r>
      <w:r w:rsidR="00E9563A">
        <w:rPr>
          <w:szCs w:val="22"/>
        </w:rPr>
        <w:t xml:space="preserve"> </w:t>
      </w:r>
      <w:r w:rsidRPr="002C39F5">
        <w:rPr>
          <w:szCs w:val="22"/>
        </w:rPr>
        <w:t xml:space="preserve">Such special procedures may include returning equipment to service in within a specified time frame to relieve a constraint in the event a contingency occurs, or special load dropping procedures related to the planned transmission work.  In other situations, the CAISO may determine that alternative constraints should be applied instead of the originally defines ones for the duration of the planned outage work. </w:t>
      </w:r>
      <w:r w:rsidR="00E9563A">
        <w:rPr>
          <w:szCs w:val="22"/>
        </w:rPr>
        <w:t xml:space="preserve"> </w:t>
      </w:r>
      <w:r w:rsidRPr="002C39F5">
        <w:rPr>
          <w:szCs w:val="22"/>
        </w:rPr>
        <w:t xml:space="preserve">The CAISO evaluates such planned outages on a case-by-case basis to determine whether closely related contingency constraints would lead to unrealistic </w:t>
      </w:r>
      <w:r w:rsidR="00810417" w:rsidRPr="002C39F5">
        <w:rPr>
          <w:szCs w:val="22"/>
        </w:rPr>
        <w:t xml:space="preserve">or overly </w:t>
      </w:r>
      <w:r w:rsidR="00F269F7" w:rsidRPr="002C39F5">
        <w:rPr>
          <w:szCs w:val="22"/>
        </w:rPr>
        <w:t>constrained</w:t>
      </w:r>
      <w:r w:rsidR="00810417" w:rsidRPr="002C39F5">
        <w:rPr>
          <w:szCs w:val="22"/>
        </w:rPr>
        <w:t xml:space="preserve"> </w:t>
      </w:r>
      <w:r w:rsidRPr="002C39F5">
        <w:rPr>
          <w:szCs w:val="22"/>
        </w:rPr>
        <w:t xml:space="preserve">outcomes if enforced in the market, and manages such constraints through the RTM and/or the special outage-related procedures. </w:t>
      </w:r>
    </w:p>
    <w:p w14:paraId="1A95932F" w14:textId="77777777" w:rsidR="00E36D56" w:rsidRPr="009A00BF" w:rsidRDefault="00E36D56" w:rsidP="009A00BF">
      <w:pPr>
        <w:pStyle w:val="Heading4"/>
        <w:jc w:val="left"/>
      </w:pPr>
      <w:bookmarkStart w:id="49" w:name="_Toc391992782"/>
      <w:bookmarkStart w:id="50" w:name="_Toc414981186"/>
      <w:bookmarkStart w:id="51" w:name="_Toc528338298"/>
      <w:r w:rsidRPr="009A00BF">
        <w:t>Lessons from Market Results</w:t>
      </w:r>
      <w:bookmarkEnd w:id="49"/>
      <w:bookmarkEnd w:id="50"/>
      <w:bookmarkEnd w:id="51"/>
    </w:p>
    <w:p w14:paraId="773C1F41" w14:textId="77777777" w:rsidR="00E36D56" w:rsidRPr="002C39F5" w:rsidRDefault="00E36D56" w:rsidP="00D813FA">
      <w:pPr>
        <w:pStyle w:val="ParaText"/>
        <w:jc w:val="left"/>
        <w:rPr>
          <w:szCs w:val="24"/>
        </w:rPr>
      </w:pPr>
      <w:r w:rsidRPr="002C39F5">
        <w:rPr>
          <w:szCs w:val="22"/>
        </w:rPr>
        <w:t>Market solutions may demonstrate that enforcement of certain constraints repeatedly produce</w:t>
      </w:r>
      <w:r w:rsidR="00521A51" w:rsidRPr="002C39F5">
        <w:rPr>
          <w:szCs w:val="22"/>
        </w:rPr>
        <w:t>s</w:t>
      </w:r>
      <w:r w:rsidRPr="002C39F5">
        <w:rPr>
          <w:szCs w:val="22"/>
        </w:rPr>
        <w:t xml:space="preserve"> inaccurate results either because they frequently indicate congestion in the markets that is not materializing in real time (</w:t>
      </w:r>
      <w:r w:rsidRPr="002C39F5">
        <w:rPr>
          <w:i/>
          <w:szCs w:val="22"/>
        </w:rPr>
        <w:t>i.e.</w:t>
      </w:r>
      <w:r w:rsidRPr="002C39F5">
        <w:rPr>
          <w:szCs w:val="22"/>
        </w:rPr>
        <w:t>, false positives), or because they tend not to register congestion in the markets but become congested in real time (</w:t>
      </w:r>
      <w:r w:rsidRPr="002C39F5">
        <w:rPr>
          <w:i/>
          <w:szCs w:val="22"/>
        </w:rPr>
        <w:t>i.e.</w:t>
      </w:r>
      <w:r w:rsidRPr="002C39F5">
        <w:rPr>
          <w:szCs w:val="22"/>
        </w:rPr>
        <w:t xml:space="preserve">, false negatives). </w:t>
      </w:r>
      <w:r w:rsidR="00E9563A">
        <w:rPr>
          <w:szCs w:val="22"/>
        </w:rPr>
        <w:t xml:space="preserve"> </w:t>
      </w:r>
      <w:r w:rsidRPr="002C39F5">
        <w:rPr>
          <w:szCs w:val="22"/>
        </w:rPr>
        <w:t xml:space="preserve">For the false positive cases, CAISO engineering staff compares actual flow data against the flows implied by market schedules and assesses whether modeling improvements can reduce the observed discrepancies. </w:t>
      </w:r>
      <w:r w:rsidR="00E9563A">
        <w:rPr>
          <w:szCs w:val="22"/>
        </w:rPr>
        <w:t xml:space="preserve"> </w:t>
      </w:r>
      <w:r w:rsidRPr="002C39F5">
        <w:rPr>
          <w:szCs w:val="22"/>
        </w:rPr>
        <w:t xml:space="preserve">If this is not possible the CAISO may stop enforcing such constraints in the markets while continuing to monitor their associated real-time flows, so that if unscheduled congestion becomes an issue the CAISO can resume enforcing the constraints in the markets. </w:t>
      </w:r>
      <w:r w:rsidR="00E9563A">
        <w:rPr>
          <w:szCs w:val="22"/>
        </w:rPr>
        <w:t xml:space="preserve"> </w:t>
      </w:r>
      <w:r w:rsidRPr="002C39F5">
        <w:rPr>
          <w:szCs w:val="22"/>
        </w:rPr>
        <w:t xml:space="preserve">For the false negative cases, CAISO engineering staff assesses the possibility of improving the model, but in these cases if improvements cannot be found the CAISO continues to enforce the constraints in the markets to avoid exacerbating potential schedule infeasibilities. </w:t>
      </w:r>
      <w:r w:rsidR="00E9563A">
        <w:rPr>
          <w:szCs w:val="22"/>
        </w:rPr>
        <w:t xml:space="preserve"> </w:t>
      </w:r>
      <w:r w:rsidRPr="002C39F5">
        <w:rPr>
          <w:szCs w:val="22"/>
        </w:rPr>
        <w:t xml:space="preserve">In either situations, the CAISO may utilize an adjustment to a constraint limit as a preferable third alternative to either turning the constraint completely off or enforcing it at its normal limit. </w:t>
      </w:r>
      <w:r w:rsidRPr="002C39F5">
        <w:rPr>
          <w:szCs w:val="24"/>
        </w:rPr>
        <w:t xml:space="preserve"> </w:t>
      </w:r>
    </w:p>
    <w:p w14:paraId="5887EEC2" w14:textId="77777777" w:rsidR="00572BB0" w:rsidRDefault="00572BB0">
      <w:pPr>
        <w:pStyle w:val="Heading2"/>
        <w:jc w:val="left"/>
      </w:pPr>
      <w:bookmarkStart w:id="52" w:name="_Toc225589839"/>
      <w:bookmarkStart w:id="53" w:name="_Toc196039120"/>
      <w:bookmarkStart w:id="54" w:name="_Toc391992783"/>
      <w:bookmarkStart w:id="55" w:name="_Toc414981187"/>
      <w:bookmarkStart w:id="56" w:name="_Toc528338299"/>
      <w:bookmarkEnd w:id="52"/>
      <w:r>
        <w:t>Full Network Model Overview – CRR System</w:t>
      </w:r>
      <w:bookmarkEnd w:id="53"/>
      <w:bookmarkEnd w:id="54"/>
      <w:bookmarkEnd w:id="55"/>
      <w:bookmarkEnd w:id="56"/>
    </w:p>
    <w:p w14:paraId="71DF62EA" w14:textId="77777777" w:rsidR="00572BB0" w:rsidRDefault="00572BB0">
      <w:pPr>
        <w:pStyle w:val="ParaText"/>
        <w:jc w:val="left"/>
      </w:pPr>
      <w:r>
        <w:t xml:space="preserve">This section provides an overview of how the FNM is prepared to support the CAISO CRR Allocation and Auction processes. </w:t>
      </w:r>
      <w:r w:rsidR="00A11661">
        <w:t xml:space="preserve"> </w:t>
      </w:r>
      <w:r>
        <w:t>These processes and the FNM used in these processes are more fully described in the BPM for Congestion Revenue Rights.</w:t>
      </w:r>
    </w:p>
    <w:p w14:paraId="21E28E11" w14:textId="77777777" w:rsidR="00572BB0" w:rsidRDefault="00BD0660">
      <w:pPr>
        <w:pStyle w:val="ParaText"/>
        <w:jc w:val="left"/>
      </w:pPr>
      <w:r>
        <w:t xml:space="preserve">Congestion </w:t>
      </w:r>
      <w:r w:rsidR="003F1EEC" w:rsidRPr="005B5D8D">
        <w:t>R</w:t>
      </w:r>
      <w:r>
        <w:t>evenue Rights (</w:t>
      </w:r>
      <w:r w:rsidR="00572BB0">
        <w:t>CRRs</w:t>
      </w:r>
      <w:r>
        <w:t>)</w:t>
      </w:r>
      <w:r w:rsidR="00572BB0">
        <w:t xml:space="preserve"> are financial instruments that enable holders of such instruments to manage variability in Congestion costs that occur under Congestion Management protocol that is based on locational marginal pricing. </w:t>
      </w:r>
      <w:r w:rsidR="00A11661">
        <w:t xml:space="preserve"> </w:t>
      </w:r>
      <w:r w:rsidR="00572BB0">
        <w:t>CRRs, which can be either obligations or options, are acquired by qualified entities primarily, but not solely, for the purpose of offsetting costs associated with IFM Congestion costs that occur in the Day-Ahead Market.</w:t>
      </w:r>
      <w:r w:rsidR="00A11661">
        <w:t xml:space="preserve"> </w:t>
      </w:r>
      <w:r w:rsidR="00572BB0">
        <w:t xml:space="preserve"> Only CRR Obligations can be acquired through the CRR Allocation and CRR Auction processes. </w:t>
      </w:r>
      <w:r w:rsidR="00A11661">
        <w:t xml:space="preserve"> </w:t>
      </w:r>
      <w:r w:rsidR="00572BB0">
        <w:t>CRR Options are not available through the CRR Allocation and CRR Auction processes and are only available to Merchant Transmission upgrades.</w:t>
      </w:r>
    </w:p>
    <w:p w14:paraId="0B70DAC0" w14:textId="77777777" w:rsidR="00572BB0" w:rsidRDefault="00572BB0">
      <w:pPr>
        <w:pStyle w:val="ParaText"/>
        <w:jc w:val="left"/>
      </w:pPr>
      <w:r>
        <w:t>CRRs Obligations can be acquired as either Point-to-Point (PTP) CRRs or Multi-Point (MPT) CRRs.</w:t>
      </w:r>
      <w:r w:rsidR="00A11661">
        <w:t xml:space="preserve"> </w:t>
      </w:r>
      <w:r>
        <w:t xml:space="preserve"> A PTP CRR is a CRR Obligation defined from a single CRR Source to a single CRR Sink. </w:t>
      </w:r>
      <w:r w:rsidR="00A11661">
        <w:t xml:space="preserve"> </w:t>
      </w:r>
      <w:r>
        <w:t xml:space="preserve">An MPT CRR is defined by more than one CRR Source and/or more than one CRR Sink. </w:t>
      </w:r>
      <w:r w:rsidR="00A11661">
        <w:t xml:space="preserve"> </w:t>
      </w:r>
      <w:r>
        <w:t xml:space="preserve">An MPT CRR distributes the total MW value over the multiple CRR Sources and/or multiple CRR Sinks so that the total MW assigned to all CRR Sources equals the total MW assigned to all CRR Sinks. </w:t>
      </w:r>
    </w:p>
    <w:p w14:paraId="0384B08D" w14:textId="77777777" w:rsidR="001E4F69" w:rsidRDefault="00BD0660" w:rsidP="00D813FA">
      <w:pPr>
        <w:pStyle w:val="ParaText"/>
        <w:jc w:val="left"/>
      </w:pPr>
      <w:r>
        <w:t xml:space="preserve">The </w:t>
      </w:r>
      <w:r w:rsidR="00572BB0">
        <w:t>CAISO performs CRR</w:t>
      </w:r>
      <w:r w:rsidR="00572BB0">
        <w:rPr>
          <w:rStyle w:val="FootnoteReference"/>
        </w:rPr>
        <w:t xml:space="preserve"> </w:t>
      </w:r>
      <w:r w:rsidR="00572BB0">
        <w:t xml:space="preserve"> Allocation and CRR Auction </w:t>
      </w:r>
      <w:r w:rsidR="001E4F69">
        <w:t>P</w:t>
      </w:r>
      <w:r>
        <w:t xml:space="preserve">rocesses on a periodic basis, currently annually and monthly. </w:t>
      </w:r>
      <w:r w:rsidR="00065702">
        <w:t xml:space="preserve"> </w:t>
      </w:r>
      <w:r w:rsidR="00572BB0">
        <w:t xml:space="preserve">Both the CRR Allocation and CRR Auction require an FNM for the Simultaneous Feasibility Test (SFT) to help ensure revenue adequacy.  The SFT is </w:t>
      </w:r>
      <w:r>
        <w:t>the central optimization engine</w:t>
      </w:r>
      <w:r w:rsidR="00572BB0">
        <w:t xml:space="preserve"> within each CRR Allocation Process and CRR Auction Process</w:t>
      </w:r>
      <w:r>
        <w:t xml:space="preserve"> that determines which CRRs will be awarded to the market participants that nominate and/or bid for them</w:t>
      </w:r>
      <w:r w:rsidR="00572BB0">
        <w:t xml:space="preserve">.  To ensure consistency between </w:t>
      </w:r>
      <w:r w:rsidR="001E4F69">
        <w:t xml:space="preserve">released </w:t>
      </w:r>
      <w:r w:rsidR="00572BB0">
        <w:t>CRRs and the IFM and RTM, the network model for the CRR processes is</w:t>
      </w:r>
      <w:r w:rsidR="00DB3C8D">
        <w:t xml:space="preserve"> </w:t>
      </w:r>
      <w:r w:rsidR="00DB3C8D" w:rsidRPr="005B5D8D">
        <w:t>fundamentally</w:t>
      </w:r>
      <w:r w:rsidR="00572BB0" w:rsidRPr="005B5D8D">
        <w:t xml:space="preserve"> based on the same FNM that is used in the IFM and RTM processes. </w:t>
      </w:r>
      <w:r w:rsidR="00DB3C8D" w:rsidRPr="005B5D8D">
        <w:rPr>
          <w:szCs w:val="22"/>
        </w:rPr>
        <w:t>As described in Section 36.4 of the CAISO tariff, w</w:t>
      </w:r>
      <w:r w:rsidR="00DB3C8D" w:rsidRPr="005B5D8D">
        <w:rPr>
          <w:rFonts w:cs="Arial"/>
          <w:szCs w:val="22"/>
        </w:rPr>
        <w:t xml:space="preserve">hen the CAISO conducts its CRR Allocation and CRR Auction, the CAISO shall use the most up-to-date DC FNM which is based on the AC FNM used in the Day-Ahead Market.  </w:t>
      </w:r>
      <w:r w:rsidR="001E4F69" w:rsidRPr="005B5D8D">
        <w:rPr>
          <w:szCs w:val="22"/>
        </w:rPr>
        <w:t>Perfect</w:t>
      </w:r>
      <w:r w:rsidR="001E4F69">
        <w:t xml:space="preserve"> consistency between the CRR FNM and the FNM for the IFM/RTM System</w:t>
      </w:r>
      <w:r w:rsidR="00AF5FAD">
        <w:t>, however,</w:t>
      </w:r>
      <w:r w:rsidR="001E4F69">
        <w:t xml:space="preserve"> is not possible for several reasons. First and foremost, the FNM for the IFM/RTM System is subject to updating on a daily or even hourly basis to reflect changes in system conditions, including planned and forced outages or derates of network facilities. </w:t>
      </w:r>
      <w:r w:rsidR="00065702">
        <w:t xml:space="preserve"> </w:t>
      </w:r>
      <w:r w:rsidR="001E4F69">
        <w:t>In contrast, the CRR FNM is a fixed snapshot of grid conditions that is intended to reflect typical grid conditions for the time period for which CRRs are being released.</w:t>
      </w:r>
      <w:r w:rsidR="00065702">
        <w:t xml:space="preserve"> </w:t>
      </w:r>
      <w:r w:rsidR="001E4F69">
        <w:t xml:space="preserve"> </w:t>
      </w:r>
      <w:r w:rsidR="00E840AD">
        <w:t>Second, the CRR FNM must be constructed and provided to market participants well in advance of the market time period for which the r</w:t>
      </w:r>
      <w:r w:rsidR="00BE2152">
        <w:t xml:space="preserve">eleased CRRs will be applicable, </w:t>
      </w:r>
      <w:r w:rsidR="001E4F69">
        <w:t>which may be over a year in the future</w:t>
      </w:r>
      <w:r w:rsidR="00BE2152">
        <w:t xml:space="preserve">. </w:t>
      </w:r>
      <w:r w:rsidR="00065702">
        <w:t xml:space="preserve"> </w:t>
      </w:r>
      <w:r w:rsidR="00BE2152">
        <w:t xml:space="preserve">For example, </w:t>
      </w:r>
      <w:r w:rsidR="00E33A03">
        <w:t xml:space="preserve">the CRRs released during the </w:t>
      </w:r>
      <w:r w:rsidR="00BE2152">
        <w:t xml:space="preserve">annual CRR release process conducted in </w:t>
      </w:r>
      <w:r w:rsidR="00E33A03">
        <w:t xml:space="preserve">late summer and fall of one year are applicable to the </w:t>
      </w:r>
      <w:r w:rsidR="00BE2152">
        <w:t>entire following calendar year.</w:t>
      </w:r>
      <w:r w:rsidR="00E840AD">
        <w:t xml:space="preserve"> </w:t>
      </w:r>
      <w:r w:rsidR="00065702">
        <w:t xml:space="preserve"> </w:t>
      </w:r>
      <w:r w:rsidR="00BE2152">
        <w:t>Thus, i</w:t>
      </w:r>
      <w:r w:rsidR="00E840AD">
        <w:t xml:space="preserve">n building the CRR FNM the CAISO </w:t>
      </w:r>
      <w:r w:rsidR="00BE2152">
        <w:t xml:space="preserve">must try to </w:t>
      </w:r>
      <w:r w:rsidR="00E840AD">
        <w:t>predict grid conditions for the future time period</w:t>
      </w:r>
      <w:r w:rsidR="006A294D">
        <w:t>, and must model</w:t>
      </w:r>
      <w:r w:rsidR="00BE2152">
        <w:t xml:space="preserve"> a typical set of conditions </w:t>
      </w:r>
      <w:r w:rsidR="006A294D">
        <w:t xml:space="preserve">for the CRR FNM that represent, in an average sense, </w:t>
      </w:r>
      <w:r w:rsidR="00BE2152">
        <w:t>the much more variable grid conditions</w:t>
      </w:r>
      <w:r w:rsidR="006A294D">
        <w:t xml:space="preserve"> that will be reflected in the FNM for the IFM/RTM Processes. </w:t>
      </w:r>
    </w:p>
    <w:p w14:paraId="1475B890" w14:textId="77777777" w:rsidR="008D25C2" w:rsidRDefault="00C055B2" w:rsidP="00D813FA">
      <w:pPr>
        <w:pStyle w:val="ParaText"/>
        <w:jc w:val="left"/>
      </w:pPr>
      <w:r>
        <w:t>The lack of perfect consistency between the CRR FNM and the FN</w:t>
      </w:r>
      <w:r w:rsidR="00551E5D">
        <w:t xml:space="preserve">M for the IFM/RTM Processes </w:t>
      </w:r>
      <w:r w:rsidR="0093384A">
        <w:t xml:space="preserve">is a product of </w:t>
      </w:r>
      <w:r w:rsidR="00551E5D">
        <w:t xml:space="preserve">the different purposes for which these two models are used. </w:t>
      </w:r>
      <w:r w:rsidR="00065702">
        <w:t xml:space="preserve"> </w:t>
      </w:r>
      <w:r w:rsidR="00551E5D">
        <w:t xml:space="preserve">At the highest level, the FNM for the IFM/RTM Processes </w:t>
      </w:r>
      <w:r w:rsidR="00D436B2">
        <w:t xml:space="preserve">serves both operational and financial objectives, whereas the CRR FNM serves primarily a financial objective. </w:t>
      </w:r>
      <w:r w:rsidR="00065702">
        <w:t xml:space="preserve"> </w:t>
      </w:r>
      <w:r w:rsidR="00D436B2">
        <w:t xml:space="preserve">The FNM for the IFM/RTM Processes </w:t>
      </w:r>
      <w:r w:rsidR="00551E5D">
        <w:t xml:space="preserve">is used to create feasible schedules and dispatch instructions </w:t>
      </w:r>
      <w:r w:rsidR="00D436B2">
        <w:t xml:space="preserve">for each trading interval </w:t>
      </w:r>
      <w:r w:rsidR="00551E5D">
        <w:t>in th</w:t>
      </w:r>
      <w:r w:rsidR="00D436B2">
        <w:t>e spot markets</w:t>
      </w:r>
      <w:r w:rsidR="00551E5D">
        <w:t xml:space="preserve"> and to determine locational marginal prices that are aligned with those schedules and dispatches. </w:t>
      </w:r>
      <w:r w:rsidR="00065702">
        <w:t xml:space="preserve"> </w:t>
      </w:r>
      <w:r w:rsidR="00551E5D">
        <w:t>In contrast, the CRR FNM</w:t>
      </w:r>
      <w:r w:rsidR="00D436B2">
        <w:t xml:space="preserve"> is used to release CRRs to market participants that will – </w:t>
      </w:r>
      <w:r w:rsidR="00D436B2" w:rsidRPr="00D436B2">
        <w:rPr>
          <w:i/>
        </w:rPr>
        <w:t>on average over the course of each month</w:t>
      </w:r>
      <w:r w:rsidR="00D436B2">
        <w:t xml:space="preserve"> – pay or charge their holders an amount of money equal to the </w:t>
      </w:r>
      <w:r w:rsidR="00196A87">
        <w:t xml:space="preserve">monthly total of the </w:t>
      </w:r>
      <w:r w:rsidR="00D436B2">
        <w:t>IFM co</w:t>
      </w:r>
      <w:r w:rsidR="008D25C2">
        <w:t>ngestion cost</w:t>
      </w:r>
      <w:r w:rsidR="00196A87">
        <w:t>s corresponding to the</w:t>
      </w:r>
      <w:r w:rsidR="00D436B2">
        <w:t xml:space="preserve"> hourly energy schedules that match the specification</w:t>
      </w:r>
      <w:r w:rsidR="00196A87">
        <w:t xml:space="preserve">s of each CRR. </w:t>
      </w:r>
      <w:r w:rsidR="00065702">
        <w:t xml:space="preserve"> </w:t>
      </w:r>
      <w:r w:rsidR="008D25C2">
        <w:t>The accuracy with which the monthly payments and charges to all CRR holders match the total monthly IFM congestion costs is known as revenue adequacy.</w:t>
      </w:r>
      <w:r w:rsidR="00065702">
        <w:t xml:space="preserve"> </w:t>
      </w:r>
      <w:r w:rsidR="008D25C2">
        <w:t xml:space="preserve"> If less money is collected in IFM congestion costs over a month than is paid on net to all CRR holders, there is a situation of revenue inadequacy; the opposite is a situation of revenue surplus, which is an indicator that more CRRs could have been released to market participants without increasing the risk of revenue inadequacy. </w:t>
      </w:r>
    </w:p>
    <w:p w14:paraId="03362DA7" w14:textId="77777777" w:rsidR="00C055B2" w:rsidRDefault="008D25C2" w:rsidP="00D813FA">
      <w:pPr>
        <w:pStyle w:val="ParaText"/>
        <w:jc w:val="left"/>
      </w:pPr>
      <w:r>
        <w:t xml:space="preserve">Thus, the CAISO must specify the CRR FNM in the face of the uncertainties described above, to best achieve the objective of releasing as many CRRs as possible to the market while maximizing the likelihood that the released CRRs will be revenue adequate. </w:t>
      </w:r>
    </w:p>
    <w:p w14:paraId="50822221" w14:textId="77777777" w:rsidR="00572BB0" w:rsidRDefault="00572BB0">
      <w:pPr>
        <w:pStyle w:val="ParaText"/>
        <w:jc w:val="left"/>
      </w:pPr>
      <w:r>
        <w:t xml:space="preserve">The FNM that is received by the CRR system from the FNM application, in preparation for the periodic CRR Allocation and CRR Auction Processes, is an AC FNM in a CRR-defined bus-branch format </w:t>
      </w:r>
      <w:r w:rsidRPr="002F116E">
        <w:t>(Power Technologies Inc. software PSS/E version 26 format).</w:t>
      </w:r>
      <w:r>
        <w:t xml:space="preserve">  The bus number and bus name in this FNM preserves the same bus number and bus name as used in the source bus-branch base case model described in Section 4.2, to the extent possible considering changes in topology that can result from changes in breaker status.</w:t>
      </w:r>
    </w:p>
    <w:p w14:paraId="2B642A41" w14:textId="3C01BB3B" w:rsidR="00572BB0" w:rsidRDefault="00572BB0">
      <w:pPr>
        <w:pStyle w:val="ParaText"/>
        <w:jc w:val="left"/>
      </w:pPr>
      <w:r>
        <w:t xml:space="preserve">In the CRR SFT process, the AC version of the FNM is converted to a DC network model. In a DC model, only MW values are calculated in contrast to AC models which analyze and calculate both MW and MVAR quantities. </w:t>
      </w:r>
      <w:r w:rsidR="00ED23D2">
        <w:t xml:space="preserve"> </w:t>
      </w:r>
      <w:r>
        <w:t>In a DC model for example, all transmission line and transformer reactance are taken into account whereas all resistances are set to zero and all bus voltage values are set to 1.0 per-unit.  Thus, a linearized network solution technique (commonly referred to as a DC solution) is applied to the network model for use in the CRR system.  A linearized network solution is used for CRR analysis because CRRs are intended to manage Congestion costs.  A DC solution provides for the required linear analysis, instead of non-linear analysis as used in the AC FNM.  The manner in which the FNM data is processed further in the CRR system to achieve a DC solution, and how this is used in the CRR SFT processes is described in the BPM for Congestion Revenue Rights.</w:t>
      </w:r>
    </w:p>
    <w:p w14:paraId="3CB5B710" w14:textId="77777777" w:rsidR="00572BB0" w:rsidRDefault="00572BB0">
      <w:pPr>
        <w:pStyle w:val="ParaText"/>
        <w:jc w:val="left"/>
      </w:pPr>
      <w:r>
        <w:t>The components of the FNM that are input into the CRR Allocation and Auction process are:</w:t>
      </w:r>
    </w:p>
    <w:p w14:paraId="223CA42D" w14:textId="77777777" w:rsidR="00572BB0" w:rsidRDefault="00572BB0">
      <w:pPr>
        <w:pStyle w:val="ParaText"/>
        <w:numPr>
          <w:ilvl w:val="0"/>
          <w:numId w:val="15"/>
        </w:numPr>
        <w:jc w:val="left"/>
      </w:pPr>
      <w:r>
        <w:t>Power flow model</w:t>
      </w:r>
    </w:p>
    <w:p w14:paraId="0B731124" w14:textId="77777777" w:rsidR="00572BB0" w:rsidRDefault="00572BB0">
      <w:pPr>
        <w:pStyle w:val="ParaText"/>
        <w:numPr>
          <w:ilvl w:val="0"/>
          <w:numId w:val="15"/>
        </w:numPr>
        <w:jc w:val="left"/>
      </w:pPr>
      <w:r>
        <w:t>Commercial data</w:t>
      </w:r>
      <w:r w:rsidR="001E4F69">
        <w:t>.</w:t>
      </w:r>
    </w:p>
    <w:p w14:paraId="58654DCB" w14:textId="77777777" w:rsidR="00572BB0" w:rsidRDefault="00572BB0" w:rsidP="00950284">
      <w:pPr>
        <w:pStyle w:val="Heading2"/>
        <w:jc w:val="left"/>
      </w:pPr>
      <w:bookmarkStart w:id="57" w:name="_Toc196039121"/>
      <w:bookmarkStart w:id="58" w:name="_Toc391992784"/>
      <w:bookmarkStart w:id="59" w:name="_Toc414981188"/>
      <w:bookmarkStart w:id="60" w:name="_Toc528338300"/>
      <w:r>
        <w:t>Access to the CRR Full Network Model</w:t>
      </w:r>
      <w:bookmarkEnd w:id="57"/>
      <w:bookmarkEnd w:id="58"/>
      <w:bookmarkEnd w:id="59"/>
      <w:bookmarkEnd w:id="60"/>
    </w:p>
    <w:p w14:paraId="41665C08" w14:textId="77777777" w:rsidR="00572BB0" w:rsidRDefault="00572BB0">
      <w:pPr>
        <w:pStyle w:val="ParaText"/>
      </w:pPr>
      <w:r>
        <w:t xml:space="preserve">Tariff Section 6.5.1.4 provides that the CAISO will provide its CRR FNM as it is used in the CRR Allocation and Auction processes, to Market Participants and non-Market Participants that satisfy the applicable requirements.  The CRR FNM will contain information related to the conduct of the CRR Allocation and Auction as well as representative data that apply to the conduct of the CAISO Markets in general. </w:t>
      </w:r>
    </w:p>
    <w:p w14:paraId="0EE57F58" w14:textId="77777777" w:rsidR="00572BB0" w:rsidRDefault="00572BB0">
      <w:pPr>
        <w:pStyle w:val="ParaText"/>
      </w:pPr>
    </w:p>
    <w:p w14:paraId="1552FDAE" w14:textId="77777777" w:rsidR="00572BB0" w:rsidRDefault="00572BB0">
      <w:pPr>
        <w:pStyle w:val="ParaText"/>
      </w:pPr>
      <w:r w:rsidRPr="00A40CD8">
        <w:t>In accordance with Tariff Section 6.5.1.4</w:t>
      </w:r>
      <w:r>
        <w:t>, the requirements to obtain the CRR FNM are as follows:</w:t>
      </w:r>
    </w:p>
    <w:p w14:paraId="2BDAC438" w14:textId="77777777" w:rsidR="00572BB0" w:rsidRDefault="00572BB0">
      <w:pPr>
        <w:pStyle w:val="ParaText"/>
        <w:numPr>
          <w:ilvl w:val="0"/>
          <w:numId w:val="15"/>
        </w:numPr>
        <w:jc w:val="left"/>
      </w:pPr>
      <w:r>
        <w:t xml:space="preserve">Market Participants who are WECC members:  </w:t>
      </w:r>
    </w:p>
    <w:p w14:paraId="02A6612E" w14:textId="77777777" w:rsidR="00572BB0" w:rsidRDefault="00572BB0">
      <w:pPr>
        <w:pStyle w:val="ParaText"/>
        <w:ind w:left="720"/>
        <w:jc w:val="left"/>
      </w:pPr>
      <w:r>
        <w:t xml:space="preserve">The Market Participant must execute the CAISO's Non-Disclosure Agreement (NDA) and each of its employees and consultants who will have access to the model must sign the non-disclosure statement attached as an exhibit to the Market Participant’s NDA.  The form of the NDA in current use will be available on the CAISO’s Website. </w:t>
      </w:r>
    </w:p>
    <w:p w14:paraId="43EAC41A" w14:textId="77777777" w:rsidR="00572BB0" w:rsidRDefault="00572BB0">
      <w:pPr>
        <w:pStyle w:val="ParaText"/>
        <w:numPr>
          <w:ilvl w:val="0"/>
          <w:numId w:val="15"/>
        </w:numPr>
        <w:jc w:val="left"/>
      </w:pPr>
      <w:r>
        <w:t xml:space="preserve">Market Participants who are not WECC members:  </w:t>
      </w:r>
    </w:p>
    <w:p w14:paraId="2072019A" w14:textId="77777777" w:rsidR="00572BB0" w:rsidRDefault="00572BB0">
      <w:pPr>
        <w:pStyle w:val="ParaText"/>
        <w:ind w:left="720"/>
        <w:jc w:val="left"/>
      </w:pPr>
      <w:r>
        <w:t xml:space="preserve">The Market Participant must execute the CAISO's NDA, and each of its employees and consultants who will have access to the model must sign the non-disclosure statement attached as an exhibit to the Market Participant’s NDA, as just described.  The Market Participant must also submit a fully executed </w:t>
      </w:r>
      <w:bookmarkStart w:id="61" w:name="OLE_LINK5"/>
      <w:bookmarkStart w:id="62" w:name="OLE_LINK6"/>
      <w:r>
        <w:t>Non-member Confidentiality Agreement</w:t>
      </w:r>
      <w:bookmarkEnd w:id="61"/>
      <w:bookmarkEnd w:id="62"/>
      <w:r>
        <w:t xml:space="preserve"> to the WECC.  A copy of the Non-member Confidentiality Agreement can be obtained on the WECC website.</w:t>
      </w:r>
    </w:p>
    <w:p w14:paraId="50B4277E" w14:textId="77777777" w:rsidR="00572BB0" w:rsidRDefault="00572BB0">
      <w:pPr>
        <w:pStyle w:val="ParaText"/>
        <w:numPr>
          <w:ilvl w:val="0"/>
          <w:numId w:val="15"/>
        </w:numPr>
        <w:jc w:val="left"/>
      </w:pPr>
      <w:r>
        <w:t>Non-Market Participants who are WECC members:</w:t>
      </w:r>
    </w:p>
    <w:p w14:paraId="2A5BEF9B" w14:textId="77777777" w:rsidR="00572BB0" w:rsidRDefault="00572BB0">
      <w:pPr>
        <w:pStyle w:val="ParaText"/>
        <w:ind w:left="720"/>
        <w:jc w:val="left"/>
      </w:pPr>
      <w:r>
        <w:t>The non-Market Participant must reasonably demonstrate a legitimate business interest in the CAISO’s Markets.  The non-Market Participant must also execute the CAISO's NDA, and each of its employees and consultants who will have access to the model must sign the non-disclosure statement attached as an exhibit to the non-Market Participant’s NDA, as just described.</w:t>
      </w:r>
    </w:p>
    <w:p w14:paraId="2403D731" w14:textId="77777777" w:rsidR="00572BB0" w:rsidRDefault="00572BB0">
      <w:pPr>
        <w:pStyle w:val="ParaText"/>
        <w:numPr>
          <w:ilvl w:val="0"/>
          <w:numId w:val="15"/>
        </w:numPr>
        <w:jc w:val="left"/>
      </w:pPr>
      <w:r>
        <w:t>Non-Market Participants who are not WECC members:</w:t>
      </w:r>
    </w:p>
    <w:p w14:paraId="42632A06" w14:textId="77777777" w:rsidR="00572BB0" w:rsidRDefault="00572BB0">
      <w:pPr>
        <w:pStyle w:val="ParaText"/>
        <w:ind w:left="720"/>
        <w:jc w:val="left"/>
      </w:pPr>
      <w:r>
        <w:t>The non-Market Participant must reasonably demonstrate a legitimate business or governmental interest in the CAISO’s Markets.  The non-Market Participant must execute the CAISO's NDA, and each of its employees and consultants who will have access to the model must sign the non-disclosure statement attached as an exhibit to the non-Market Participant’s NDA, as just described.  The Market Participant must also submit a fully executed Non-member Confidentiality Agreement to the WECC, which can be obtained on the WECC website.</w:t>
      </w:r>
    </w:p>
    <w:p w14:paraId="714FFCFF" w14:textId="77777777" w:rsidR="00572BB0" w:rsidRDefault="00572BB0" w:rsidP="00E36D56">
      <w:pPr>
        <w:pStyle w:val="ParaText"/>
        <w:ind w:left="720"/>
        <w:jc w:val="left"/>
      </w:pPr>
      <w:r>
        <w:t xml:space="preserve">  </w:t>
      </w:r>
    </w:p>
    <w:p w14:paraId="24A9B428" w14:textId="77777777" w:rsidR="00572BB0" w:rsidRDefault="00572BB0" w:rsidP="00950284">
      <w:pPr>
        <w:pStyle w:val="Heading1"/>
        <w:jc w:val="left"/>
      </w:pPr>
      <w:bookmarkStart w:id="63" w:name="_Toc153556837"/>
      <w:bookmarkStart w:id="64" w:name="_Toc154891140"/>
      <w:bookmarkStart w:id="65" w:name="_Toc196039122"/>
      <w:bookmarkStart w:id="66" w:name="_Toc391992785"/>
      <w:bookmarkStart w:id="67" w:name="_Toc414981189"/>
      <w:bookmarkStart w:id="68" w:name="_Toc528338301"/>
      <w:bookmarkEnd w:id="63"/>
      <w:bookmarkEnd w:id="64"/>
      <w:r>
        <w:t>Full Network Model for IFM &amp; RTM</w:t>
      </w:r>
      <w:bookmarkEnd w:id="65"/>
      <w:bookmarkEnd w:id="66"/>
      <w:bookmarkEnd w:id="67"/>
      <w:bookmarkEnd w:id="68"/>
    </w:p>
    <w:p w14:paraId="1D711D34" w14:textId="77777777" w:rsidR="00572BB0" w:rsidRDefault="00572BB0">
      <w:pPr>
        <w:pStyle w:val="Heading2"/>
        <w:jc w:val="left"/>
      </w:pPr>
      <w:bookmarkStart w:id="69" w:name="_Toc196039123"/>
      <w:bookmarkStart w:id="70" w:name="_Toc391992786"/>
      <w:bookmarkStart w:id="71" w:name="_Toc414981190"/>
      <w:bookmarkStart w:id="72" w:name="_Toc528338302"/>
      <w:r>
        <w:t>FNM Transmission System Representation</w:t>
      </w:r>
      <w:bookmarkEnd w:id="69"/>
      <w:bookmarkEnd w:id="70"/>
      <w:bookmarkEnd w:id="71"/>
      <w:bookmarkEnd w:id="72"/>
    </w:p>
    <w:p w14:paraId="177A0FFC" w14:textId="52498FCC" w:rsidR="00572BB0" w:rsidRDefault="00572BB0">
      <w:pPr>
        <w:pStyle w:val="ParaText"/>
        <w:jc w:val="left"/>
      </w:pPr>
      <w:r>
        <w:t>The CAISO Controlled Grid is part of the WECC region of the NERC.  The FNM represents a portion of WECC including the AC transmission system and the HVDC transmission system</w:t>
      </w:r>
      <w:r w:rsidR="00382DC2">
        <w:t>s</w:t>
      </w:r>
      <w:r>
        <w:t xml:space="preserve"> </w:t>
      </w:r>
      <w:r w:rsidR="00382DC2">
        <w:t xml:space="preserve">that affect </w:t>
      </w:r>
      <w:r>
        <w:t>the CAISO Controlled Grid.</w:t>
      </w:r>
    </w:p>
    <w:p w14:paraId="40C403F3" w14:textId="77777777" w:rsidR="00572BB0" w:rsidRDefault="00572BB0">
      <w:pPr>
        <w:pStyle w:val="ParaText"/>
        <w:jc w:val="left"/>
      </w:pPr>
      <w:r>
        <w:t>The model essentially represents the transmission network and interconnections and is comprised of the following:</w:t>
      </w:r>
    </w:p>
    <w:p w14:paraId="3AD84D1B" w14:textId="77777777" w:rsidR="00572BB0" w:rsidRDefault="00572BB0">
      <w:pPr>
        <w:pStyle w:val="Bullet1HRt"/>
        <w:jc w:val="left"/>
      </w:pPr>
      <w:r>
        <w:t xml:space="preserve">CAISO </w:t>
      </w:r>
      <w:r w:rsidR="005D427F">
        <w:t>Balancing Authority Area</w:t>
      </w:r>
      <w:r>
        <w:t xml:space="preserve"> encompassing the networks of the three major investor owned utilities, referred to as Participating Transmission Owners (PTOs)</w:t>
      </w:r>
    </w:p>
    <w:p w14:paraId="1712D7C2" w14:textId="77777777" w:rsidR="00572BB0" w:rsidRDefault="00572BB0">
      <w:pPr>
        <w:pStyle w:val="Bullet1HRt"/>
        <w:jc w:val="left"/>
      </w:pPr>
      <w:r>
        <w:rPr>
          <w:rFonts w:cs="Arial"/>
        </w:rPr>
        <w:t>Networks of New Participating Transmission Owners (New PTOs)</w:t>
      </w:r>
    </w:p>
    <w:p w14:paraId="48EBE3E0" w14:textId="77777777" w:rsidR="00572BB0" w:rsidRDefault="00572BB0">
      <w:pPr>
        <w:pStyle w:val="Bullet1HRt"/>
        <w:jc w:val="left"/>
      </w:pPr>
      <w:r>
        <w:t>Metered Sub-Systems (MSS) that are part of the CAISO operational area</w:t>
      </w:r>
    </w:p>
    <w:p w14:paraId="1C91DD45" w14:textId="77777777" w:rsidR="00572BB0" w:rsidRDefault="00572BB0">
      <w:pPr>
        <w:pStyle w:val="Bullet1HRt"/>
        <w:jc w:val="left"/>
      </w:pPr>
      <w:r>
        <w:t xml:space="preserve">Non-CAISO </w:t>
      </w:r>
      <w:r w:rsidR="005D427F">
        <w:t>Balancing Authority Area</w:t>
      </w:r>
      <w:r>
        <w:t xml:space="preserve">s that are embedded within or adjacent to the CAISO </w:t>
      </w:r>
      <w:r w:rsidR="005D427F">
        <w:t>Balancing Authority Area</w:t>
      </w:r>
    </w:p>
    <w:p w14:paraId="22E27231" w14:textId="77777777" w:rsidR="00572BB0" w:rsidRDefault="00572BB0">
      <w:pPr>
        <w:pStyle w:val="Bullet1HRt"/>
        <w:jc w:val="left"/>
      </w:pPr>
      <w:r>
        <w:t xml:space="preserve">External </w:t>
      </w:r>
      <w:r w:rsidR="005D427F">
        <w:t>Balancing Authority Area</w:t>
      </w:r>
      <w:r>
        <w:t xml:space="preserve">s and external transmission systems to the extent necessary to </w:t>
      </w:r>
      <w:r w:rsidR="00272651">
        <w:t xml:space="preserve">improve the accuracy of the CAISO Market solutions for purposes of reliable operations and </w:t>
      </w:r>
      <w:r>
        <w:t xml:space="preserve">support the commercial requirements of the </w:t>
      </w:r>
      <w:r w:rsidR="00047B56">
        <w:t>CAISO Markets</w:t>
      </w:r>
    </w:p>
    <w:p w14:paraId="64437846" w14:textId="77777777" w:rsidR="00572BB0" w:rsidRDefault="00572BB0">
      <w:pPr>
        <w:pStyle w:val="Bullet1HRt"/>
        <w:jc w:val="left"/>
      </w:pPr>
      <w:r>
        <w:t>Utility entities also referred to as Utility Distribution Companies (UDCs)</w:t>
      </w:r>
      <w:r>
        <w:rPr>
          <w:rStyle w:val="FootnoteReference"/>
        </w:rPr>
        <w:footnoteReference w:id="4"/>
      </w:r>
    </w:p>
    <w:p w14:paraId="0B69F14C" w14:textId="77777777" w:rsidR="00572BB0" w:rsidRDefault="00572BB0">
      <w:pPr>
        <w:pStyle w:val="Bullet1HRt"/>
        <w:jc w:val="left"/>
      </w:pPr>
      <w:r>
        <w:rPr>
          <w:rFonts w:cs="Arial"/>
        </w:rPr>
        <w:t>HVDC line</w:t>
      </w:r>
      <w:r w:rsidR="00382DC2">
        <w:rPr>
          <w:rFonts w:cs="Arial"/>
        </w:rPr>
        <w:t>s such as</w:t>
      </w:r>
      <w:r>
        <w:rPr>
          <w:rFonts w:cs="Arial"/>
        </w:rPr>
        <w:t xml:space="preserve"> from the Northwest</w:t>
      </w:r>
      <w:r w:rsidR="00382DC2">
        <w:rPr>
          <w:rFonts w:cs="Arial"/>
        </w:rPr>
        <w:t xml:space="preserve"> to Sylmar</w:t>
      </w:r>
      <w:r>
        <w:rPr>
          <w:rFonts w:cs="Arial"/>
        </w:rPr>
        <w:t xml:space="preserve">, which support Schedules into the CAISO </w:t>
      </w:r>
      <w:r w:rsidR="005D427F">
        <w:rPr>
          <w:rFonts w:cs="Arial"/>
        </w:rPr>
        <w:t>Balancing Authority Area</w:t>
      </w:r>
      <w:r>
        <w:t>.</w:t>
      </w:r>
    </w:p>
    <w:p w14:paraId="7A5A983E" w14:textId="77777777" w:rsidR="00572BB0" w:rsidRDefault="00572BB0">
      <w:pPr>
        <w:pStyle w:val="ParaText"/>
        <w:jc w:val="left"/>
      </w:pPr>
      <w:r>
        <w:t>A brief description of each of these transmission entities is provided in the following sections.</w:t>
      </w:r>
    </w:p>
    <w:p w14:paraId="008F861A" w14:textId="77777777" w:rsidR="00572BB0" w:rsidRDefault="00572BB0">
      <w:pPr>
        <w:pStyle w:val="Heading3"/>
        <w:jc w:val="left"/>
      </w:pPr>
      <w:bookmarkStart w:id="73" w:name="_Toc196039124"/>
      <w:bookmarkStart w:id="74" w:name="_Toc391992787"/>
      <w:bookmarkStart w:id="75" w:name="_Toc414981191"/>
      <w:bookmarkStart w:id="76" w:name="_Toc528338303"/>
      <w:r>
        <w:t>Participating Transmission Owners</w:t>
      </w:r>
      <w:bookmarkEnd w:id="73"/>
      <w:bookmarkEnd w:id="74"/>
      <w:bookmarkEnd w:id="75"/>
      <w:bookmarkEnd w:id="76"/>
    </w:p>
    <w:p w14:paraId="1D18456D" w14:textId="77777777" w:rsidR="00572BB0" w:rsidRDefault="00572BB0">
      <w:pPr>
        <w:pStyle w:val="ParaText"/>
        <w:jc w:val="left"/>
      </w:pPr>
      <w:r>
        <w:t xml:space="preserve">PTOs’ facilities primarily consist of the transmission systems of the three California investor owned utilities namely, Pacific Gas and Electric Company (PG&amp;E), Southern California Edison Company (SCE), and San Diego Gas &amp; Electric Company (SDG&amp;E). </w:t>
      </w:r>
      <w:r w:rsidR="00B16D99">
        <w:t xml:space="preserve"> </w:t>
      </w:r>
      <w:r>
        <w:t>PTOs also include New PTOs that are described in Section 3.1.2 below.  Grandfathered agreements, such as the Existing Transmission Contracts (ETCs) and Transmission Ownership Rights (TORs), are some of the commercial arrangements that need to be represented in the FNM.</w:t>
      </w:r>
    </w:p>
    <w:p w14:paraId="472C1FFE" w14:textId="77777777" w:rsidR="00572BB0" w:rsidRDefault="00572BB0">
      <w:pPr>
        <w:pStyle w:val="Heading3"/>
        <w:jc w:val="left"/>
      </w:pPr>
      <w:bookmarkStart w:id="77" w:name="_Toc196039125"/>
      <w:bookmarkStart w:id="78" w:name="_Toc391992788"/>
      <w:bookmarkStart w:id="79" w:name="_Toc414981192"/>
      <w:bookmarkStart w:id="80" w:name="_Toc528338304"/>
      <w:r>
        <w:t>New Participating Transmission Owners (New PTOs)</w:t>
      </w:r>
      <w:bookmarkEnd w:id="77"/>
      <w:bookmarkEnd w:id="78"/>
      <w:bookmarkEnd w:id="79"/>
      <w:bookmarkEnd w:id="80"/>
    </w:p>
    <w:p w14:paraId="02D43DDD" w14:textId="77777777" w:rsidR="00572BB0" w:rsidRDefault="00572BB0">
      <w:pPr>
        <w:pStyle w:val="ParaText"/>
        <w:jc w:val="left"/>
      </w:pPr>
      <w:r>
        <w:t xml:space="preserve">The New PTOs are the physical power transmission network segments that are under CAISO operational control through the New Southern Participation Transmission Owner agreement effective January 1, 2003 and transmission contract transfers in the LADWP </w:t>
      </w:r>
      <w:r w:rsidR="005D427F">
        <w:t>Balancing Authority Area</w:t>
      </w:r>
      <w:r>
        <w:t xml:space="preserve"> by the City of Pasadena to CAISO for operational control effective January 1, 2005.  Most of these New PTO transmission contract rights belong to the southern California cities of Banning, Azusa, Anaheim, Riverside, Vernon, and Pasadena are located outside the California geographic region.  The New PTOs have transmission contract rights on each segment of the transmission network per direction.  The New PTO contractual network also includes the Southern Transmission System (STS) that includes a portion of the 500kV DC interface between Adelanto and InterMountain Power Plant (IPP) substations.  These systems are described in more detail in Section 4.2.4.</w:t>
      </w:r>
      <w:r w:rsidR="008C1C2B">
        <w:t>3</w:t>
      </w:r>
      <w:r>
        <w:t>.</w:t>
      </w:r>
      <w:r w:rsidR="00FB0E63">
        <w:t xml:space="preserve">  Modeling of DC lines is described in more detail in Section 4.2.5.1.</w:t>
      </w:r>
    </w:p>
    <w:p w14:paraId="2355F658" w14:textId="77777777" w:rsidR="00572BB0" w:rsidRDefault="00572BB0">
      <w:pPr>
        <w:pStyle w:val="Heading3"/>
        <w:jc w:val="left"/>
      </w:pPr>
      <w:bookmarkStart w:id="81" w:name="_Toc196039126"/>
      <w:bookmarkStart w:id="82" w:name="_Toc391992789"/>
      <w:bookmarkStart w:id="83" w:name="_Toc414981193"/>
      <w:bookmarkStart w:id="84" w:name="_Toc528338305"/>
      <w:r>
        <w:t>Metered Sub-Systems</w:t>
      </w:r>
      <w:bookmarkEnd w:id="81"/>
      <w:bookmarkEnd w:id="82"/>
      <w:bookmarkEnd w:id="83"/>
      <w:bookmarkEnd w:id="84"/>
    </w:p>
    <w:p w14:paraId="33D84425" w14:textId="77777777" w:rsidR="00572BB0" w:rsidRDefault="00572BB0">
      <w:pPr>
        <w:pStyle w:val="ParaText"/>
        <w:jc w:val="left"/>
      </w:pPr>
      <w:r>
        <w:t>The following excerpt from the CAISO Tariff (Section 27.5.2) describes the handling of MSSs:</w:t>
      </w:r>
    </w:p>
    <w:p w14:paraId="0ABB1670" w14:textId="77777777" w:rsidR="00572BB0" w:rsidRDefault="00572BB0">
      <w:pPr>
        <w:pStyle w:val="ParaText"/>
        <w:ind w:left="720"/>
        <w:jc w:val="left"/>
      </w:pPr>
      <w:r>
        <w:t xml:space="preserve">“The FNM includes a full model of MSS transmission networks used for power flow calculations and congestion management in the CAISO Markets Processes.  Network constraints (i.e. circuit ratings, thermal rating, etc.) within the MSS or at boundaries, shall be monitored but not enforced in the CAISO’s FNM.  If overloads are observed in the forward markets are internal to the MSS or at the MSS boundaries and are attributable to MSS operations, the CAISO shall communicate such events to the Scheduling Coordinator for the MSS and coordinate any manual re-dispatch required in Real-Time.  If, independent of the CAISO, the Scheduling Coordinator for the MSS is unable to resolve Congestion internal to the MSS or at the MSS boundaries in Real-Time, the CAISO will use Exceptional Dispatch Instructions on Resources that have been Bid into the </w:t>
      </w:r>
      <w:r w:rsidR="008137C3">
        <w:t xml:space="preserve">FMM </w:t>
      </w:r>
      <w:r>
        <w:t xml:space="preserve">and RTM to resolve Congestion.  The costs of such Exceptional Dispatch will be allocated pursuant to the provisions specified in Section 11.5.6. </w:t>
      </w:r>
      <w:r w:rsidR="00B16D99">
        <w:t xml:space="preserve"> </w:t>
      </w:r>
      <w:r>
        <w:t>Consistent with Section 4.9, the CAISO and MSS Operator shall develop specific procedures for each MSS to determine how network constraints will be handled.”</w:t>
      </w:r>
      <w:r>
        <w:rPr>
          <w:rStyle w:val="FootnoteReference"/>
        </w:rPr>
        <w:footnoteReference w:id="5"/>
      </w:r>
    </w:p>
    <w:p w14:paraId="465875BE" w14:textId="77777777" w:rsidR="00572BB0" w:rsidRDefault="00572BB0">
      <w:pPr>
        <w:pStyle w:val="ParaText"/>
        <w:jc w:val="left"/>
      </w:pPr>
      <w:r>
        <w:t>MSSs have power transmission networks that represent either a parallel loop or radial tie to the CAISO network. MSSs exist in both Northern and Southern California.  Some of the MSSs operate under an aggregate MSS commercial arrangement.</w:t>
      </w:r>
    </w:p>
    <w:p w14:paraId="4AA9D68F" w14:textId="77777777" w:rsidR="00572BB0" w:rsidRDefault="00572BB0">
      <w:pPr>
        <w:pStyle w:val="ParaText"/>
        <w:jc w:val="left"/>
      </w:pPr>
      <w:r>
        <w:t xml:space="preserve">For the purpose of supporting the IFM and RTM, all network constraints within MSSs are monitored but not enforced. </w:t>
      </w:r>
      <w:r w:rsidR="008B6382">
        <w:t xml:space="preserve"> </w:t>
      </w:r>
      <w:r>
        <w:t xml:space="preserve">To implement these exclusions, these contracts are grouped into what is referred to as the exception list. </w:t>
      </w:r>
      <w:r w:rsidR="008B6382">
        <w:t xml:space="preserve"> </w:t>
      </w:r>
      <w:r>
        <w:t xml:space="preserve">Network constraints that are monitored but not enforced are constraints that are included in the congestion management processes for analysis purposes but do not result in any action to resolve congestion on these constraints in the IFM/RTM.  The exception list is a component of the supplemental data management applications of the CAISO FNM described in more detail in Section 3.2. </w:t>
      </w:r>
      <w:r w:rsidR="008B6382">
        <w:t xml:space="preserve"> </w:t>
      </w:r>
      <w:r>
        <w:t xml:space="preserve">The "exception list" is a list of network constraints that are to be only monitored for violations of capacity limits, but not enforced if violations occur, in the SCUC and Network Applications executions for IFM and RTM. </w:t>
      </w:r>
      <w:r w:rsidR="008B6382">
        <w:t xml:space="preserve"> </w:t>
      </w:r>
      <w:r>
        <w:t xml:space="preserve">They are classified as such and stored as components of the Supplemental Market Data Management Applications for that purpose.  This exclusion allows the MSS to manage congestion on its grid while allowing the CAISO to use a network model that has sufficient accuracy to allow it to meets its market operations responsibilities.  </w:t>
      </w:r>
    </w:p>
    <w:p w14:paraId="7099124C" w14:textId="77777777" w:rsidR="00572BB0" w:rsidRDefault="00572BB0">
      <w:pPr>
        <w:pStyle w:val="ParaText"/>
        <w:jc w:val="left"/>
      </w:pPr>
      <w:r>
        <w:t>There is however, a potential complication posed by loop flows, especially when the MSS system has more than one interconnection point that forms a loop with the CAISO Controlled Grid.  In this case even if the net interchange Power with CAISO is 0 MW, the nodal prices within their system can be different due to the loop flow at the different points of the interface, which may impact MSS settlements.</w:t>
      </w:r>
    </w:p>
    <w:p w14:paraId="3B5FF275" w14:textId="77777777" w:rsidR="00572BB0" w:rsidRDefault="00572BB0">
      <w:pPr>
        <w:pStyle w:val="Heading3"/>
        <w:jc w:val="left"/>
      </w:pPr>
      <w:bookmarkStart w:id="85" w:name="_Toc196039127"/>
      <w:bookmarkStart w:id="86" w:name="_Toc391992790"/>
      <w:bookmarkStart w:id="87" w:name="_Toc414981194"/>
      <w:bookmarkStart w:id="88" w:name="_Toc528338306"/>
      <w:r>
        <w:t>External Systems</w:t>
      </w:r>
      <w:bookmarkEnd w:id="85"/>
      <w:bookmarkEnd w:id="86"/>
      <w:bookmarkEnd w:id="87"/>
      <w:bookmarkEnd w:id="88"/>
    </w:p>
    <w:p w14:paraId="6AE54E4A" w14:textId="77E63279" w:rsidR="00572BB0" w:rsidRDefault="00572BB0">
      <w:pPr>
        <w:pStyle w:val="ParaText"/>
        <w:jc w:val="left"/>
      </w:pPr>
      <w:r>
        <w:t xml:space="preserve">As provided in Tariff Section 27.5.1, the FNM is a representation of the CAISO </w:t>
      </w:r>
      <w:r w:rsidR="005D427F">
        <w:t>Balancing Authority Area</w:t>
      </w:r>
      <w:r>
        <w:t xml:space="preserve"> that enables the CAISO to conduct power flow analyses to identify transmission constraints for the optimization of the CAISO Markets.  </w:t>
      </w:r>
      <w:r w:rsidRPr="00AD543B">
        <w:t xml:space="preserve">External </w:t>
      </w:r>
      <w:r w:rsidR="005D427F" w:rsidRPr="00AD543B">
        <w:t>Balancing Authority Area</w:t>
      </w:r>
      <w:r w:rsidRPr="00AD543B">
        <w:t xml:space="preserve">s and external transmission systems are modeled to the extent necessary to </w:t>
      </w:r>
      <w:r w:rsidR="00A76362">
        <w:t xml:space="preserve">1) </w:t>
      </w:r>
      <w:r w:rsidR="00C82959">
        <w:t xml:space="preserve">improve the accuracy of the CAISO Market solutions for purposes of reliable operations and </w:t>
      </w:r>
      <w:r w:rsidR="00A76362">
        <w:t xml:space="preserve">2) </w:t>
      </w:r>
      <w:r w:rsidRPr="00AD543B">
        <w:t>support the commercial requirements of the CAISO Markets</w:t>
      </w:r>
      <w:r w:rsidR="00526146">
        <w:t xml:space="preserve"> and 3) support the requirements for CAISO to provide RC Services</w:t>
      </w:r>
      <w:r w:rsidRPr="00AD543B">
        <w:t xml:space="preserve">.  External connections are retained between Intertie branches within Transmission Interfaces.  </w:t>
      </w:r>
      <w:r w:rsidR="0072605C" w:rsidRPr="00AD543B">
        <w:t xml:space="preserve">Other </w:t>
      </w:r>
      <w:r w:rsidRPr="00AD543B">
        <w:t xml:space="preserve">external loops are modeled, </w:t>
      </w:r>
      <w:r w:rsidR="0072605C" w:rsidRPr="00AD543B">
        <w:t xml:space="preserve">when the CAISO has determined that such modeling </w:t>
      </w:r>
      <w:r w:rsidRPr="00AD543B">
        <w:t>allows the CAISO to increase the accuracy of the congestion management process.</w:t>
      </w:r>
      <w:r w:rsidR="007E4810" w:rsidRPr="007E4810">
        <w:t xml:space="preserve"> </w:t>
      </w:r>
      <w:r w:rsidR="000D63DA">
        <w:t xml:space="preserve"> </w:t>
      </w:r>
      <w:r w:rsidR="007E4810" w:rsidRPr="007E4810">
        <w:t>The CAISO Markets’ optimizations also factor in forecasted unscheduled flow at the Interties</w:t>
      </w:r>
      <w:r w:rsidR="007E4810">
        <w:t>.</w:t>
      </w:r>
    </w:p>
    <w:p w14:paraId="79F95A46" w14:textId="77777777" w:rsidR="00572BB0" w:rsidRDefault="00572BB0">
      <w:pPr>
        <w:pStyle w:val="ParaText"/>
        <w:jc w:val="left"/>
      </w:pPr>
      <w:r>
        <w:t xml:space="preserve">Initially for the FNM, and consistent with WECC scheduling requirements, power transfers into the CAISO </w:t>
      </w:r>
      <w:r w:rsidR="005D427F">
        <w:t>Balancing Authority Area</w:t>
      </w:r>
      <w:r>
        <w:t xml:space="preserve"> are modeled as boundary injections at Interties, except for New PTO networks, </w:t>
      </w:r>
      <w:r w:rsidR="0072605C">
        <w:t>Integrated Balancing Authority</w:t>
      </w:r>
      <w:r>
        <w:t xml:space="preserve"> Areas</w:t>
      </w:r>
      <w:r w:rsidR="0072605C">
        <w:t xml:space="preserve"> and other areas where external loops are modeled</w:t>
      </w:r>
      <w:r>
        <w:t xml:space="preserve">.  The CAISO detailed model, which is extracted from an EMS model, includes these boundary nodes.  The FNM includes the boundary nodes in node-breaker format (See section 4.2.1 for a discussion of node-breaker models).  </w:t>
      </w:r>
      <w:r w:rsidR="002C3087">
        <w:t>A closed</w:t>
      </w:r>
      <w:r w:rsidRPr="002C3087">
        <w:t>-loop representation of the power system external to CAISO is used to increase the accuracy of the congestion management process</w:t>
      </w:r>
      <w:r w:rsidRPr="001D77F9">
        <w:t xml:space="preserve">.  </w:t>
      </w:r>
      <w:r w:rsidRPr="002C3087">
        <w:t>The inter-area interchanges are scheduled as transactions across the prescribed Intertie Transmission Interfaces</w:t>
      </w:r>
      <w:r>
        <w:t>, as the end result of running the CAISO markets.  Scheduling Coordinators submit bids, including self-schedules, which are among the inputs to the market optimization process.  The market optimization process is a multi-step process described in the BPM for Market Operations.</w:t>
      </w:r>
    </w:p>
    <w:p w14:paraId="6E09371F" w14:textId="05F6CFE4" w:rsidR="00572BB0" w:rsidRDefault="00572BB0">
      <w:pPr>
        <w:pStyle w:val="ParaText"/>
        <w:jc w:val="left"/>
      </w:pPr>
      <w:r>
        <w:t>Concerning Intertie scheduling, first the Total Transfer Capability (TTC) limit for an Intertie is predetermined and defined.  This is dynamically adjusted</w:t>
      </w:r>
      <w:r w:rsidR="00AF67D5">
        <w:t xml:space="preserve"> as described in Appendix L</w:t>
      </w:r>
      <w:r w:rsidR="007D7CAE">
        <w:t>-1</w:t>
      </w:r>
      <w:r w:rsidR="00AF67D5">
        <w:t xml:space="preserve"> of the </w:t>
      </w:r>
      <w:r w:rsidR="009F7B57">
        <w:t>CAISO T</w:t>
      </w:r>
      <w:r w:rsidR="00AF67D5">
        <w:t>ariff,</w:t>
      </w:r>
      <w:r>
        <w:t xml:space="preserve"> to what is referred to as </w:t>
      </w:r>
      <w:r w:rsidR="00AF67D5">
        <w:t xml:space="preserve">Available </w:t>
      </w:r>
      <w:r>
        <w:t xml:space="preserve">Transfer </w:t>
      </w:r>
      <w:r w:rsidR="00AF67D5">
        <w:t xml:space="preserve">Capability </w:t>
      </w:r>
      <w:r>
        <w:t>(</w:t>
      </w:r>
      <w:r w:rsidR="00AF67D5">
        <w:t>A</w:t>
      </w:r>
      <w:r>
        <w:t xml:space="preserve">TC) based on actual or expected operating conditions of the </w:t>
      </w:r>
      <w:r w:rsidR="005D427F">
        <w:t>Balancing Authority Area</w:t>
      </w:r>
      <w:r>
        <w:t>.</w:t>
      </w:r>
    </w:p>
    <w:p w14:paraId="72949EAA" w14:textId="77777777" w:rsidR="00572BB0" w:rsidRDefault="00572BB0">
      <w:pPr>
        <w:pStyle w:val="ParaText"/>
        <w:jc w:val="left"/>
      </w:pPr>
      <w:r>
        <w:t xml:space="preserve">Second, Energy and AS capacity are bid by a number of Scheduling Coordinators at Scheduling Points on the Interties as export or import, which form the Interchange between </w:t>
      </w:r>
      <w:r w:rsidR="005D427F">
        <w:t>Balancing Authority Area</w:t>
      </w:r>
      <w:r>
        <w:t xml:space="preserve">s.  Then in the IFM/RTM all the schedules on each Intertie are optimized together to compete for capacity subject to its </w:t>
      </w:r>
      <w:r w:rsidR="00AF67D5">
        <w:t>A</w:t>
      </w:r>
      <w:r>
        <w:t>TC limit.</w:t>
      </w:r>
      <w:r w:rsidR="006334FD">
        <w:t xml:space="preserve"> </w:t>
      </w:r>
      <w:r w:rsidR="008B6382">
        <w:t xml:space="preserve"> </w:t>
      </w:r>
      <w:r w:rsidR="006334FD">
        <w:t xml:space="preserve">The enforcement of </w:t>
      </w:r>
      <w:r w:rsidR="0089756B">
        <w:t xml:space="preserve">intertie </w:t>
      </w:r>
      <w:r w:rsidR="006334FD">
        <w:t xml:space="preserve">limits when external loops are modeled is discussed further in section 4.2.4.3.  Related intertie constraints </w:t>
      </w:r>
      <w:r w:rsidR="001744E1">
        <w:t>(ITC)</w:t>
      </w:r>
      <w:r w:rsidR="00A57D55">
        <w:t xml:space="preserve"> </w:t>
      </w:r>
      <w:r w:rsidR="006334FD">
        <w:t>on market schedules are discussed in section 4.2.4.1.</w:t>
      </w:r>
    </w:p>
    <w:p w14:paraId="4A97CA15" w14:textId="77777777" w:rsidR="00572BB0" w:rsidRDefault="00572BB0">
      <w:pPr>
        <w:pStyle w:val="ParaText"/>
        <w:jc w:val="left"/>
      </w:pPr>
      <w:r w:rsidRPr="00786CF0">
        <w:t xml:space="preserve">Unscheduled flow is managed by enforcing both </w:t>
      </w:r>
      <w:r w:rsidR="00C877BB">
        <w:t xml:space="preserve">physical </w:t>
      </w:r>
      <w:r w:rsidRPr="00786CF0">
        <w:t>flow limits and scheduling limits on the Interties</w:t>
      </w:r>
      <w:r w:rsidR="00C877BB">
        <w:t xml:space="preserve"> in the </w:t>
      </w:r>
      <w:r w:rsidR="009F7B57">
        <w:t>D</w:t>
      </w:r>
      <w:r w:rsidR="00C877BB">
        <w:t>ay-</w:t>
      </w:r>
      <w:r w:rsidR="009F7B57">
        <w:t>A</w:t>
      </w:r>
      <w:r w:rsidR="00C877BB">
        <w:t xml:space="preserve">head and </w:t>
      </w:r>
      <w:r w:rsidR="009F7B57">
        <w:t>R</w:t>
      </w:r>
      <w:r w:rsidR="00C877BB">
        <w:t>eal-</w:t>
      </w:r>
      <w:r w:rsidR="009F7B57">
        <w:t>T</w:t>
      </w:r>
      <w:r w:rsidR="00C877BB">
        <w:t>ime timeframes</w:t>
      </w:r>
      <w:r w:rsidRPr="00786CF0">
        <w:t>.</w:t>
      </w:r>
      <w:r>
        <w:t xml:space="preserve">  </w:t>
      </w:r>
    </w:p>
    <w:p w14:paraId="3C3057E1" w14:textId="77777777" w:rsidR="00572BB0" w:rsidRDefault="00572BB0">
      <w:pPr>
        <w:pStyle w:val="ParaText"/>
        <w:jc w:val="left"/>
      </w:pPr>
      <w:r w:rsidRPr="00786CF0">
        <w:t xml:space="preserve">For the </w:t>
      </w:r>
      <w:r w:rsidR="00786CF0">
        <w:t>closed</w:t>
      </w:r>
      <w:r w:rsidRPr="00786CF0">
        <w:t>-loop representation,</w:t>
      </w:r>
      <w:r>
        <w:t xml:space="preserve"> imports and exports are scheduled at the prescribed Interties, i.e., they are represented as pseudo-injections at the boundary nodes.  In cases where multiple Intertie branches comprise a single Transmission Interface, external connections are modeled between the branches within the Transmission Interface.</w:t>
      </w:r>
      <w:r>
        <w:rPr>
          <w:rStyle w:val="FootnoteReference"/>
        </w:rPr>
        <w:footnoteReference w:id="6"/>
      </w:r>
      <w:r>
        <w:t xml:space="preserve">  In addition, external connections are retained between intertie Transmission Interfaces where the CAISO </w:t>
      </w:r>
      <w:r w:rsidR="004F30FE">
        <w:t>h</w:t>
      </w:r>
      <w:r>
        <w:t>as determined that doing so increases the accuracy of the congestion management process.</w:t>
      </w:r>
      <w:r>
        <w:rPr>
          <w:rStyle w:val="FootnoteReference"/>
        </w:rPr>
        <w:footnoteReference w:id="7"/>
      </w:r>
      <w:r>
        <w:t xml:space="preserve">  In the RTM, unscheduled loop flow on the Interties is calculated from the State Estimator solution, as the difference between actual and scheduled flows.  This ensures that the effects of loop flow within the CAISO </w:t>
      </w:r>
      <w:r w:rsidR="005D427F">
        <w:t>Balancing Authority Area</w:t>
      </w:r>
      <w:r>
        <w:t xml:space="preserve"> are recognized and that RTM will maintain total intertie flows within branch and Transmission Interface limits.</w:t>
      </w:r>
    </w:p>
    <w:p w14:paraId="25A81AD2" w14:textId="77777777" w:rsidR="00572BB0" w:rsidRDefault="00572BB0">
      <w:pPr>
        <w:pStyle w:val="ParaText"/>
        <w:jc w:val="left"/>
      </w:pPr>
      <w:r>
        <w:t>The modeling of these external loops in IFM and the use of the State Estimator solution in RTM result in increased accuracy of the congestion management process. The loops are needed to:</w:t>
      </w:r>
    </w:p>
    <w:p w14:paraId="3D19BA17" w14:textId="77777777" w:rsidR="00572BB0" w:rsidRDefault="00572BB0">
      <w:pPr>
        <w:pStyle w:val="Bullet1"/>
        <w:jc w:val="left"/>
      </w:pPr>
      <w:r>
        <w:rPr>
          <w:rFonts w:cs="Arial"/>
        </w:rPr>
        <w:t>More accurately represe</w:t>
      </w:r>
      <w:r>
        <w:t>nt loop flows in CAISO system</w:t>
      </w:r>
    </w:p>
    <w:p w14:paraId="1F04C8FE" w14:textId="77777777" w:rsidR="00572BB0" w:rsidRDefault="00572BB0">
      <w:pPr>
        <w:pStyle w:val="Bullet1"/>
        <w:jc w:val="left"/>
        <w:rPr>
          <w:rFonts w:cs="Arial"/>
        </w:rPr>
      </w:pPr>
      <w:r>
        <w:rPr>
          <w:rFonts w:cs="Arial"/>
        </w:rPr>
        <w:t>Achieve the needed accuracy in calculating post contingency flows in the contingency analysis</w:t>
      </w:r>
    </w:p>
    <w:p w14:paraId="159F7A70" w14:textId="77777777" w:rsidR="00572BB0" w:rsidRDefault="00572BB0">
      <w:pPr>
        <w:pStyle w:val="Bullet1"/>
        <w:jc w:val="left"/>
        <w:rPr>
          <w:rFonts w:cs="Arial"/>
        </w:rPr>
      </w:pPr>
      <w:r>
        <w:rPr>
          <w:rFonts w:cs="Arial"/>
        </w:rPr>
        <w:t>More accurately represent the impact of congestion on LMPs</w:t>
      </w:r>
    </w:p>
    <w:p w14:paraId="2228DD13" w14:textId="77777777" w:rsidR="00572BB0" w:rsidRDefault="00572BB0">
      <w:pPr>
        <w:pStyle w:val="Bullet1"/>
        <w:rPr>
          <w:rFonts w:cs="Arial"/>
        </w:rPr>
      </w:pPr>
      <w:r>
        <w:rPr>
          <w:rFonts w:cs="Arial"/>
        </w:rPr>
        <w:t>Ensure feasibility of forward schedules</w:t>
      </w:r>
    </w:p>
    <w:p w14:paraId="14B5F932" w14:textId="77777777" w:rsidR="00572BB0" w:rsidRDefault="00572BB0">
      <w:pPr>
        <w:pStyle w:val="Bullet1"/>
        <w:numPr>
          <w:ilvl w:val="0"/>
          <w:numId w:val="0"/>
        </w:numPr>
        <w:ind w:left="360"/>
        <w:rPr>
          <w:rFonts w:cs="Arial"/>
        </w:rPr>
      </w:pPr>
    </w:p>
    <w:p w14:paraId="2425BE18" w14:textId="77777777" w:rsidR="005F3098" w:rsidRDefault="00572BB0">
      <w:pPr>
        <w:pStyle w:val="ParaText"/>
        <w:jc w:val="left"/>
      </w:pPr>
      <w:r>
        <w:t>For IFM and</w:t>
      </w:r>
      <w:r w:rsidR="005F3098">
        <w:t xml:space="preserve"> RTM</w:t>
      </w:r>
      <w:r w:rsidRPr="00F16B2E">
        <w:t xml:space="preserve">, the inter-area Interchange is scheduled at the prescribed Intertie Scheduling Points.  </w:t>
      </w:r>
      <w:r w:rsidR="00D248FC">
        <w:t xml:space="preserve">In addition, the </w:t>
      </w:r>
      <w:r w:rsidR="00D248FC" w:rsidRPr="00D248FC">
        <w:t xml:space="preserve">CAISO performs loop-flow calculations to supplement market scheduling data, to </w:t>
      </w:r>
      <w:r w:rsidR="00424EED">
        <w:t xml:space="preserve">create a forecast of unscheduled flow between sources and sinks in </w:t>
      </w:r>
      <w:r w:rsidR="006C3846">
        <w:t>B</w:t>
      </w:r>
      <w:r w:rsidR="00424EED">
        <w:t xml:space="preserve">alancing </w:t>
      </w:r>
      <w:r w:rsidR="006C3846">
        <w:t>A</w:t>
      </w:r>
      <w:r w:rsidR="00424EED">
        <w:t xml:space="preserve">uthority </w:t>
      </w:r>
      <w:r w:rsidR="006C3846">
        <w:t>A</w:t>
      </w:r>
      <w:r w:rsidR="00424EED">
        <w:t xml:space="preserve">reas that are both external to the </w:t>
      </w:r>
      <w:r w:rsidR="00FB0E63">
        <w:t>CAISO Markets, as a starting point for optimizing market schedules within the ATC available to the CAISO Markets.  Section 3.1.10 of the BPM for Market Operations provides further detail of these calculations.</w:t>
      </w:r>
    </w:p>
    <w:p w14:paraId="56FA6AC5" w14:textId="77777777" w:rsidR="00572BB0" w:rsidRDefault="00572BB0">
      <w:pPr>
        <w:pStyle w:val="ParaText"/>
        <w:jc w:val="left"/>
      </w:pPr>
      <w:r w:rsidRPr="00F16B2E">
        <w:t xml:space="preserve">RTM </w:t>
      </w:r>
      <w:r w:rsidR="005F3098">
        <w:t xml:space="preserve">may </w:t>
      </w:r>
      <w:r w:rsidRPr="00F16B2E">
        <w:t>add additional Intertie fixed injections to model unscheduled loop flows.  The RTM calculat</w:t>
      </w:r>
      <w:r w:rsidR="005F3098">
        <w:t>ion</w:t>
      </w:r>
      <w:r w:rsidRPr="00F16B2E">
        <w:t xml:space="preserve">, in each run, </w:t>
      </w:r>
      <w:r w:rsidR="005F3098">
        <w:t xml:space="preserve">is for </w:t>
      </w:r>
      <w:r w:rsidR="006721D7">
        <w:t xml:space="preserve">a set of </w:t>
      </w:r>
      <w:r w:rsidRPr="00F16B2E">
        <w:t>injections</w:t>
      </w:r>
      <w:r w:rsidR="006721D7">
        <w:t xml:space="preserve"> at Scheduling Points and other locations</w:t>
      </w:r>
      <w:r w:rsidRPr="00F16B2E">
        <w:t xml:space="preserve"> to compensate for the </w:t>
      </w:r>
      <w:r w:rsidR="006721D7">
        <w:t xml:space="preserve">difference between </w:t>
      </w:r>
      <w:r w:rsidR="003519CB">
        <w:t xml:space="preserve">market </w:t>
      </w:r>
      <w:r w:rsidRPr="00F16B2E">
        <w:t>flows</w:t>
      </w:r>
      <w:r w:rsidR="001324E3">
        <w:t>,</w:t>
      </w:r>
      <w:r w:rsidRPr="00F16B2E">
        <w:t xml:space="preserve"> </w:t>
      </w:r>
      <w:r w:rsidR="006721D7">
        <w:t xml:space="preserve">calculated </w:t>
      </w:r>
      <w:r w:rsidRPr="00F16B2E">
        <w:t>from the SCED run 10 minutes ago</w:t>
      </w:r>
      <w:r w:rsidR="001324E3">
        <w:t>,</w:t>
      </w:r>
      <w:r w:rsidRPr="00F16B2E">
        <w:t xml:space="preserve"> and actual flows obtained from </w:t>
      </w:r>
      <w:r w:rsidR="001324E3">
        <w:t>the CAISO EMS State Estimator (SE) solution</w:t>
      </w:r>
      <w:r w:rsidR="001324E3" w:rsidRPr="00F16B2E">
        <w:t xml:space="preserve"> </w:t>
      </w:r>
      <w:r w:rsidRPr="00F16B2E">
        <w:t xml:space="preserve">on </w:t>
      </w:r>
      <w:r w:rsidR="006721D7">
        <w:t>the boundary branches of the market area</w:t>
      </w:r>
      <w:r w:rsidR="006721D7" w:rsidRPr="00F16B2E" w:rsidDel="006721D7">
        <w:t xml:space="preserve"> </w:t>
      </w:r>
      <w:r w:rsidRPr="00F16B2E">
        <w:t xml:space="preserve">and other specified transmission interfaces.  </w:t>
      </w:r>
      <w:r w:rsidR="006721D7">
        <w:t xml:space="preserve">Once the injections that are needed to match boundary conditions are calculated, the difference between these injections and the scheduled values for the Scheduling Points can be treated as a </w:t>
      </w:r>
      <w:r w:rsidR="003519CB">
        <w:t>“</w:t>
      </w:r>
      <w:r w:rsidR="006721D7">
        <w:t>compensating injection</w:t>
      </w:r>
      <w:r w:rsidR="003519CB">
        <w:t>”</w:t>
      </w:r>
      <w:r w:rsidR="006721D7">
        <w:t xml:space="preserve">.  These compensating injections </w:t>
      </w:r>
      <w:r w:rsidRPr="00F16B2E">
        <w:t>are assumed to stay constant for all Dispatch Intervals within the time horizon of each RTM market run.</w:t>
      </w:r>
    </w:p>
    <w:p w14:paraId="5FDEEF6A" w14:textId="77777777" w:rsidR="001324E3" w:rsidRDefault="005F3098" w:rsidP="001324E3">
      <w:pPr>
        <w:pStyle w:val="ParaText"/>
        <w:jc w:val="left"/>
      </w:pPr>
      <w:r>
        <w:t>The solution obtained using these</w:t>
      </w:r>
      <w:r w:rsidR="001324E3">
        <w:t xml:space="preserve"> approach</w:t>
      </w:r>
      <w:r>
        <w:t>es</w:t>
      </w:r>
      <w:r w:rsidR="001324E3">
        <w:t xml:space="preserve"> reflect not only the impact of the Scheduling Points but also the impact</w:t>
      </w:r>
      <w:r w:rsidR="006721D7">
        <w:t xml:space="preserve"> of loop flows and inadvertent </w:t>
      </w:r>
      <w:r w:rsidR="006C3846">
        <w:t>E</w:t>
      </w:r>
      <w:r w:rsidR="001324E3">
        <w:t xml:space="preserve">nergy.  </w:t>
      </w:r>
      <w:r w:rsidR="006721D7">
        <w:t>The solution distinguishes between the portion of flows in the region due to the scheduling at the Scheduling Points and the portion of the flows due to the compensating injections</w:t>
      </w:r>
      <w:r w:rsidR="003519CB">
        <w:t>, by applying shift factors to determine the contribution of the market Schedules to each network constraint</w:t>
      </w:r>
      <w:r w:rsidR="006721D7">
        <w:t xml:space="preserve">.  </w:t>
      </w:r>
      <w:r w:rsidR="001324E3">
        <w:t>The CAISO manages the portion of the flow associated with the Scheduling Points and not the entire flow</w:t>
      </w:r>
      <w:r w:rsidR="003519CB">
        <w:t>,</w:t>
      </w:r>
      <w:r w:rsidR="001324E3">
        <w:t xml:space="preserve"> b</w:t>
      </w:r>
      <w:r w:rsidR="003519CB">
        <w:t>y</w:t>
      </w:r>
      <w:r w:rsidR="001324E3">
        <w:t xml:space="preserve"> monitor</w:t>
      </w:r>
      <w:r w:rsidR="003519CB">
        <w:t>ing</w:t>
      </w:r>
      <w:r w:rsidR="001324E3">
        <w:t xml:space="preserve"> and enforc</w:t>
      </w:r>
      <w:r w:rsidR="003519CB">
        <w:t>ing limits</w:t>
      </w:r>
      <w:r w:rsidR="001324E3">
        <w:t xml:space="preserve"> based on </w:t>
      </w:r>
      <w:r w:rsidR="003519CB">
        <w:t>the market’s</w:t>
      </w:r>
      <w:r w:rsidR="001324E3">
        <w:t xml:space="preserve"> portion of the capacity of these branches.</w:t>
      </w:r>
    </w:p>
    <w:p w14:paraId="0693AC46" w14:textId="77777777" w:rsidR="00572BB0" w:rsidRDefault="00572BB0">
      <w:pPr>
        <w:pStyle w:val="Bullet1"/>
        <w:numPr>
          <w:ilvl w:val="0"/>
          <w:numId w:val="0"/>
        </w:numPr>
        <w:ind w:left="360"/>
      </w:pPr>
    </w:p>
    <w:p w14:paraId="6A44A915" w14:textId="77777777" w:rsidR="00572BB0" w:rsidRDefault="00572BB0">
      <w:pPr>
        <w:pStyle w:val="Heading3"/>
        <w:jc w:val="left"/>
      </w:pPr>
      <w:bookmarkStart w:id="89" w:name="_Toc196039128"/>
      <w:bookmarkStart w:id="90" w:name="_Toc391992791"/>
      <w:bookmarkStart w:id="91" w:name="_Toc414981195"/>
      <w:bookmarkStart w:id="92" w:name="_Toc528338307"/>
      <w:r>
        <w:t xml:space="preserve">Other </w:t>
      </w:r>
      <w:r w:rsidR="005D427F">
        <w:t>Balancing Authority Area</w:t>
      </w:r>
      <w:r>
        <w:t>s</w:t>
      </w:r>
      <w:bookmarkEnd w:id="89"/>
      <w:bookmarkEnd w:id="90"/>
      <w:bookmarkEnd w:id="91"/>
      <w:bookmarkEnd w:id="92"/>
      <w:r>
        <w:t xml:space="preserve"> </w:t>
      </w:r>
    </w:p>
    <w:p w14:paraId="6717788C" w14:textId="77777777" w:rsidR="00572BB0" w:rsidRDefault="00572BB0">
      <w:pPr>
        <w:pStyle w:val="ParaText"/>
        <w:jc w:val="left"/>
      </w:pPr>
      <w:r>
        <w:t xml:space="preserve">The design of </w:t>
      </w:r>
      <w:r w:rsidR="00644595">
        <w:t xml:space="preserve">the CAISO </w:t>
      </w:r>
      <w:r w:rsidR="00D5271B">
        <w:t>m</w:t>
      </w:r>
      <w:r w:rsidR="00644595">
        <w:t xml:space="preserve">arket </w:t>
      </w:r>
      <w:r>
        <w:t xml:space="preserve">recognizes that the CAISO </w:t>
      </w:r>
      <w:r w:rsidR="005D427F">
        <w:t>Balancing Authority Area</w:t>
      </w:r>
      <w:r>
        <w:t xml:space="preserve"> is interconnected with several other </w:t>
      </w:r>
      <w:r w:rsidR="005D427F">
        <w:t>Balancing Authority Area</w:t>
      </w:r>
      <w:r>
        <w:t xml:space="preserve">s in the Western Electricity Coordinating Council (WECC) interconnected system.  Having an accurate network model within the CAISO </w:t>
      </w:r>
      <w:r w:rsidR="005D427F">
        <w:t>Balancing Authority Area</w:t>
      </w:r>
      <w:r>
        <w:t xml:space="preserve"> and in neighboring </w:t>
      </w:r>
      <w:r w:rsidR="005D427F">
        <w:t>Balancing Authority Area</w:t>
      </w:r>
      <w:r>
        <w:t xml:space="preserve">s whose networks are closely interrelated with the CAISO’s and therefore affects physical flows within the CAISO </w:t>
      </w:r>
      <w:r w:rsidR="005D427F">
        <w:t>Balancing Authority Area</w:t>
      </w:r>
      <w:r>
        <w:t xml:space="preserve">, is essential for </w:t>
      </w:r>
      <w:r w:rsidR="00644595">
        <w:t xml:space="preserve">the CAISO </w:t>
      </w:r>
      <w:r w:rsidR="00D5271B">
        <w:t>m</w:t>
      </w:r>
      <w:r w:rsidR="00644595">
        <w:t xml:space="preserve">arket </w:t>
      </w:r>
      <w:r>
        <w:t xml:space="preserve">to achieve </w:t>
      </w:r>
      <w:r w:rsidR="00644595">
        <w:t xml:space="preserve">their </w:t>
      </w:r>
      <w:r>
        <w:t xml:space="preserve">objectives. </w:t>
      </w:r>
    </w:p>
    <w:p w14:paraId="0A787E9C" w14:textId="77777777" w:rsidR="00572BB0" w:rsidRDefault="00572BB0">
      <w:pPr>
        <w:pStyle w:val="ParaText"/>
        <w:jc w:val="left"/>
      </w:pPr>
      <w:r>
        <w:t xml:space="preserve">In addition to External </w:t>
      </w:r>
      <w:r w:rsidR="005D427F">
        <w:t>Balancing Authority Area</w:t>
      </w:r>
      <w:r>
        <w:t xml:space="preserve">s, </w:t>
      </w:r>
      <w:r w:rsidR="0072605C">
        <w:t>an</w:t>
      </w:r>
      <w:r>
        <w:t>other categor</w:t>
      </w:r>
      <w:r w:rsidR="0072605C">
        <w:t>y</w:t>
      </w:r>
      <w:r>
        <w:t xml:space="preserve"> of </w:t>
      </w:r>
      <w:r w:rsidR="005D427F">
        <w:t>Balancing Authority Area</w:t>
      </w:r>
      <w:r>
        <w:t xml:space="preserve"> used in the design</w:t>
      </w:r>
      <w:r w:rsidR="00644595">
        <w:t xml:space="preserve"> of CAISO </w:t>
      </w:r>
      <w:r w:rsidR="00D5271B">
        <w:t>m</w:t>
      </w:r>
      <w:r w:rsidR="00644595">
        <w:t>arket</w:t>
      </w:r>
      <w:r>
        <w:t xml:space="preserve"> </w:t>
      </w:r>
      <w:r w:rsidR="0072605C">
        <w:t>is the Integrated Balancing Authority Area (IBAA)</w:t>
      </w:r>
      <w:r>
        <w:t xml:space="preserve">.  </w:t>
      </w:r>
      <w:r w:rsidR="0072605C">
        <w:t xml:space="preserve">IBAAs can include both (a) </w:t>
      </w:r>
      <w:r w:rsidR="005D427F">
        <w:t>Balancing Authority Area</w:t>
      </w:r>
      <w:r>
        <w:t xml:space="preserve">s </w:t>
      </w:r>
      <w:r w:rsidR="0072605C">
        <w:t xml:space="preserve">that are </w:t>
      </w:r>
      <w:r>
        <w:t xml:space="preserve">totally surrounded by the CAISO </w:t>
      </w:r>
      <w:r w:rsidR="005D427F">
        <w:t>Balancing Authority Area</w:t>
      </w:r>
      <w:r>
        <w:t xml:space="preserve">, or more generally, </w:t>
      </w:r>
      <w:r w:rsidR="005D427F">
        <w:t>Balancing Authority Area</w:t>
      </w:r>
      <w:r>
        <w:t xml:space="preserve">s that have direct interconnections exclusively with the CAISO </w:t>
      </w:r>
      <w:r w:rsidR="005D427F">
        <w:t>Balancing Authority Area</w:t>
      </w:r>
      <w:r>
        <w:t xml:space="preserve">, and no other </w:t>
      </w:r>
      <w:r w:rsidR="005D427F">
        <w:t>Balancing Authority Area</w:t>
      </w:r>
      <w:r w:rsidR="0072605C">
        <w:t xml:space="preserve">, and (b) </w:t>
      </w:r>
      <w:r w:rsidR="005D427F">
        <w:t>Balancing Authority Area</w:t>
      </w:r>
      <w:r w:rsidR="0072605C">
        <w:t>s that</w:t>
      </w:r>
      <w:r>
        <w:t xml:space="preserve"> are tightly interconnected with the CAISO </w:t>
      </w:r>
      <w:r w:rsidR="005D427F">
        <w:t>Balancing Authority Area</w:t>
      </w:r>
      <w:r>
        <w:t xml:space="preserve">, but </w:t>
      </w:r>
      <w:r w:rsidR="00522CA7">
        <w:t xml:space="preserve">that </w:t>
      </w:r>
      <w:r>
        <w:t xml:space="preserve">also have direct interconnections with other </w:t>
      </w:r>
      <w:r w:rsidR="005D427F">
        <w:t>Balancing Authority Area</w:t>
      </w:r>
      <w:r>
        <w:t xml:space="preserve">s, possibly including other </w:t>
      </w:r>
      <w:r w:rsidR="00522CA7">
        <w:t>IBAAs</w:t>
      </w:r>
      <w:r>
        <w:t>.</w:t>
      </w:r>
    </w:p>
    <w:p w14:paraId="4B9DE1CA" w14:textId="77777777" w:rsidR="00572BB0" w:rsidRDefault="00572BB0">
      <w:pPr>
        <w:pStyle w:val="ParaText"/>
        <w:jc w:val="left"/>
      </w:pPr>
      <w:r w:rsidRPr="0081176E">
        <w:t xml:space="preserve">The radial model is not sufficiently accurate for </w:t>
      </w:r>
      <w:r w:rsidR="00522CA7" w:rsidRPr="0081176E">
        <w:t>IBAAs</w:t>
      </w:r>
      <w:r w:rsidRPr="0081176E">
        <w:t>.</w:t>
      </w:r>
      <w:r>
        <w:t xml:space="preserve"> </w:t>
      </w:r>
      <w:r w:rsidR="00522CA7">
        <w:t>IBAAs</w:t>
      </w:r>
      <w:r>
        <w:t xml:space="preserve"> cannot be ignored in the FNM because their transmission network is embedded and/or runs in parallel with major parts of the CAISO network, thus having significant impact on the operation of the grid.  Loop flow through the </w:t>
      </w:r>
      <w:r w:rsidR="00522CA7">
        <w:t>IBAA</w:t>
      </w:r>
      <w:r>
        <w:t xml:space="preserve">s is significant and has a large impact on the optimal resource scheduling and LMPs.  Furthermore, the contingency analysis requires an accurate model for </w:t>
      </w:r>
      <w:r w:rsidR="00522CA7">
        <w:t>IBAA</w:t>
      </w:r>
      <w:r>
        <w:t xml:space="preserve">s, otherwise its results would be erroneous and useless.  For these reasons, </w:t>
      </w:r>
      <w:r w:rsidR="00522CA7">
        <w:t>IBAA</w:t>
      </w:r>
      <w:r>
        <w:t xml:space="preserve">s must be modeled accurately in the FNM, which presents several challenges, not only in the IFM/RTM System, but also in the coordination of scheduling information between the </w:t>
      </w:r>
      <w:r w:rsidR="00522CA7">
        <w:t>IBAA</w:t>
      </w:r>
      <w:r>
        <w:t>s and the CAISO.</w:t>
      </w:r>
    </w:p>
    <w:p w14:paraId="02EBE84A" w14:textId="77777777" w:rsidR="00572BB0" w:rsidRDefault="00572BB0">
      <w:pPr>
        <w:pStyle w:val="ParaText"/>
        <w:jc w:val="left"/>
      </w:pPr>
      <w:r>
        <w:t xml:space="preserve">A more complete discussion of the treatment of these two types of </w:t>
      </w:r>
      <w:r w:rsidR="005D427F">
        <w:t>Balancing Authority Area</w:t>
      </w:r>
      <w:r>
        <w:t>s is in included in Section 4.2.6.</w:t>
      </w:r>
    </w:p>
    <w:p w14:paraId="2F3B138F" w14:textId="77777777" w:rsidR="00572BB0" w:rsidRDefault="00572BB0">
      <w:pPr>
        <w:pStyle w:val="Heading3"/>
        <w:jc w:val="left"/>
      </w:pPr>
      <w:bookmarkStart w:id="93" w:name="_Toc196039129"/>
      <w:bookmarkStart w:id="94" w:name="_Toc391992792"/>
      <w:bookmarkStart w:id="95" w:name="_Toc414981196"/>
      <w:bookmarkStart w:id="96" w:name="_Toc528338308"/>
      <w:r>
        <w:t>Utility Distribution Company (UDC)</w:t>
      </w:r>
      <w:bookmarkEnd w:id="93"/>
      <w:bookmarkEnd w:id="94"/>
      <w:bookmarkEnd w:id="95"/>
      <w:bookmarkEnd w:id="96"/>
    </w:p>
    <w:p w14:paraId="086A2308" w14:textId="77777777" w:rsidR="00572BB0" w:rsidRDefault="00572BB0">
      <w:pPr>
        <w:pStyle w:val="ParaText"/>
        <w:jc w:val="left"/>
      </w:pPr>
      <w:r>
        <w:t>The UDC</w:t>
      </w:r>
      <w:r>
        <w:rPr>
          <w:rStyle w:val="FootnoteReference"/>
        </w:rPr>
        <w:footnoteReference w:id="8"/>
      </w:r>
      <w:r>
        <w:t xml:space="preserve"> concept includes entities such as the California Department of Water resource’s (CDWR) that has grid-connected Loads, but do not necessarily constitute an electricity distribution company.  A UDC service area is defined by a set of nodes within appropriate FNM Load zones and the corresponding UDC losses computed within the FNM application.</w:t>
      </w:r>
    </w:p>
    <w:p w14:paraId="6ACE985C" w14:textId="77777777" w:rsidR="00572BB0" w:rsidRDefault="00572BB0">
      <w:pPr>
        <w:pStyle w:val="Heading2"/>
        <w:jc w:val="left"/>
      </w:pPr>
      <w:bookmarkStart w:id="97" w:name="_Toc196039130"/>
      <w:bookmarkStart w:id="98" w:name="_Toc391992793"/>
      <w:bookmarkStart w:id="99" w:name="_Toc414981197"/>
      <w:bookmarkStart w:id="100" w:name="_Toc528338309"/>
      <w:r>
        <w:t>FNM Market Representation</w:t>
      </w:r>
      <w:bookmarkEnd w:id="97"/>
      <w:bookmarkEnd w:id="98"/>
      <w:bookmarkEnd w:id="99"/>
      <w:bookmarkEnd w:id="100"/>
    </w:p>
    <w:p w14:paraId="12B7F2F1" w14:textId="77777777" w:rsidR="00572BB0" w:rsidRDefault="00572BB0">
      <w:pPr>
        <w:pStyle w:val="ParaText"/>
      </w:pPr>
      <w:r>
        <w:t>The FNM includes Market data that supplements the transmission system data described in Section 3.1. This data comes from the following sources:</w:t>
      </w:r>
    </w:p>
    <w:p w14:paraId="35EFC238" w14:textId="77777777" w:rsidR="00572BB0" w:rsidRDefault="00572BB0">
      <w:pPr>
        <w:pStyle w:val="ParaText"/>
        <w:numPr>
          <w:ilvl w:val="0"/>
          <w:numId w:val="19"/>
        </w:numPr>
        <w:jc w:val="left"/>
      </w:pPr>
      <w:r>
        <w:t>CAISO Master File</w:t>
      </w:r>
    </w:p>
    <w:p w14:paraId="49FAC0CD" w14:textId="77777777" w:rsidR="00572BB0" w:rsidRDefault="00572BB0">
      <w:pPr>
        <w:pStyle w:val="ParaText"/>
        <w:numPr>
          <w:ilvl w:val="0"/>
          <w:numId w:val="19"/>
        </w:numPr>
        <w:jc w:val="left"/>
      </w:pPr>
      <w:r>
        <w:t xml:space="preserve">CAISO Supplemental Market Data Management Process </w:t>
      </w:r>
    </w:p>
    <w:p w14:paraId="33C345E0" w14:textId="77777777" w:rsidR="00F86CED" w:rsidRDefault="00F86CED" w:rsidP="00F86CED">
      <w:pPr>
        <w:pStyle w:val="ParaText"/>
        <w:numPr>
          <w:ilvl w:val="0"/>
          <w:numId w:val="19"/>
        </w:numPr>
        <w:jc w:val="left"/>
      </w:pPr>
      <w:r w:rsidRPr="00F86CED">
        <w:t>Enterprise Model Management System (EMMS)</w:t>
      </w:r>
    </w:p>
    <w:p w14:paraId="655C6E33" w14:textId="77777777" w:rsidR="00572BB0" w:rsidRDefault="00572BB0">
      <w:pPr>
        <w:pStyle w:val="ParaText"/>
        <w:numPr>
          <w:ilvl w:val="0"/>
          <w:numId w:val="19"/>
        </w:numPr>
        <w:jc w:val="left"/>
      </w:pPr>
      <w:r>
        <w:t>Network Applications</w:t>
      </w:r>
    </w:p>
    <w:p w14:paraId="25FC93D7" w14:textId="77777777" w:rsidR="00572BB0" w:rsidRDefault="00572BB0">
      <w:pPr>
        <w:pStyle w:val="ParaText"/>
      </w:pPr>
      <w:r>
        <w:t>Commercial and operational data which comes primarily from the CAISO Master File includes resources, equipment and topology related information used in the IFM an RTM processes. This information is mapped to the physical network model. They include the following;</w:t>
      </w:r>
    </w:p>
    <w:p w14:paraId="65C05580" w14:textId="77777777" w:rsidR="00572BB0" w:rsidRDefault="00572BB0">
      <w:pPr>
        <w:pStyle w:val="ParaText"/>
        <w:numPr>
          <w:ilvl w:val="0"/>
          <w:numId w:val="19"/>
        </w:numPr>
        <w:jc w:val="left"/>
      </w:pPr>
      <w:r>
        <w:t>Aggregated Generation and Load resource definitions</w:t>
      </w:r>
    </w:p>
    <w:p w14:paraId="1E9D0AC2" w14:textId="77777777" w:rsidR="00572BB0" w:rsidRDefault="00572BB0">
      <w:pPr>
        <w:pStyle w:val="ParaText"/>
        <w:numPr>
          <w:ilvl w:val="0"/>
          <w:numId w:val="19"/>
        </w:numPr>
        <w:jc w:val="left"/>
      </w:pPr>
      <w:r>
        <w:t>Logical resources (e.g. to support load bidding for Non-Spinning Reserve))</w:t>
      </w:r>
    </w:p>
    <w:p w14:paraId="09B2869A" w14:textId="77777777" w:rsidR="00572BB0" w:rsidRDefault="00572BB0">
      <w:pPr>
        <w:pStyle w:val="ParaText"/>
        <w:numPr>
          <w:ilvl w:val="0"/>
          <w:numId w:val="19"/>
        </w:numPr>
        <w:jc w:val="left"/>
      </w:pPr>
      <w:r>
        <w:t>Designated Congestion Areas for MPM and analysis</w:t>
      </w:r>
    </w:p>
    <w:p w14:paraId="20E2786C" w14:textId="77777777" w:rsidR="00572BB0" w:rsidRDefault="00572BB0">
      <w:pPr>
        <w:pStyle w:val="ParaText"/>
        <w:numPr>
          <w:ilvl w:val="0"/>
          <w:numId w:val="19"/>
        </w:numPr>
        <w:jc w:val="left"/>
      </w:pPr>
      <w:r>
        <w:t>RUC zone definitions</w:t>
      </w:r>
    </w:p>
    <w:p w14:paraId="2B327CBC" w14:textId="77777777" w:rsidR="00572BB0" w:rsidRDefault="00572BB0">
      <w:pPr>
        <w:pStyle w:val="ParaText"/>
        <w:numPr>
          <w:ilvl w:val="0"/>
          <w:numId w:val="19"/>
        </w:numPr>
        <w:jc w:val="left"/>
      </w:pPr>
      <w:r>
        <w:t>Trading Hub definitions</w:t>
      </w:r>
    </w:p>
    <w:p w14:paraId="4AE8064C" w14:textId="77777777" w:rsidR="00572BB0" w:rsidRDefault="00572BB0">
      <w:pPr>
        <w:pStyle w:val="ParaText"/>
        <w:numPr>
          <w:ilvl w:val="0"/>
          <w:numId w:val="19"/>
        </w:numPr>
        <w:jc w:val="left"/>
      </w:pPr>
      <w:r>
        <w:t>Pricing Nodes and Pricing Locations</w:t>
      </w:r>
    </w:p>
    <w:p w14:paraId="42466ED2" w14:textId="77777777" w:rsidR="00572BB0" w:rsidRDefault="00572BB0">
      <w:pPr>
        <w:pStyle w:val="ParaText"/>
        <w:numPr>
          <w:ilvl w:val="0"/>
          <w:numId w:val="19"/>
        </w:numPr>
        <w:jc w:val="left"/>
      </w:pPr>
      <w:r>
        <w:t>UDC and MSS area definitions</w:t>
      </w:r>
    </w:p>
    <w:p w14:paraId="231646A2" w14:textId="77777777" w:rsidR="00572BB0" w:rsidRDefault="005D427F">
      <w:pPr>
        <w:pStyle w:val="ParaText"/>
        <w:numPr>
          <w:ilvl w:val="0"/>
          <w:numId w:val="19"/>
        </w:numPr>
        <w:jc w:val="left"/>
      </w:pPr>
      <w:r>
        <w:t>Balancing Authority Area</w:t>
      </w:r>
      <w:r w:rsidR="00572BB0">
        <w:t xml:space="preserve"> Intertie definitions</w:t>
      </w:r>
    </w:p>
    <w:p w14:paraId="28A06E40" w14:textId="77777777" w:rsidR="00572BB0" w:rsidRDefault="00572BB0">
      <w:pPr>
        <w:pStyle w:val="ParaText"/>
        <w:numPr>
          <w:ilvl w:val="0"/>
          <w:numId w:val="19"/>
        </w:numPr>
        <w:jc w:val="left"/>
      </w:pPr>
      <w:r>
        <w:t xml:space="preserve">Generator operating constraints (e.g. Pmax, Pmin, Ramp Rate, etc) </w:t>
      </w:r>
    </w:p>
    <w:p w14:paraId="2DB245F9" w14:textId="77777777" w:rsidR="00572BB0" w:rsidRDefault="00572BB0">
      <w:pPr>
        <w:pStyle w:val="ParaText"/>
        <w:numPr>
          <w:ilvl w:val="0"/>
          <w:numId w:val="19"/>
        </w:numPr>
        <w:jc w:val="left"/>
      </w:pPr>
      <w:r>
        <w:t>AS region definitions</w:t>
      </w:r>
    </w:p>
    <w:p w14:paraId="2B332831" w14:textId="77777777" w:rsidR="00400AF3" w:rsidRDefault="00400AF3">
      <w:pPr>
        <w:pStyle w:val="ParaText"/>
      </w:pPr>
      <w:r w:rsidRPr="00400AF3">
        <w:t>Supplemental market data come from the CAISO SMDM and EMMS.</w:t>
      </w:r>
    </w:p>
    <w:p w14:paraId="6499A542" w14:textId="77777777" w:rsidR="00572BB0" w:rsidRDefault="00572BB0">
      <w:pPr>
        <w:pStyle w:val="ParaText"/>
      </w:pPr>
      <w:r>
        <w:t xml:space="preserve">The Supplemental Market Data </w:t>
      </w:r>
      <w:r w:rsidR="00400AF3">
        <w:t xml:space="preserve">Management </w:t>
      </w:r>
      <w:r>
        <w:t>(SMDM) application maps information to physical model elements using Global Unique Identifiers. SMDM data can change frequently depending upon the data point, from daily to as frequent as hourly or for every market run.</w:t>
      </w:r>
      <w:r w:rsidR="0082706A">
        <w:t xml:space="preserve"> </w:t>
      </w:r>
      <w:r w:rsidR="00C6742C">
        <w:t>The following data are sourced from SMDM</w:t>
      </w:r>
      <w:r>
        <w:t>:</w:t>
      </w:r>
    </w:p>
    <w:p w14:paraId="7565BD6C" w14:textId="77777777" w:rsidR="00572BB0" w:rsidRDefault="00572BB0">
      <w:pPr>
        <w:pStyle w:val="ParaText"/>
        <w:numPr>
          <w:ilvl w:val="0"/>
          <w:numId w:val="19"/>
        </w:numPr>
        <w:jc w:val="left"/>
      </w:pPr>
      <w:r>
        <w:t>Nomograms</w:t>
      </w:r>
    </w:p>
    <w:p w14:paraId="5B20E061" w14:textId="77777777" w:rsidR="00572BB0" w:rsidRDefault="00572BB0">
      <w:pPr>
        <w:pStyle w:val="ParaText"/>
        <w:numPr>
          <w:ilvl w:val="0"/>
          <w:numId w:val="19"/>
        </w:numPr>
        <w:jc w:val="left"/>
      </w:pPr>
      <w:r>
        <w:t>Generation Distribution Factor (DGF) library</w:t>
      </w:r>
    </w:p>
    <w:p w14:paraId="174CC4BB" w14:textId="77777777" w:rsidR="00572BB0" w:rsidRDefault="00572BB0">
      <w:pPr>
        <w:pStyle w:val="ParaText"/>
        <w:numPr>
          <w:ilvl w:val="0"/>
          <w:numId w:val="19"/>
        </w:numPr>
        <w:jc w:val="left"/>
      </w:pPr>
      <w:r>
        <w:t>Load Distribution Factor (LDF) library</w:t>
      </w:r>
    </w:p>
    <w:p w14:paraId="7723E517" w14:textId="77777777" w:rsidR="007B5771" w:rsidRDefault="007B5771" w:rsidP="007B5771">
      <w:pPr>
        <w:pStyle w:val="ParaText"/>
        <w:jc w:val="left"/>
      </w:pPr>
      <w:r>
        <w:t>The Enterprise Model Management System (EMMS) is designed to be the enterprise central repository of both market and EMS model and associated data. EMMS has interface mostly through Service Oriented Architecture (SOA) to other applications which need model and associated data from EMMS. The following data are sourced from EMMS:</w:t>
      </w:r>
    </w:p>
    <w:p w14:paraId="3718952C" w14:textId="77777777" w:rsidR="007B5771" w:rsidRDefault="007B5771" w:rsidP="007B5771">
      <w:pPr>
        <w:pStyle w:val="ParaText"/>
        <w:numPr>
          <w:ilvl w:val="0"/>
          <w:numId w:val="19"/>
        </w:numPr>
        <w:jc w:val="left"/>
      </w:pPr>
      <w:r>
        <w:t>Constraint definitions and enforcement requirements, including Transmission Interfaces</w:t>
      </w:r>
    </w:p>
    <w:p w14:paraId="451F8F87" w14:textId="77777777" w:rsidR="007B5771" w:rsidRDefault="007B5771" w:rsidP="007B5771">
      <w:pPr>
        <w:pStyle w:val="ParaText"/>
        <w:numPr>
          <w:ilvl w:val="0"/>
          <w:numId w:val="19"/>
        </w:numPr>
        <w:jc w:val="left"/>
      </w:pPr>
      <w:r>
        <w:t>Contingencies to be included in the Contingency Analysis application</w:t>
      </w:r>
    </w:p>
    <w:p w14:paraId="66D20003" w14:textId="77777777" w:rsidR="007B5771" w:rsidRDefault="007B5771" w:rsidP="007B5771">
      <w:pPr>
        <w:pStyle w:val="ParaText"/>
        <w:ind w:left="360"/>
        <w:jc w:val="left"/>
      </w:pPr>
      <w:r>
        <w:t>Exception list for constraints that are to be only monitored in the IFM and RTM</w:t>
      </w:r>
    </w:p>
    <w:p w14:paraId="2157685B" w14:textId="77777777" w:rsidR="00572BB0" w:rsidRDefault="00572BB0">
      <w:pPr>
        <w:pStyle w:val="Heading2"/>
        <w:jc w:val="left"/>
      </w:pPr>
      <w:bookmarkStart w:id="101" w:name="_Toc196039131"/>
      <w:bookmarkStart w:id="102" w:name="_Toc391992794"/>
      <w:bookmarkStart w:id="103" w:name="_Toc414981198"/>
      <w:bookmarkStart w:id="104" w:name="_Toc528338310"/>
      <w:r>
        <w:t>Use of Full Network Model</w:t>
      </w:r>
      <w:bookmarkEnd w:id="101"/>
      <w:bookmarkEnd w:id="102"/>
      <w:bookmarkEnd w:id="103"/>
      <w:bookmarkEnd w:id="104"/>
    </w:p>
    <w:p w14:paraId="314B28CD" w14:textId="77777777" w:rsidR="00572BB0" w:rsidRDefault="00572BB0" w:rsidP="00CB1A92">
      <w:r>
        <w:t>The FNM supports the functions processed by the IFM/RTM System to analyze and resolve transmission congestion and losses and to calculate LMPs.  Exhibit 3-1 shows the IFM/RTM market analysis functions using the FNM as the basis for their calculations along with the data flow supporting the functions.</w:t>
      </w:r>
    </w:p>
    <w:p w14:paraId="2B690DBA" w14:textId="77777777" w:rsidR="00572BB0" w:rsidRDefault="00572BB0" w:rsidP="00CB1A92"/>
    <w:p w14:paraId="1B93CB23" w14:textId="77777777" w:rsidR="00CB1A92" w:rsidRDefault="009C66C0" w:rsidP="00CB1A92">
      <w:r>
        <w:rPr>
          <w:noProof/>
        </w:rPr>
        <mc:AlternateContent>
          <mc:Choice Requires="wpc">
            <w:drawing>
              <wp:inline distT="0" distB="0" distL="0" distR="0" wp14:anchorId="29DA10C3" wp14:editId="2DC1E275">
                <wp:extent cx="5943600" cy="4344670"/>
                <wp:effectExtent l="0" t="0" r="0" b="0"/>
                <wp:docPr id="840" name="Canvas 840"/>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42" name="Rectangle 842"/>
                        <wps:cNvSpPr>
                          <a:spLocks noChangeArrowheads="1"/>
                        </wps:cNvSpPr>
                        <wps:spPr bwMode="auto">
                          <a:xfrm>
                            <a:off x="239515" y="1808383"/>
                            <a:ext cx="1481786" cy="804545"/>
                          </a:xfrm>
                          <a:prstGeom prst="rect">
                            <a:avLst/>
                          </a:prstGeom>
                          <a:pattFill prst="openDmnd">
                            <a:fgClr>
                              <a:sysClr val="window" lastClr="FFFFFF">
                                <a:lumMod val="75000"/>
                              </a:sysClr>
                            </a:fgClr>
                            <a:bgClr>
                              <a:srgbClr val="F79646">
                                <a:lumMod val="60000"/>
                                <a:lumOff val="40000"/>
                              </a:srgbClr>
                            </a:bgClr>
                          </a:pattFill>
                          <a:ln w="3175">
                            <a:solidFill>
                              <a:srgbClr val="000000"/>
                            </a:solidFill>
                          </a:ln>
                          <a:extLst/>
                        </wps:spPr>
                        <wps:bodyPr rot="0" vert="horz" wrap="square" lIns="91440" tIns="45720" rIns="91440" bIns="45720" anchor="t" anchorCtr="0" upright="1">
                          <a:noAutofit/>
                        </wps:bodyPr>
                      </wps:wsp>
                      <wps:wsp>
                        <wps:cNvPr id="713" name="Rectangle 2103"/>
                        <wps:cNvSpPr>
                          <a:spLocks noChangeArrowheads="1"/>
                        </wps:cNvSpPr>
                        <wps:spPr bwMode="auto">
                          <a:xfrm>
                            <a:off x="1790065" y="692785"/>
                            <a:ext cx="4135120" cy="36322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pic:pic xmlns:pic="http://schemas.openxmlformats.org/drawingml/2006/picture">
                        <pic:nvPicPr>
                          <pic:cNvPr id="714" name="Picture 2104"/>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1788795" y="692785"/>
                            <a:ext cx="4135120"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715" name="Rectangle 2105"/>
                        <wps:cNvSpPr>
                          <a:spLocks noChangeArrowheads="1"/>
                        </wps:cNvSpPr>
                        <wps:spPr bwMode="auto">
                          <a:xfrm>
                            <a:off x="1790065" y="692785"/>
                            <a:ext cx="4135120" cy="3632200"/>
                          </a:xfrm>
                          <a:prstGeom prst="rect">
                            <a:avLst/>
                          </a:prstGeom>
                          <a:noFill/>
                          <a:ln w="889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16" name="Rectangle 2106"/>
                        <wps:cNvSpPr>
                          <a:spLocks noChangeArrowheads="1"/>
                        </wps:cNvSpPr>
                        <wps:spPr bwMode="auto">
                          <a:xfrm>
                            <a:off x="1935480" y="2147570"/>
                            <a:ext cx="3352800" cy="19361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pic:pic xmlns:pic="http://schemas.openxmlformats.org/drawingml/2006/picture">
                        <pic:nvPicPr>
                          <pic:cNvPr id="717" name="Picture 2107"/>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1934210" y="2145665"/>
                            <a:ext cx="3354070" cy="1938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718" name="Rectangle 2108"/>
                        <wps:cNvSpPr>
                          <a:spLocks noChangeArrowheads="1"/>
                        </wps:cNvSpPr>
                        <wps:spPr bwMode="auto">
                          <a:xfrm>
                            <a:off x="1935480" y="2147570"/>
                            <a:ext cx="3352800" cy="1936115"/>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19" name="Rectangle 2109"/>
                        <wps:cNvSpPr>
                          <a:spLocks noChangeArrowheads="1"/>
                        </wps:cNvSpPr>
                        <wps:spPr bwMode="auto">
                          <a:xfrm>
                            <a:off x="3041650" y="2216785"/>
                            <a:ext cx="2073910" cy="89789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pic:pic xmlns:pic="http://schemas.openxmlformats.org/drawingml/2006/picture">
                        <pic:nvPicPr>
                          <pic:cNvPr id="720" name="Picture 2110"/>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3040380" y="2215515"/>
                            <a:ext cx="2075180" cy="899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721" name="Rectangle 2111"/>
                        <wps:cNvSpPr>
                          <a:spLocks noChangeArrowheads="1"/>
                        </wps:cNvSpPr>
                        <wps:spPr bwMode="auto">
                          <a:xfrm>
                            <a:off x="3041650" y="2216785"/>
                            <a:ext cx="2073910" cy="89789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22" name="Rectangle 2112"/>
                        <wps:cNvSpPr>
                          <a:spLocks noChangeArrowheads="1"/>
                        </wps:cNvSpPr>
                        <wps:spPr bwMode="auto">
                          <a:xfrm>
                            <a:off x="3109595" y="2353310"/>
                            <a:ext cx="760095" cy="553720"/>
                          </a:xfrm>
                          <a:prstGeom prst="rect">
                            <a:avLst/>
                          </a:prstGeom>
                          <a:solidFill>
                            <a:srgbClr val="E8EEF7"/>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723" name="Rectangle 2113"/>
                        <wps:cNvSpPr>
                          <a:spLocks noChangeArrowheads="1"/>
                        </wps:cNvSpPr>
                        <wps:spPr bwMode="auto">
                          <a:xfrm>
                            <a:off x="3109595" y="2353310"/>
                            <a:ext cx="760095" cy="55372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24" name="Rectangle 2114"/>
                        <wps:cNvSpPr>
                          <a:spLocks noChangeArrowheads="1"/>
                        </wps:cNvSpPr>
                        <wps:spPr bwMode="auto">
                          <a:xfrm>
                            <a:off x="3255645" y="2580640"/>
                            <a:ext cx="46482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E39535" w14:textId="77777777" w:rsidR="00181A7E" w:rsidRDefault="00181A7E" w:rsidP="009C66C0">
                              <w:r>
                                <w:rPr>
                                  <w:rFonts w:cs="Arial"/>
                                  <w:color w:val="000000"/>
                                  <w:sz w:val="14"/>
                                  <w:szCs w:val="14"/>
                                </w:rPr>
                                <w:t>Power Flow</w:t>
                              </w:r>
                            </w:p>
                          </w:txbxContent>
                        </wps:txbx>
                        <wps:bodyPr rot="0" vert="horz" wrap="none" lIns="0" tIns="0" rIns="0" bIns="0" anchor="t" anchorCtr="0">
                          <a:spAutoFit/>
                        </wps:bodyPr>
                      </wps:wsp>
                      <wps:wsp>
                        <wps:cNvPr id="725" name="Rectangle 2115"/>
                        <wps:cNvSpPr>
                          <a:spLocks noChangeArrowheads="1"/>
                        </wps:cNvSpPr>
                        <wps:spPr bwMode="auto">
                          <a:xfrm>
                            <a:off x="4217035" y="2353310"/>
                            <a:ext cx="795020" cy="554990"/>
                          </a:xfrm>
                          <a:prstGeom prst="rect">
                            <a:avLst/>
                          </a:prstGeom>
                          <a:solidFill>
                            <a:srgbClr val="E8EEF7"/>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726" name="Rectangle 2116"/>
                        <wps:cNvSpPr>
                          <a:spLocks noChangeArrowheads="1"/>
                        </wps:cNvSpPr>
                        <wps:spPr bwMode="auto">
                          <a:xfrm>
                            <a:off x="4217035" y="2353310"/>
                            <a:ext cx="795020" cy="55499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27" name="Rectangle 2117"/>
                        <wps:cNvSpPr>
                          <a:spLocks noChangeArrowheads="1"/>
                        </wps:cNvSpPr>
                        <wps:spPr bwMode="auto">
                          <a:xfrm>
                            <a:off x="4270375" y="2580640"/>
                            <a:ext cx="67691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2404896" w14:textId="77777777" w:rsidR="00181A7E" w:rsidRDefault="00181A7E" w:rsidP="009C66C0">
                              <w:r>
                                <w:rPr>
                                  <w:rFonts w:cs="Arial"/>
                                  <w:color w:val="000000"/>
                                  <w:sz w:val="14"/>
                                  <w:szCs w:val="14"/>
                                </w:rPr>
                                <w:t>Security Analysis</w:t>
                              </w:r>
                            </w:p>
                          </w:txbxContent>
                        </wps:txbx>
                        <wps:bodyPr rot="0" vert="horz" wrap="none" lIns="0" tIns="0" rIns="0" bIns="0" anchor="t" anchorCtr="0">
                          <a:spAutoFit/>
                        </wps:bodyPr>
                      </wps:wsp>
                      <wps:wsp>
                        <wps:cNvPr id="728" name="Rectangle 2118"/>
                        <wps:cNvSpPr>
                          <a:spLocks noChangeArrowheads="1"/>
                        </wps:cNvSpPr>
                        <wps:spPr bwMode="auto">
                          <a:xfrm>
                            <a:off x="2072005" y="2353310"/>
                            <a:ext cx="831215" cy="55372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729" name="Rectangle 2119"/>
                        <wps:cNvSpPr>
                          <a:spLocks noChangeArrowheads="1"/>
                        </wps:cNvSpPr>
                        <wps:spPr bwMode="auto">
                          <a:xfrm>
                            <a:off x="2072005" y="2353310"/>
                            <a:ext cx="831215" cy="55372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30" name="Rectangle 2120"/>
                        <wps:cNvSpPr>
                          <a:spLocks noChangeArrowheads="1"/>
                        </wps:cNvSpPr>
                        <wps:spPr bwMode="auto">
                          <a:xfrm>
                            <a:off x="2411730" y="2432050"/>
                            <a:ext cx="25209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B644A0" w14:textId="77777777" w:rsidR="00181A7E" w:rsidRDefault="00181A7E" w:rsidP="009C66C0">
                              <w:r>
                                <w:rPr>
                                  <w:rFonts w:cs="Arial"/>
                                  <w:color w:val="000000"/>
                                  <w:sz w:val="14"/>
                                  <w:szCs w:val="14"/>
                                </w:rPr>
                                <w:t xml:space="preserve">SCUC </w:t>
                              </w:r>
                            </w:p>
                          </w:txbxContent>
                        </wps:txbx>
                        <wps:bodyPr rot="0" vert="horz" wrap="none" lIns="0" tIns="0" rIns="0" bIns="0" anchor="t" anchorCtr="0">
                          <a:spAutoFit/>
                        </wps:bodyPr>
                      </wps:wsp>
                      <wps:wsp>
                        <wps:cNvPr id="731" name="Rectangle 2121"/>
                        <wps:cNvSpPr>
                          <a:spLocks noChangeArrowheads="1"/>
                        </wps:cNvSpPr>
                        <wps:spPr bwMode="auto">
                          <a:xfrm>
                            <a:off x="2266315" y="2545835"/>
                            <a:ext cx="595859"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90B5D0" w14:textId="77777777" w:rsidR="00181A7E" w:rsidRDefault="00181A7E" w:rsidP="009C66C0">
                              <w:r>
                                <w:rPr>
                                  <w:rFonts w:cs="Arial"/>
                                  <w:color w:val="000000"/>
                                  <w:sz w:val="14"/>
                                  <w:szCs w:val="14"/>
                                </w:rPr>
                                <w:t>Optimization</w:t>
                              </w:r>
                            </w:p>
                          </w:txbxContent>
                        </wps:txbx>
                        <wps:bodyPr rot="0" vert="horz" wrap="square" lIns="0" tIns="0" rIns="0" bIns="0" anchor="t" anchorCtr="0">
                          <a:spAutoFit/>
                        </wps:bodyPr>
                      </wps:wsp>
                      <wps:wsp>
                        <wps:cNvPr id="732" name="Rectangle 2122"/>
                        <wps:cNvSpPr>
                          <a:spLocks noChangeArrowheads="1"/>
                        </wps:cNvSpPr>
                        <wps:spPr bwMode="auto">
                          <a:xfrm>
                            <a:off x="2247900" y="2661285"/>
                            <a:ext cx="5759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1F77AE" w14:textId="77777777" w:rsidR="00181A7E" w:rsidRDefault="00181A7E" w:rsidP="009C66C0">
                              <w:r>
                                <w:rPr>
                                  <w:rFonts w:cs="Arial"/>
                                  <w:color w:val="000000"/>
                                  <w:sz w:val="12"/>
                                  <w:szCs w:val="12"/>
                                </w:rPr>
                                <w:t>(Linear Program)</w:t>
                              </w:r>
                            </w:p>
                          </w:txbxContent>
                        </wps:txbx>
                        <wps:bodyPr rot="0" vert="horz" wrap="none" lIns="0" tIns="0" rIns="0" bIns="0" anchor="t" anchorCtr="0">
                          <a:spAutoFit/>
                        </wps:bodyPr>
                      </wps:wsp>
                      <wps:wsp>
                        <wps:cNvPr id="735" name="Rectangle 2125"/>
                        <wps:cNvSpPr>
                          <a:spLocks noChangeArrowheads="1"/>
                        </wps:cNvSpPr>
                        <wps:spPr bwMode="auto">
                          <a:xfrm>
                            <a:off x="4217035" y="53502"/>
                            <a:ext cx="828675" cy="415763"/>
                          </a:xfrm>
                          <a:prstGeom prst="rect">
                            <a:avLst/>
                          </a:prstGeom>
                          <a:solidFill>
                            <a:srgbClr val="E8EEF7"/>
                          </a:solidFill>
                          <a:ln w="1270">
                            <a:solidFill>
                              <a:srgbClr val="000000"/>
                            </a:solidFill>
                            <a:prstDash val="solid"/>
                            <a:miter lim="800000"/>
                            <a:headEnd/>
                            <a:tailEnd/>
                          </a:ln>
                          <a:extLst/>
                        </wps:spPr>
                        <wps:bodyPr rot="0" vert="horz" wrap="square" lIns="91440" tIns="45720" rIns="91440" bIns="45720" anchor="t" anchorCtr="0" upright="1">
                          <a:noAutofit/>
                        </wps:bodyPr>
                      </wps:wsp>
                      <wps:wsp>
                        <wps:cNvPr id="736" name="Rectangle 2126"/>
                        <wps:cNvSpPr>
                          <a:spLocks noChangeArrowheads="1"/>
                        </wps:cNvSpPr>
                        <wps:spPr bwMode="auto">
                          <a:xfrm>
                            <a:off x="4512945" y="178435"/>
                            <a:ext cx="19812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124877" w14:textId="77777777" w:rsidR="00181A7E" w:rsidRDefault="00181A7E" w:rsidP="009C66C0">
                              <w:r>
                                <w:rPr>
                                  <w:rFonts w:cs="Arial"/>
                                  <w:color w:val="000000"/>
                                  <w:sz w:val="14"/>
                                  <w:szCs w:val="14"/>
                                </w:rPr>
                                <w:t xml:space="preserve">Load </w:t>
                              </w:r>
                            </w:p>
                          </w:txbxContent>
                        </wps:txbx>
                        <wps:bodyPr rot="0" vert="horz" wrap="none" lIns="0" tIns="0" rIns="0" bIns="0" anchor="t" anchorCtr="0">
                          <a:spAutoFit/>
                        </wps:bodyPr>
                      </wps:wsp>
                      <wps:wsp>
                        <wps:cNvPr id="737" name="Rectangle 2127"/>
                        <wps:cNvSpPr>
                          <a:spLocks noChangeArrowheads="1"/>
                        </wps:cNvSpPr>
                        <wps:spPr bwMode="auto">
                          <a:xfrm>
                            <a:off x="4450715" y="285115"/>
                            <a:ext cx="34607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254815" w14:textId="77777777" w:rsidR="00181A7E" w:rsidRDefault="00181A7E" w:rsidP="009C66C0">
                              <w:r>
                                <w:rPr>
                                  <w:rFonts w:cs="Arial"/>
                                  <w:color w:val="000000"/>
                                  <w:sz w:val="14"/>
                                  <w:szCs w:val="14"/>
                                </w:rPr>
                                <w:t>Forecast</w:t>
                              </w:r>
                            </w:p>
                          </w:txbxContent>
                        </wps:txbx>
                        <wps:bodyPr rot="0" vert="horz" wrap="none" lIns="0" tIns="0" rIns="0" bIns="0" anchor="t" anchorCtr="0">
                          <a:spAutoFit/>
                        </wps:bodyPr>
                      </wps:wsp>
                      <wps:wsp>
                        <wps:cNvPr id="739" name="Rectangle 2129"/>
                        <wps:cNvSpPr>
                          <a:spLocks noChangeArrowheads="1"/>
                        </wps:cNvSpPr>
                        <wps:spPr bwMode="auto">
                          <a:xfrm>
                            <a:off x="3109595" y="53502"/>
                            <a:ext cx="829945" cy="415763"/>
                          </a:xfrm>
                          <a:prstGeom prst="rect">
                            <a:avLst/>
                          </a:prstGeom>
                          <a:solidFill>
                            <a:srgbClr val="E8EEF7"/>
                          </a:solidFill>
                          <a:ln w="1270">
                            <a:solidFill>
                              <a:srgbClr val="000000"/>
                            </a:solidFill>
                            <a:prstDash val="solid"/>
                            <a:miter lim="800000"/>
                            <a:headEnd/>
                            <a:tailEnd/>
                          </a:ln>
                          <a:extLst/>
                        </wps:spPr>
                        <wps:bodyPr rot="0" vert="horz" wrap="square" lIns="91440" tIns="45720" rIns="91440" bIns="45720" anchor="t" anchorCtr="0" upright="1">
                          <a:noAutofit/>
                        </wps:bodyPr>
                      </wps:wsp>
                      <wps:wsp>
                        <wps:cNvPr id="740" name="Rectangle 2130"/>
                        <wps:cNvSpPr>
                          <a:spLocks noChangeArrowheads="1"/>
                        </wps:cNvSpPr>
                        <wps:spPr bwMode="auto">
                          <a:xfrm>
                            <a:off x="3361690" y="184785"/>
                            <a:ext cx="29210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8147EE1" w14:textId="77777777" w:rsidR="00181A7E" w:rsidRDefault="00181A7E" w:rsidP="009C66C0">
                              <w:r>
                                <w:rPr>
                                  <w:rFonts w:cs="Arial"/>
                                  <w:color w:val="000000"/>
                                  <w:sz w:val="14"/>
                                  <w:szCs w:val="14"/>
                                </w:rPr>
                                <w:t xml:space="preserve">Outage </w:t>
                              </w:r>
                            </w:p>
                          </w:txbxContent>
                        </wps:txbx>
                        <wps:bodyPr rot="0" vert="horz" wrap="none" lIns="0" tIns="0" rIns="0" bIns="0" anchor="t" anchorCtr="0">
                          <a:spAutoFit/>
                        </wps:bodyPr>
                      </wps:wsp>
                      <wps:wsp>
                        <wps:cNvPr id="741" name="Rectangle 2131"/>
                        <wps:cNvSpPr>
                          <a:spLocks noChangeArrowheads="1"/>
                        </wps:cNvSpPr>
                        <wps:spPr bwMode="auto">
                          <a:xfrm>
                            <a:off x="3337560" y="290830"/>
                            <a:ext cx="37084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D9FB23C" w14:textId="77777777" w:rsidR="00181A7E" w:rsidRDefault="00181A7E" w:rsidP="009C66C0">
                              <w:r>
                                <w:rPr>
                                  <w:rFonts w:cs="Arial"/>
                                  <w:color w:val="000000"/>
                                  <w:sz w:val="14"/>
                                  <w:szCs w:val="14"/>
                                </w:rPr>
                                <w:t>Schedule</w:t>
                              </w:r>
                            </w:p>
                          </w:txbxContent>
                        </wps:txbx>
                        <wps:bodyPr rot="0" vert="horz" wrap="none" lIns="0" tIns="0" rIns="0" bIns="0" anchor="t" anchorCtr="0">
                          <a:spAutoFit/>
                        </wps:bodyPr>
                      </wps:wsp>
                      <wps:wsp>
                        <wps:cNvPr id="742" name="Freeform 2132"/>
                        <wps:cNvSpPr>
                          <a:spLocks noEditPoints="1"/>
                        </wps:cNvSpPr>
                        <wps:spPr bwMode="auto">
                          <a:xfrm>
                            <a:off x="3750310" y="1454150"/>
                            <a:ext cx="655320" cy="521970"/>
                          </a:xfrm>
                          <a:custGeom>
                            <a:avLst/>
                            <a:gdLst>
                              <a:gd name="T0" fmla="*/ 4 w 1032"/>
                              <a:gd name="T1" fmla="*/ 115 h 822"/>
                              <a:gd name="T2" fmla="*/ 21 w 1032"/>
                              <a:gd name="T3" fmla="*/ 96 h 822"/>
                              <a:gd name="T4" fmla="*/ 45 w 1032"/>
                              <a:gd name="T5" fmla="*/ 79 h 822"/>
                              <a:gd name="T6" fmla="*/ 81 w 1032"/>
                              <a:gd name="T7" fmla="*/ 62 h 822"/>
                              <a:gd name="T8" fmla="*/ 133 w 1032"/>
                              <a:gd name="T9" fmla="*/ 46 h 822"/>
                              <a:gd name="T10" fmla="*/ 248 w 1032"/>
                              <a:gd name="T11" fmla="*/ 22 h 822"/>
                              <a:gd name="T12" fmla="*/ 387 w 1032"/>
                              <a:gd name="T13" fmla="*/ 5 h 822"/>
                              <a:gd name="T14" fmla="*/ 542 w 1032"/>
                              <a:gd name="T15" fmla="*/ 0 h 822"/>
                              <a:gd name="T16" fmla="*/ 692 w 1032"/>
                              <a:gd name="T17" fmla="*/ 10 h 822"/>
                              <a:gd name="T18" fmla="*/ 824 w 1032"/>
                              <a:gd name="T19" fmla="*/ 26 h 822"/>
                              <a:gd name="T20" fmla="*/ 922 w 1032"/>
                              <a:gd name="T21" fmla="*/ 50 h 822"/>
                              <a:gd name="T22" fmla="*/ 962 w 1032"/>
                              <a:gd name="T23" fmla="*/ 67 h 822"/>
                              <a:gd name="T24" fmla="*/ 993 w 1032"/>
                              <a:gd name="T25" fmla="*/ 84 h 822"/>
                              <a:gd name="T26" fmla="*/ 1017 w 1032"/>
                              <a:gd name="T27" fmla="*/ 101 h 822"/>
                              <a:gd name="T28" fmla="*/ 1029 w 1032"/>
                              <a:gd name="T29" fmla="*/ 120 h 822"/>
                              <a:gd name="T30" fmla="*/ 1029 w 1032"/>
                              <a:gd name="T31" fmla="*/ 141 h 822"/>
                              <a:gd name="T32" fmla="*/ 1017 w 1032"/>
                              <a:gd name="T33" fmla="*/ 160 h 822"/>
                              <a:gd name="T34" fmla="*/ 993 w 1032"/>
                              <a:gd name="T35" fmla="*/ 179 h 822"/>
                              <a:gd name="T36" fmla="*/ 962 w 1032"/>
                              <a:gd name="T37" fmla="*/ 194 h 822"/>
                              <a:gd name="T38" fmla="*/ 922 w 1032"/>
                              <a:gd name="T39" fmla="*/ 210 h 822"/>
                              <a:gd name="T40" fmla="*/ 824 w 1032"/>
                              <a:gd name="T41" fmla="*/ 232 h 822"/>
                              <a:gd name="T42" fmla="*/ 692 w 1032"/>
                              <a:gd name="T43" fmla="*/ 251 h 822"/>
                              <a:gd name="T44" fmla="*/ 542 w 1032"/>
                              <a:gd name="T45" fmla="*/ 258 h 822"/>
                              <a:gd name="T46" fmla="*/ 387 w 1032"/>
                              <a:gd name="T47" fmla="*/ 253 h 822"/>
                              <a:gd name="T48" fmla="*/ 248 w 1032"/>
                              <a:gd name="T49" fmla="*/ 241 h 822"/>
                              <a:gd name="T50" fmla="*/ 133 w 1032"/>
                              <a:gd name="T51" fmla="*/ 215 h 822"/>
                              <a:gd name="T52" fmla="*/ 81 w 1032"/>
                              <a:gd name="T53" fmla="*/ 198 h 822"/>
                              <a:gd name="T54" fmla="*/ 45 w 1032"/>
                              <a:gd name="T55" fmla="*/ 182 h 822"/>
                              <a:gd name="T56" fmla="*/ 21 w 1032"/>
                              <a:gd name="T57" fmla="*/ 165 h 822"/>
                              <a:gd name="T58" fmla="*/ 4 w 1032"/>
                              <a:gd name="T59" fmla="*/ 148 h 822"/>
                              <a:gd name="T60" fmla="*/ 0 w 1032"/>
                              <a:gd name="T61" fmla="*/ 693 h 822"/>
                              <a:gd name="T62" fmla="*/ 7 w 1032"/>
                              <a:gd name="T63" fmla="*/ 712 h 822"/>
                              <a:gd name="T64" fmla="*/ 23 w 1032"/>
                              <a:gd name="T65" fmla="*/ 731 h 822"/>
                              <a:gd name="T66" fmla="*/ 52 w 1032"/>
                              <a:gd name="T67" fmla="*/ 748 h 822"/>
                              <a:gd name="T68" fmla="*/ 88 w 1032"/>
                              <a:gd name="T69" fmla="*/ 764 h 822"/>
                              <a:gd name="T70" fmla="*/ 152 w 1032"/>
                              <a:gd name="T71" fmla="*/ 784 h 822"/>
                              <a:gd name="T72" fmla="*/ 269 w 1032"/>
                              <a:gd name="T73" fmla="*/ 805 h 822"/>
                              <a:gd name="T74" fmla="*/ 410 w 1032"/>
                              <a:gd name="T75" fmla="*/ 819 h 822"/>
                              <a:gd name="T76" fmla="*/ 568 w 1032"/>
                              <a:gd name="T77" fmla="*/ 822 h 822"/>
                              <a:gd name="T78" fmla="*/ 716 w 1032"/>
                              <a:gd name="T79" fmla="*/ 812 h 822"/>
                              <a:gd name="T80" fmla="*/ 843 w 1032"/>
                              <a:gd name="T81" fmla="*/ 793 h 822"/>
                              <a:gd name="T82" fmla="*/ 929 w 1032"/>
                              <a:gd name="T83" fmla="*/ 772 h 822"/>
                              <a:gd name="T84" fmla="*/ 967 w 1032"/>
                              <a:gd name="T85" fmla="*/ 755 h 822"/>
                              <a:gd name="T86" fmla="*/ 1001 w 1032"/>
                              <a:gd name="T87" fmla="*/ 736 h 822"/>
                              <a:gd name="T88" fmla="*/ 1020 w 1032"/>
                              <a:gd name="T89" fmla="*/ 719 h 822"/>
                              <a:gd name="T90" fmla="*/ 1032 w 1032"/>
                              <a:gd name="T91" fmla="*/ 700 h 822"/>
                              <a:gd name="T92" fmla="*/ 1029 w 1032"/>
                              <a:gd name="T93" fmla="*/ 141 h 822"/>
                              <a:gd name="T94" fmla="*/ 1017 w 1032"/>
                              <a:gd name="T95" fmla="*/ 160 h 822"/>
                              <a:gd name="T96" fmla="*/ 993 w 1032"/>
                              <a:gd name="T97" fmla="*/ 179 h 822"/>
                              <a:gd name="T98" fmla="*/ 962 w 1032"/>
                              <a:gd name="T99" fmla="*/ 194 h 822"/>
                              <a:gd name="T100" fmla="*/ 922 w 1032"/>
                              <a:gd name="T101" fmla="*/ 210 h 822"/>
                              <a:gd name="T102" fmla="*/ 824 w 1032"/>
                              <a:gd name="T103" fmla="*/ 232 h 822"/>
                              <a:gd name="T104" fmla="*/ 692 w 1032"/>
                              <a:gd name="T105" fmla="*/ 251 h 822"/>
                              <a:gd name="T106" fmla="*/ 542 w 1032"/>
                              <a:gd name="T107" fmla="*/ 258 h 822"/>
                              <a:gd name="T108" fmla="*/ 387 w 1032"/>
                              <a:gd name="T109" fmla="*/ 253 h 822"/>
                              <a:gd name="T110" fmla="*/ 248 w 1032"/>
                              <a:gd name="T111" fmla="*/ 241 h 822"/>
                              <a:gd name="T112" fmla="*/ 133 w 1032"/>
                              <a:gd name="T113" fmla="*/ 215 h 822"/>
                              <a:gd name="T114" fmla="*/ 81 w 1032"/>
                              <a:gd name="T115" fmla="*/ 198 h 822"/>
                              <a:gd name="T116" fmla="*/ 45 w 1032"/>
                              <a:gd name="T117" fmla="*/ 182 h 822"/>
                              <a:gd name="T118" fmla="*/ 21 w 1032"/>
                              <a:gd name="T119" fmla="*/ 165 h 822"/>
                              <a:gd name="T120" fmla="*/ 4 w 1032"/>
                              <a:gd name="T121" fmla="*/ 148 h 822"/>
                              <a:gd name="T122" fmla="*/ 0 w 1032"/>
                              <a:gd name="T123" fmla="*/ 693 h 8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32" h="822">
                                <a:moveTo>
                                  <a:pt x="0" y="129"/>
                                </a:moveTo>
                                <a:lnTo>
                                  <a:pt x="0" y="127"/>
                                </a:lnTo>
                                <a:lnTo>
                                  <a:pt x="2" y="124"/>
                                </a:lnTo>
                                <a:lnTo>
                                  <a:pt x="2" y="120"/>
                                </a:lnTo>
                                <a:lnTo>
                                  <a:pt x="2" y="117"/>
                                </a:lnTo>
                                <a:lnTo>
                                  <a:pt x="4" y="115"/>
                                </a:lnTo>
                                <a:lnTo>
                                  <a:pt x="7" y="110"/>
                                </a:lnTo>
                                <a:lnTo>
                                  <a:pt x="9" y="108"/>
                                </a:lnTo>
                                <a:lnTo>
                                  <a:pt x="9" y="105"/>
                                </a:lnTo>
                                <a:lnTo>
                                  <a:pt x="14" y="101"/>
                                </a:lnTo>
                                <a:lnTo>
                                  <a:pt x="19" y="98"/>
                                </a:lnTo>
                                <a:lnTo>
                                  <a:pt x="21" y="96"/>
                                </a:lnTo>
                                <a:lnTo>
                                  <a:pt x="23" y="91"/>
                                </a:lnTo>
                                <a:lnTo>
                                  <a:pt x="28" y="89"/>
                                </a:lnTo>
                                <a:lnTo>
                                  <a:pt x="31" y="86"/>
                                </a:lnTo>
                                <a:lnTo>
                                  <a:pt x="35" y="84"/>
                                </a:lnTo>
                                <a:lnTo>
                                  <a:pt x="40" y="81"/>
                                </a:lnTo>
                                <a:lnTo>
                                  <a:pt x="45" y="79"/>
                                </a:lnTo>
                                <a:lnTo>
                                  <a:pt x="52" y="77"/>
                                </a:lnTo>
                                <a:lnTo>
                                  <a:pt x="57" y="72"/>
                                </a:lnTo>
                                <a:lnTo>
                                  <a:pt x="62" y="69"/>
                                </a:lnTo>
                                <a:lnTo>
                                  <a:pt x="69" y="67"/>
                                </a:lnTo>
                                <a:lnTo>
                                  <a:pt x="76" y="65"/>
                                </a:lnTo>
                                <a:lnTo>
                                  <a:pt x="81" y="62"/>
                                </a:lnTo>
                                <a:lnTo>
                                  <a:pt x="88" y="60"/>
                                </a:lnTo>
                                <a:lnTo>
                                  <a:pt x="95" y="58"/>
                                </a:lnTo>
                                <a:lnTo>
                                  <a:pt x="102" y="55"/>
                                </a:lnTo>
                                <a:lnTo>
                                  <a:pt x="112" y="50"/>
                                </a:lnTo>
                                <a:lnTo>
                                  <a:pt x="117" y="50"/>
                                </a:lnTo>
                                <a:lnTo>
                                  <a:pt x="133" y="46"/>
                                </a:lnTo>
                                <a:lnTo>
                                  <a:pt x="152" y="38"/>
                                </a:lnTo>
                                <a:lnTo>
                                  <a:pt x="169" y="36"/>
                                </a:lnTo>
                                <a:lnTo>
                                  <a:pt x="188" y="31"/>
                                </a:lnTo>
                                <a:lnTo>
                                  <a:pt x="207" y="26"/>
                                </a:lnTo>
                                <a:lnTo>
                                  <a:pt x="226" y="24"/>
                                </a:lnTo>
                                <a:lnTo>
                                  <a:pt x="248" y="22"/>
                                </a:lnTo>
                                <a:lnTo>
                                  <a:pt x="269" y="17"/>
                                </a:lnTo>
                                <a:lnTo>
                                  <a:pt x="291" y="15"/>
                                </a:lnTo>
                                <a:lnTo>
                                  <a:pt x="315" y="12"/>
                                </a:lnTo>
                                <a:lnTo>
                                  <a:pt x="339" y="10"/>
                                </a:lnTo>
                                <a:lnTo>
                                  <a:pt x="363" y="7"/>
                                </a:lnTo>
                                <a:lnTo>
                                  <a:pt x="387" y="5"/>
                                </a:lnTo>
                                <a:lnTo>
                                  <a:pt x="410" y="5"/>
                                </a:lnTo>
                                <a:lnTo>
                                  <a:pt x="437" y="5"/>
                                </a:lnTo>
                                <a:lnTo>
                                  <a:pt x="463" y="3"/>
                                </a:lnTo>
                                <a:lnTo>
                                  <a:pt x="487" y="0"/>
                                </a:lnTo>
                                <a:lnTo>
                                  <a:pt x="516" y="0"/>
                                </a:lnTo>
                                <a:lnTo>
                                  <a:pt x="542" y="0"/>
                                </a:lnTo>
                                <a:lnTo>
                                  <a:pt x="568" y="3"/>
                                </a:lnTo>
                                <a:lnTo>
                                  <a:pt x="594" y="5"/>
                                </a:lnTo>
                                <a:lnTo>
                                  <a:pt x="618" y="5"/>
                                </a:lnTo>
                                <a:lnTo>
                                  <a:pt x="642" y="5"/>
                                </a:lnTo>
                                <a:lnTo>
                                  <a:pt x="668" y="7"/>
                                </a:lnTo>
                                <a:lnTo>
                                  <a:pt x="692" y="10"/>
                                </a:lnTo>
                                <a:lnTo>
                                  <a:pt x="716" y="12"/>
                                </a:lnTo>
                                <a:lnTo>
                                  <a:pt x="738" y="15"/>
                                </a:lnTo>
                                <a:lnTo>
                                  <a:pt x="762" y="17"/>
                                </a:lnTo>
                                <a:lnTo>
                                  <a:pt x="783" y="22"/>
                                </a:lnTo>
                                <a:lnTo>
                                  <a:pt x="805" y="24"/>
                                </a:lnTo>
                                <a:lnTo>
                                  <a:pt x="824" y="26"/>
                                </a:lnTo>
                                <a:lnTo>
                                  <a:pt x="843" y="31"/>
                                </a:lnTo>
                                <a:lnTo>
                                  <a:pt x="862" y="36"/>
                                </a:lnTo>
                                <a:lnTo>
                                  <a:pt x="879" y="38"/>
                                </a:lnTo>
                                <a:lnTo>
                                  <a:pt x="895" y="46"/>
                                </a:lnTo>
                                <a:lnTo>
                                  <a:pt x="912" y="50"/>
                                </a:lnTo>
                                <a:lnTo>
                                  <a:pt x="922" y="50"/>
                                </a:lnTo>
                                <a:lnTo>
                                  <a:pt x="929" y="55"/>
                                </a:lnTo>
                                <a:lnTo>
                                  <a:pt x="934" y="58"/>
                                </a:lnTo>
                                <a:lnTo>
                                  <a:pt x="943" y="60"/>
                                </a:lnTo>
                                <a:lnTo>
                                  <a:pt x="950" y="62"/>
                                </a:lnTo>
                                <a:lnTo>
                                  <a:pt x="958" y="65"/>
                                </a:lnTo>
                                <a:lnTo>
                                  <a:pt x="962" y="67"/>
                                </a:lnTo>
                                <a:lnTo>
                                  <a:pt x="967" y="69"/>
                                </a:lnTo>
                                <a:lnTo>
                                  <a:pt x="974" y="72"/>
                                </a:lnTo>
                                <a:lnTo>
                                  <a:pt x="979" y="77"/>
                                </a:lnTo>
                                <a:lnTo>
                                  <a:pt x="984" y="79"/>
                                </a:lnTo>
                                <a:lnTo>
                                  <a:pt x="989" y="81"/>
                                </a:lnTo>
                                <a:lnTo>
                                  <a:pt x="993" y="84"/>
                                </a:lnTo>
                                <a:lnTo>
                                  <a:pt x="1001" y="86"/>
                                </a:lnTo>
                                <a:lnTo>
                                  <a:pt x="1003" y="89"/>
                                </a:lnTo>
                                <a:lnTo>
                                  <a:pt x="1008" y="91"/>
                                </a:lnTo>
                                <a:lnTo>
                                  <a:pt x="1010" y="96"/>
                                </a:lnTo>
                                <a:lnTo>
                                  <a:pt x="1015" y="98"/>
                                </a:lnTo>
                                <a:lnTo>
                                  <a:pt x="1017" y="101"/>
                                </a:lnTo>
                                <a:lnTo>
                                  <a:pt x="1020" y="105"/>
                                </a:lnTo>
                                <a:lnTo>
                                  <a:pt x="1022" y="108"/>
                                </a:lnTo>
                                <a:lnTo>
                                  <a:pt x="1024" y="110"/>
                                </a:lnTo>
                                <a:lnTo>
                                  <a:pt x="1024" y="115"/>
                                </a:lnTo>
                                <a:lnTo>
                                  <a:pt x="1027" y="117"/>
                                </a:lnTo>
                                <a:lnTo>
                                  <a:pt x="1029" y="120"/>
                                </a:lnTo>
                                <a:lnTo>
                                  <a:pt x="1032" y="124"/>
                                </a:lnTo>
                                <a:lnTo>
                                  <a:pt x="1032" y="127"/>
                                </a:lnTo>
                                <a:lnTo>
                                  <a:pt x="1032" y="129"/>
                                </a:lnTo>
                                <a:lnTo>
                                  <a:pt x="1032" y="134"/>
                                </a:lnTo>
                                <a:lnTo>
                                  <a:pt x="1032" y="136"/>
                                </a:lnTo>
                                <a:lnTo>
                                  <a:pt x="1029" y="141"/>
                                </a:lnTo>
                                <a:lnTo>
                                  <a:pt x="1027" y="144"/>
                                </a:lnTo>
                                <a:lnTo>
                                  <a:pt x="1024" y="148"/>
                                </a:lnTo>
                                <a:lnTo>
                                  <a:pt x="1024" y="151"/>
                                </a:lnTo>
                                <a:lnTo>
                                  <a:pt x="1022" y="153"/>
                                </a:lnTo>
                                <a:lnTo>
                                  <a:pt x="1020" y="158"/>
                                </a:lnTo>
                                <a:lnTo>
                                  <a:pt x="1017" y="160"/>
                                </a:lnTo>
                                <a:lnTo>
                                  <a:pt x="1015" y="163"/>
                                </a:lnTo>
                                <a:lnTo>
                                  <a:pt x="1010" y="165"/>
                                </a:lnTo>
                                <a:lnTo>
                                  <a:pt x="1008" y="167"/>
                                </a:lnTo>
                                <a:lnTo>
                                  <a:pt x="1003" y="172"/>
                                </a:lnTo>
                                <a:lnTo>
                                  <a:pt x="1001" y="175"/>
                                </a:lnTo>
                                <a:lnTo>
                                  <a:pt x="993" y="179"/>
                                </a:lnTo>
                                <a:lnTo>
                                  <a:pt x="989" y="182"/>
                                </a:lnTo>
                                <a:lnTo>
                                  <a:pt x="984" y="182"/>
                                </a:lnTo>
                                <a:lnTo>
                                  <a:pt x="979" y="184"/>
                                </a:lnTo>
                                <a:lnTo>
                                  <a:pt x="974" y="189"/>
                                </a:lnTo>
                                <a:lnTo>
                                  <a:pt x="967" y="191"/>
                                </a:lnTo>
                                <a:lnTo>
                                  <a:pt x="962" y="194"/>
                                </a:lnTo>
                                <a:lnTo>
                                  <a:pt x="958" y="198"/>
                                </a:lnTo>
                                <a:lnTo>
                                  <a:pt x="950" y="198"/>
                                </a:lnTo>
                                <a:lnTo>
                                  <a:pt x="943" y="201"/>
                                </a:lnTo>
                                <a:lnTo>
                                  <a:pt x="934" y="206"/>
                                </a:lnTo>
                                <a:lnTo>
                                  <a:pt x="929" y="208"/>
                                </a:lnTo>
                                <a:lnTo>
                                  <a:pt x="922" y="210"/>
                                </a:lnTo>
                                <a:lnTo>
                                  <a:pt x="912" y="213"/>
                                </a:lnTo>
                                <a:lnTo>
                                  <a:pt x="895" y="215"/>
                                </a:lnTo>
                                <a:lnTo>
                                  <a:pt x="879" y="220"/>
                                </a:lnTo>
                                <a:lnTo>
                                  <a:pt x="862" y="225"/>
                                </a:lnTo>
                                <a:lnTo>
                                  <a:pt x="843" y="229"/>
                                </a:lnTo>
                                <a:lnTo>
                                  <a:pt x="824" y="232"/>
                                </a:lnTo>
                                <a:lnTo>
                                  <a:pt x="805" y="239"/>
                                </a:lnTo>
                                <a:lnTo>
                                  <a:pt x="783" y="241"/>
                                </a:lnTo>
                                <a:lnTo>
                                  <a:pt x="762" y="244"/>
                                </a:lnTo>
                                <a:lnTo>
                                  <a:pt x="738" y="246"/>
                                </a:lnTo>
                                <a:lnTo>
                                  <a:pt x="716" y="249"/>
                                </a:lnTo>
                                <a:lnTo>
                                  <a:pt x="692" y="251"/>
                                </a:lnTo>
                                <a:lnTo>
                                  <a:pt x="668" y="253"/>
                                </a:lnTo>
                                <a:lnTo>
                                  <a:pt x="642" y="253"/>
                                </a:lnTo>
                                <a:lnTo>
                                  <a:pt x="618" y="256"/>
                                </a:lnTo>
                                <a:lnTo>
                                  <a:pt x="594" y="256"/>
                                </a:lnTo>
                                <a:lnTo>
                                  <a:pt x="568" y="258"/>
                                </a:lnTo>
                                <a:lnTo>
                                  <a:pt x="542" y="258"/>
                                </a:lnTo>
                                <a:lnTo>
                                  <a:pt x="516" y="258"/>
                                </a:lnTo>
                                <a:lnTo>
                                  <a:pt x="489" y="258"/>
                                </a:lnTo>
                                <a:lnTo>
                                  <a:pt x="463" y="258"/>
                                </a:lnTo>
                                <a:lnTo>
                                  <a:pt x="437" y="256"/>
                                </a:lnTo>
                                <a:lnTo>
                                  <a:pt x="410" y="256"/>
                                </a:lnTo>
                                <a:lnTo>
                                  <a:pt x="387" y="253"/>
                                </a:lnTo>
                                <a:lnTo>
                                  <a:pt x="363" y="253"/>
                                </a:lnTo>
                                <a:lnTo>
                                  <a:pt x="339" y="251"/>
                                </a:lnTo>
                                <a:lnTo>
                                  <a:pt x="315" y="249"/>
                                </a:lnTo>
                                <a:lnTo>
                                  <a:pt x="291" y="246"/>
                                </a:lnTo>
                                <a:lnTo>
                                  <a:pt x="269" y="244"/>
                                </a:lnTo>
                                <a:lnTo>
                                  <a:pt x="248" y="241"/>
                                </a:lnTo>
                                <a:lnTo>
                                  <a:pt x="226" y="239"/>
                                </a:lnTo>
                                <a:lnTo>
                                  <a:pt x="207" y="232"/>
                                </a:lnTo>
                                <a:lnTo>
                                  <a:pt x="188" y="229"/>
                                </a:lnTo>
                                <a:lnTo>
                                  <a:pt x="169" y="225"/>
                                </a:lnTo>
                                <a:lnTo>
                                  <a:pt x="152" y="220"/>
                                </a:lnTo>
                                <a:lnTo>
                                  <a:pt x="133" y="215"/>
                                </a:lnTo>
                                <a:lnTo>
                                  <a:pt x="117" y="213"/>
                                </a:lnTo>
                                <a:lnTo>
                                  <a:pt x="112" y="210"/>
                                </a:lnTo>
                                <a:lnTo>
                                  <a:pt x="102" y="208"/>
                                </a:lnTo>
                                <a:lnTo>
                                  <a:pt x="95" y="206"/>
                                </a:lnTo>
                                <a:lnTo>
                                  <a:pt x="88" y="201"/>
                                </a:lnTo>
                                <a:lnTo>
                                  <a:pt x="81" y="198"/>
                                </a:lnTo>
                                <a:lnTo>
                                  <a:pt x="76" y="198"/>
                                </a:lnTo>
                                <a:lnTo>
                                  <a:pt x="69" y="194"/>
                                </a:lnTo>
                                <a:lnTo>
                                  <a:pt x="62" y="191"/>
                                </a:lnTo>
                                <a:lnTo>
                                  <a:pt x="57" y="189"/>
                                </a:lnTo>
                                <a:lnTo>
                                  <a:pt x="52" y="184"/>
                                </a:lnTo>
                                <a:lnTo>
                                  <a:pt x="45" y="182"/>
                                </a:lnTo>
                                <a:lnTo>
                                  <a:pt x="40" y="182"/>
                                </a:lnTo>
                                <a:lnTo>
                                  <a:pt x="35" y="179"/>
                                </a:lnTo>
                                <a:lnTo>
                                  <a:pt x="31" y="175"/>
                                </a:lnTo>
                                <a:lnTo>
                                  <a:pt x="28" y="172"/>
                                </a:lnTo>
                                <a:lnTo>
                                  <a:pt x="23" y="167"/>
                                </a:lnTo>
                                <a:lnTo>
                                  <a:pt x="21" y="165"/>
                                </a:lnTo>
                                <a:lnTo>
                                  <a:pt x="19" y="163"/>
                                </a:lnTo>
                                <a:lnTo>
                                  <a:pt x="14" y="160"/>
                                </a:lnTo>
                                <a:lnTo>
                                  <a:pt x="9" y="158"/>
                                </a:lnTo>
                                <a:lnTo>
                                  <a:pt x="9" y="153"/>
                                </a:lnTo>
                                <a:lnTo>
                                  <a:pt x="7" y="151"/>
                                </a:lnTo>
                                <a:lnTo>
                                  <a:pt x="4" y="148"/>
                                </a:lnTo>
                                <a:lnTo>
                                  <a:pt x="2" y="144"/>
                                </a:lnTo>
                                <a:lnTo>
                                  <a:pt x="2" y="141"/>
                                </a:lnTo>
                                <a:lnTo>
                                  <a:pt x="2" y="136"/>
                                </a:lnTo>
                                <a:lnTo>
                                  <a:pt x="0" y="134"/>
                                </a:lnTo>
                                <a:lnTo>
                                  <a:pt x="0" y="129"/>
                                </a:lnTo>
                                <a:close/>
                                <a:moveTo>
                                  <a:pt x="0" y="693"/>
                                </a:moveTo>
                                <a:lnTo>
                                  <a:pt x="0" y="695"/>
                                </a:lnTo>
                                <a:lnTo>
                                  <a:pt x="2" y="700"/>
                                </a:lnTo>
                                <a:lnTo>
                                  <a:pt x="2" y="702"/>
                                </a:lnTo>
                                <a:lnTo>
                                  <a:pt x="2" y="705"/>
                                </a:lnTo>
                                <a:lnTo>
                                  <a:pt x="4" y="709"/>
                                </a:lnTo>
                                <a:lnTo>
                                  <a:pt x="7" y="712"/>
                                </a:lnTo>
                                <a:lnTo>
                                  <a:pt x="9" y="714"/>
                                </a:lnTo>
                                <a:lnTo>
                                  <a:pt x="9" y="719"/>
                                </a:lnTo>
                                <a:lnTo>
                                  <a:pt x="14" y="724"/>
                                </a:lnTo>
                                <a:lnTo>
                                  <a:pt x="19" y="726"/>
                                </a:lnTo>
                                <a:lnTo>
                                  <a:pt x="21" y="729"/>
                                </a:lnTo>
                                <a:lnTo>
                                  <a:pt x="23" y="731"/>
                                </a:lnTo>
                                <a:lnTo>
                                  <a:pt x="28" y="733"/>
                                </a:lnTo>
                                <a:lnTo>
                                  <a:pt x="31" y="736"/>
                                </a:lnTo>
                                <a:lnTo>
                                  <a:pt x="35" y="741"/>
                                </a:lnTo>
                                <a:lnTo>
                                  <a:pt x="40" y="743"/>
                                </a:lnTo>
                                <a:lnTo>
                                  <a:pt x="45" y="745"/>
                                </a:lnTo>
                                <a:lnTo>
                                  <a:pt x="52" y="748"/>
                                </a:lnTo>
                                <a:lnTo>
                                  <a:pt x="57" y="752"/>
                                </a:lnTo>
                                <a:lnTo>
                                  <a:pt x="62" y="755"/>
                                </a:lnTo>
                                <a:lnTo>
                                  <a:pt x="69" y="757"/>
                                </a:lnTo>
                                <a:lnTo>
                                  <a:pt x="76" y="760"/>
                                </a:lnTo>
                                <a:lnTo>
                                  <a:pt x="81" y="762"/>
                                </a:lnTo>
                                <a:lnTo>
                                  <a:pt x="88" y="764"/>
                                </a:lnTo>
                                <a:lnTo>
                                  <a:pt x="95" y="767"/>
                                </a:lnTo>
                                <a:lnTo>
                                  <a:pt x="102" y="772"/>
                                </a:lnTo>
                                <a:lnTo>
                                  <a:pt x="112" y="772"/>
                                </a:lnTo>
                                <a:lnTo>
                                  <a:pt x="117" y="774"/>
                                </a:lnTo>
                                <a:lnTo>
                                  <a:pt x="133" y="779"/>
                                </a:lnTo>
                                <a:lnTo>
                                  <a:pt x="152" y="784"/>
                                </a:lnTo>
                                <a:lnTo>
                                  <a:pt x="169" y="788"/>
                                </a:lnTo>
                                <a:lnTo>
                                  <a:pt x="188" y="793"/>
                                </a:lnTo>
                                <a:lnTo>
                                  <a:pt x="207" y="795"/>
                                </a:lnTo>
                                <a:lnTo>
                                  <a:pt x="226" y="798"/>
                                </a:lnTo>
                                <a:lnTo>
                                  <a:pt x="248" y="803"/>
                                </a:lnTo>
                                <a:lnTo>
                                  <a:pt x="269" y="805"/>
                                </a:lnTo>
                                <a:lnTo>
                                  <a:pt x="291" y="807"/>
                                </a:lnTo>
                                <a:lnTo>
                                  <a:pt x="315" y="812"/>
                                </a:lnTo>
                                <a:lnTo>
                                  <a:pt x="339" y="812"/>
                                </a:lnTo>
                                <a:lnTo>
                                  <a:pt x="363" y="817"/>
                                </a:lnTo>
                                <a:lnTo>
                                  <a:pt x="387" y="817"/>
                                </a:lnTo>
                                <a:lnTo>
                                  <a:pt x="410" y="819"/>
                                </a:lnTo>
                                <a:lnTo>
                                  <a:pt x="437" y="822"/>
                                </a:lnTo>
                                <a:lnTo>
                                  <a:pt x="463" y="822"/>
                                </a:lnTo>
                                <a:lnTo>
                                  <a:pt x="487" y="822"/>
                                </a:lnTo>
                                <a:lnTo>
                                  <a:pt x="516" y="822"/>
                                </a:lnTo>
                                <a:lnTo>
                                  <a:pt x="542" y="822"/>
                                </a:lnTo>
                                <a:lnTo>
                                  <a:pt x="568" y="822"/>
                                </a:lnTo>
                                <a:lnTo>
                                  <a:pt x="594" y="822"/>
                                </a:lnTo>
                                <a:lnTo>
                                  <a:pt x="618" y="819"/>
                                </a:lnTo>
                                <a:lnTo>
                                  <a:pt x="642" y="817"/>
                                </a:lnTo>
                                <a:lnTo>
                                  <a:pt x="668" y="817"/>
                                </a:lnTo>
                                <a:lnTo>
                                  <a:pt x="692" y="812"/>
                                </a:lnTo>
                                <a:lnTo>
                                  <a:pt x="716" y="812"/>
                                </a:lnTo>
                                <a:lnTo>
                                  <a:pt x="738" y="807"/>
                                </a:lnTo>
                                <a:lnTo>
                                  <a:pt x="762" y="805"/>
                                </a:lnTo>
                                <a:lnTo>
                                  <a:pt x="783" y="803"/>
                                </a:lnTo>
                                <a:lnTo>
                                  <a:pt x="805" y="798"/>
                                </a:lnTo>
                                <a:lnTo>
                                  <a:pt x="824" y="795"/>
                                </a:lnTo>
                                <a:lnTo>
                                  <a:pt x="843" y="793"/>
                                </a:lnTo>
                                <a:lnTo>
                                  <a:pt x="862" y="788"/>
                                </a:lnTo>
                                <a:lnTo>
                                  <a:pt x="879" y="784"/>
                                </a:lnTo>
                                <a:lnTo>
                                  <a:pt x="895" y="779"/>
                                </a:lnTo>
                                <a:lnTo>
                                  <a:pt x="912" y="774"/>
                                </a:lnTo>
                                <a:lnTo>
                                  <a:pt x="922" y="772"/>
                                </a:lnTo>
                                <a:lnTo>
                                  <a:pt x="929" y="772"/>
                                </a:lnTo>
                                <a:lnTo>
                                  <a:pt x="934" y="767"/>
                                </a:lnTo>
                                <a:lnTo>
                                  <a:pt x="943" y="764"/>
                                </a:lnTo>
                                <a:lnTo>
                                  <a:pt x="950" y="762"/>
                                </a:lnTo>
                                <a:lnTo>
                                  <a:pt x="958" y="760"/>
                                </a:lnTo>
                                <a:lnTo>
                                  <a:pt x="962" y="757"/>
                                </a:lnTo>
                                <a:lnTo>
                                  <a:pt x="967" y="755"/>
                                </a:lnTo>
                                <a:lnTo>
                                  <a:pt x="974" y="752"/>
                                </a:lnTo>
                                <a:lnTo>
                                  <a:pt x="979" y="748"/>
                                </a:lnTo>
                                <a:lnTo>
                                  <a:pt x="984" y="745"/>
                                </a:lnTo>
                                <a:lnTo>
                                  <a:pt x="989" y="743"/>
                                </a:lnTo>
                                <a:lnTo>
                                  <a:pt x="993" y="741"/>
                                </a:lnTo>
                                <a:lnTo>
                                  <a:pt x="1001" y="736"/>
                                </a:lnTo>
                                <a:lnTo>
                                  <a:pt x="1003" y="733"/>
                                </a:lnTo>
                                <a:lnTo>
                                  <a:pt x="1008" y="731"/>
                                </a:lnTo>
                                <a:lnTo>
                                  <a:pt x="1010" y="729"/>
                                </a:lnTo>
                                <a:lnTo>
                                  <a:pt x="1015" y="726"/>
                                </a:lnTo>
                                <a:lnTo>
                                  <a:pt x="1017" y="724"/>
                                </a:lnTo>
                                <a:lnTo>
                                  <a:pt x="1020" y="719"/>
                                </a:lnTo>
                                <a:lnTo>
                                  <a:pt x="1022" y="714"/>
                                </a:lnTo>
                                <a:lnTo>
                                  <a:pt x="1024" y="712"/>
                                </a:lnTo>
                                <a:lnTo>
                                  <a:pt x="1024" y="709"/>
                                </a:lnTo>
                                <a:lnTo>
                                  <a:pt x="1027" y="705"/>
                                </a:lnTo>
                                <a:lnTo>
                                  <a:pt x="1029" y="702"/>
                                </a:lnTo>
                                <a:lnTo>
                                  <a:pt x="1032" y="700"/>
                                </a:lnTo>
                                <a:lnTo>
                                  <a:pt x="1032" y="695"/>
                                </a:lnTo>
                                <a:lnTo>
                                  <a:pt x="1032" y="693"/>
                                </a:lnTo>
                                <a:lnTo>
                                  <a:pt x="1032" y="129"/>
                                </a:lnTo>
                                <a:lnTo>
                                  <a:pt x="1032" y="134"/>
                                </a:lnTo>
                                <a:lnTo>
                                  <a:pt x="1032" y="136"/>
                                </a:lnTo>
                                <a:lnTo>
                                  <a:pt x="1029" y="141"/>
                                </a:lnTo>
                                <a:lnTo>
                                  <a:pt x="1027" y="144"/>
                                </a:lnTo>
                                <a:lnTo>
                                  <a:pt x="1024" y="148"/>
                                </a:lnTo>
                                <a:lnTo>
                                  <a:pt x="1024" y="151"/>
                                </a:lnTo>
                                <a:lnTo>
                                  <a:pt x="1022" y="153"/>
                                </a:lnTo>
                                <a:lnTo>
                                  <a:pt x="1020" y="158"/>
                                </a:lnTo>
                                <a:lnTo>
                                  <a:pt x="1017" y="160"/>
                                </a:lnTo>
                                <a:lnTo>
                                  <a:pt x="1015" y="163"/>
                                </a:lnTo>
                                <a:lnTo>
                                  <a:pt x="1010" y="165"/>
                                </a:lnTo>
                                <a:lnTo>
                                  <a:pt x="1008" y="167"/>
                                </a:lnTo>
                                <a:lnTo>
                                  <a:pt x="1003" y="172"/>
                                </a:lnTo>
                                <a:lnTo>
                                  <a:pt x="1001" y="175"/>
                                </a:lnTo>
                                <a:lnTo>
                                  <a:pt x="993" y="179"/>
                                </a:lnTo>
                                <a:lnTo>
                                  <a:pt x="989" y="182"/>
                                </a:lnTo>
                                <a:lnTo>
                                  <a:pt x="984" y="182"/>
                                </a:lnTo>
                                <a:lnTo>
                                  <a:pt x="979" y="184"/>
                                </a:lnTo>
                                <a:lnTo>
                                  <a:pt x="974" y="189"/>
                                </a:lnTo>
                                <a:lnTo>
                                  <a:pt x="967" y="191"/>
                                </a:lnTo>
                                <a:lnTo>
                                  <a:pt x="962" y="194"/>
                                </a:lnTo>
                                <a:lnTo>
                                  <a:pt x="958" y="198"/>
                                </a:lnTo>
                                <a:lnTo>
                                  <a:pt x="950" y="198"/>
                                </a:lnTo>
                                <a:lnTo>
                                  <a:pt x="943" y="201"/>
                                </a:lnTo>
                                <a:lnTo>
                                  <a:pt x="934" y="206"/>
                                </a:lnTo>
                                <a:lnTo>
                                  <a:pt x="929" y="208"/>
                                </a:lnTo>
                                <a:lnTo>
                                  <a:pt x="922" y="210"/>
                                </a:lnTo>
                                <a:lnTo>
                                  <a:pt x="912" y="213"/>
                                </a:lnTo>
                                <a:lnTo>
                                  <a:pt x="895" y="215"/>
                                </a:lnTo>
                                <a:lnTo>
                                  <a:pt x="879" y="220"/>
                                </a:lnTo>
                                <a:lnTo>
                                  <a:pt x="862" y="225"/>
                                </a:lnTo>
                                <a:lnTo>
                                  <a:pt x="843" y="229"/>
                                </a:lnTo>
                                <a:lnTo>
                                  <a:pt x="824" y="232"/>
                                </a:lnTo>
                                <a:lnTo>
                                  <a:pt x="805" y="239"/>
                                </a:lnTo>
                                <a:lnTo>
                                  <a:pt x="783" y="241"/>
                                </a:lnTo>
                                <a:lnTo>
                                  <a:pt x="762" y="244"/>
                                </a:lnTo>
                                <a:lnTo>
                                  <a:pt x="738" y="246"/>
                                </a:lnTo>
                                <a:lnTo>
                                  <a:pt x="716" y="249"/>
                                </a:lnTo>
                                <a:lnTo>
                                  <a:pt x="692" y="251"/>
                                </a:lnTo>
                                <a:lnTo>
                                  <a:pt x="668" y="253"/>
                                </a:lnTo>
                                <a:lnTo>
                                  <a:pt x="642" y="253"/>
                                </a:lnTo>
                                <a:lnTo>
                                  <a:pt x="618" y="256"/>
                                </a:lnTo>
                                <a:lnTo>
                                  <a:pt x="594" y="256"/>
                                </a:lnTo>
                                <a:lnTo>
                                  <a:pt x="568" y="258"/>
                                </a:lnTo>
                                <a:lnTo>
                                  <a:pt x="542" y="258"/>
                                </a:lnTo>
                                <a:lnTo>
                                  <a:pt x="516" y="258"/>
                                </a:lnTo>
                                <a:lnTo>
                                  <a:pt x="489" y="258"/>
                                </a:lnTo>
                                <a:lnTo>
                                  <a:pt x="463" y="258"/>
                                </a:lnTo>
                                <a:lnTo>
                                  <a:pt x="437" y="256"/>
                                </a:lnTo>
                                <a:lnTo>
                                  <a:pt x="410" y="256"/>
                                </a:lnTo>
                                <a:lnTo>
                                  <a:pt x="387" y="253"/>
                                </a:lnTo>
                                <a:lnTo>
                                  <a:pt x="363" y="253"/>
                                </a:lnTo>
                                <a:lnTo>
                                  <a:pt x="339" y="251"/>
                                </a:lnTo>
                                <a:lnTo>
                                  <a:pt x="315" y="249"/>
                                </a:lnTo>
                                <a:lnTo>
                                  <a:pt x="291" y="246"/>
                                </a:lnTo>
                                <a:lnTo>
                                  <a:pt x="269" y="244"/>
                                </a:lnTo>
                                <a:lnTo>
                                  <a:pt x="248" y="241"/>
                                </a:lnTo>
                                <a:lnTo>
                                  <a:pt x="226" y="239"/>
                                </a:lnTo>
                                <a:lnTo>
                                  <a:pt x="207" y="232"/>
                                </a:lnTo>
                                <a:lnTo>
                                  <a:pt x="188" y="229"/>
                                </a:lnTo>
                                <a:lnTo>
                                  <a:pt x="169" y="225"/>
                                </a:lnTo>
                                <a:lnTo>
                                  <a:pt x="152" y="220"/>
                                </a:lnTo>
                                <a:lnTo>
                                  <a:pt x="133" y="215"/>
                                </a:lnTo>
                                <a:lnTo>
                                  <a:pt x="117" y="213"/>
                                </a:lnTo>
                                <a:lnTo>
                                  <a:pt x="112" y="210"/>
                                </a:lnTo>
                                <a:lnTo>
                                  <a:pt x="102" y="208"/>
                                </a:lnTo>
                                <a:lnTo>
                                  <a:pt x="95" y="206"/>
                                </a:lnTo>
                                <a:lnTo>
                                  <a:pt x="88" y="201"/>
                                </a:lnTo>
                                <a:lnTo>
                                  <a:pt x="81" y="198"/>
                                </a:lnTo>
                                <a:lnTo>
                                  <a:pt x="76" y="198"/>
                                </a:lnTo>
                                <a:lnTo>
                                  <a:pt x="69" y="194"/>
                                </a:lnTo>
                                <a:lnTo>
                                  <a:pt x="62" y="191"/>
                                </a:lnTo>
                                <a:lnTo>
                                  <a:pt x="57" y="189"/>
                                </a:lnTo>
                                <a:lnTo>
                                  <a:pt x="52" y="184"/>
                                </a:lnTo>
                                <a:lnTo>
                                  <a:pt x="45" y="182"/>
                                </a:lnTo>
                                <a:lnTo>
                                  <a:pt x="40" y="182"/>
                                </a:lnTo>
                                <a:lnTo>
                                  <a:pt x="35" y="179"/>
                                </a:lnTo>
                                <a:lnTo>
                                  <a:pt x="31" y="175"/>
                                </a:lnTo>
                                <a:lnTo>
                                  <a:pt x="28" y="172"/>
                                </a:lnTo>
                                <a:lnTo>
                                  <a:pt x="23" y="167"/>
                                </a:lnTo>
                                <a:lnTo>
                                  <a:pt x="21" y="165"/>
                                </a:lnTo>
                                <a:lnTo>
                                  <a:pt x="19" y="163"/>
                                </a:lnTo>
                                <a:lnTo>
                                  <a:pt x="14" y="160"/>
                                </a:lnTo>
                                <a:lnTo>
                                  <a:pt x="9" y="158"/>
                                </a:lnTo>
                                <a:lnTo>
                                  <a:pt x="9" y="153"/>
                                </a:lnTo>
                                <a:lnTo>
                                  <a:pt x="7" y="151"/>
                                </a:lnTo>
                                <a:lnTo>
                                  <a:pt x="4" y="148"/>
                                </a:lnTo>
                                <a:lnTo>
                                  <a:pt x="2" y="144"/>
                                </a:lnTo>
                                <a:lnTo>
                                  <a:pt x="2" y="141"/>
                                </a:lnTo>
                                <a:lnTo>
                                  <a:pt x="2" y="136"/>
                                </a:lnTo>
                                <a:lnTo>
                                  <a:pt x="0" y="134"/>
                                </a:lnTo>
                                <a:lnTo>
                                  <a:pt x="0" y="129"/>
                                </a:lnTo>
                                <a:lnTo>
                                  <a:pt x="0" y="693"/>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43" name="Freeform 2133"/>
                        <wps:cNvSpPr>
                          <a:spLocks/>
                        </wps:cNvSpPr>
                        <wps:spPr bwMode="auto">
                          <a:xfrm>
                            <a:off x="3750310" y="1454150"/>
                            <a:ext cx="655320" cy="163830"/>
                          </a:xfrm>
                          <a:custGeom>
                            <a:avLst/>
                            <a:gdLst>
                              <a:gd name="T0" fmla="*/ 2 w 1032"/>
                              <a:gd name="T1" fmla="*/ 122 h 258"/>
                              <a:gd name="T2" fmla="*/ 4 w 1032"/>
                              <a:gd name="T3" fmla="*/ 112 h 258"/>
                              <a:gd name="T4" fmla="*/ 9 w 1032"/>
                              <a:gd name="T5" fmla="*/ 105 h 258"/>
                              <a:gd name="T6" fmla="*/ 21 w 1032"/>
                              <a:gd name="T7" fmla="*/ 96 h 258"/>
                              <a:gd name="T8" fmla="*/ 31 w 1032"/>
                              <a:gd name="T9" fmla="*/ 86 h 258"/>
                              <a:gd name="T10" fmla="*/ 45 w 1032"/>
                              <a:gd name="T11" fmla="*/ 77 h 258"/>
                              <a:gd name="T12" fmla="*/ 62 w 1032"/>
                              <a:gd name="T13" fmla="*/ 69 h 258"/>
                              <a:gd name="T14" fmla="*/ 81 w 1032"/>
                              <a:gd name="T15" fmla="*/ 62 h 258"/>
                              <a:gd name="T16" fmla="*/ 102 w 1032"/>
                              <a:gd name="T17" fmla="*/ 55 h 258"/>
                              <a:gd name="T18" fmla="*/ 133 w 1032"/>
                              <a:gd name="T19" fmla="*/ 43 h 258"/>
                              <a:gd name="T20" fmla="*/ 188 w 1032"/>
                              <a:gd name="T21" fmla="*/ 31 h 258"/>
                              <a:gd name="T22" fmla="*/ 248 w 1032"/>
                              <a:gd name="T23" fmla="*/ 22 h 258"/>
                              <a:gd name="T24" fmla="*/ 315 w 1032"/>
                              <a:gd name="T25" fmla="*/ 10 h 258"/>
                              <a:gd name="T26" fmla="*/ 387 w 1032"/>
                              <a:gd name="T27" fmla="*/ 5 h 258"/>
                              <a:gd name="T28" fmla="*/ 463 w 1032"/>
                              <a:gd name="T29" fmla="*/ 3 h 258"/>
                              <a:gd name="T30" fmla="*/ 542 w 1032"/>
                              <a:gd name="T31" fmla="*/ 0 h 258"/>
                              <a:gd name="T32" fmla="*/ 618 w 1032"/>
                              <a:gd name="T33" fmla="*/ 5 h 258"/>
                              <a:gd name="T34" fmla="*/ 692 w 1032"/>
                              <a:gd name="T35" fmla="*/ 10 h 258"/>
                              <a:gd name="T36" fmla="*/ 762 w 1032"/>
                              <a:gd name="T37" fmla="*/ 17 h 258"/>
                              <a:gd name="T38" fmla="*/ 824 w 1032"/>
                              <a:gd name="T39" fmla="*/ 26 h 258"/>
                              <a:gd name="T40" fmla="*/ 879 w 1032"/>
                              <a:gd name="T41" fmla="*/ 38 h 258"/>
                              <a:gd name="T42" fmla="*/ 922 w 1032"/>
                              <a:gd name="T43" fmla="*/ 50 h 258"/>
                              <a:gd name="T44" fmla="*/ 943 w 1032"/>
                              <a:gd name="T45" fmla="*/ 60 h 258"/>
                              <a:gd name="T46" fmla="*/ 962 w 1032"/>
                              <a:gd name="T47" fmla="*/ 67 h 258"/>
                              <a:gd name="T48" fmla="*/ 979 w 1032"/>
                              <a:gd name="T49" fmla="*/ 74 h 258"/>
                              <a:gd name="T50" fmla="*/ 993 w 1032"/>
                              <a:gd name="T51" fmla="*/ 81 h 258"/>
                              <a:gd name="T52" fmla="*/ 1008 w 1032"/>
                              <a:gd name="T53" fmla="*/ 91 h 258"/>
                              <a:gd name="T54" fmla="*/ 1017 w 1032"/>
                              <a:gd name="T55" fmla="*/ 101 h 258"/>
                              <a:gd name="T56" fmla="*/ 1024 w 1032"/>
                              <a:gd name="T57" fmla="*/ 110 h 258"/>
                              <a:gd name="T58" fmla="*/ 1029 w 1032"/>
                              <a:gd name="T59" fmla="*/ 120 h 258"/>
                              <a:gd name="T60" fmla="*/ 1032 w 1032"/>
                              <a:gd name="T61" fmla="*/ 129 h 258"/>
                              <a:gd name="T62" fmla="*/ 1029 w 1032"/>
                              <a:gd name="T63" fmla="*/ 139 h 258"/>
                              <a:gd name="T64" fmla="*/ 1024 w 1032"/>
                              <a:gd name="T65" fmla="*/ 148 h 258"/>
                              <a:gd name="T66" fmla="*/ 1017 w 1032"/>
                              <a:gd name="T67" fmla="*/ 158 h 258"/>
                              <a:gd name="T68" fmla="*/ 1008 w 1032"/>
                              <a:gd name="T69" fmla="*/ 167 h 258"/>
                              <a:gd name="T70" fmla="*/ 993 w 1032"/>
                              <a:gd name="T71" fmla="*/ 177 h 258"/>
                              <a:gd name="T72" fmla="*/ 979 w 1032"/>
                              <a:gd name="T73" fmla="*/ 184 h 258"/>
                              <a:gd name="T74" fmla="*/ 962 w 1032"/>
                              <a:gd name="T75" fmla="*/ 194 h 258"/>
                              <a:gd name="T76" fmla="*/ 943 w 1032"/>
                              <a:gd name="T77" fmla="*/ 201 h 258"/>
                              <a:gd name="T78" fmla="*/ 922 w 1032"/>
                              <a:gd name="T79" fmla="*/ 210 h 258"/>
                              <a:gd name="T80" fmla="*/ 879 w 1032"/>
                              <a:gd name="T81" fmla="*/ 220 h 258"/>
                              <a:gd name="T82" fmla="*/ 824 w 1032"/>
                              <a:gd name="T83" fmla="*/ 232 h 258"/>
                              <a:gd name="T84" fmla="*/ 762 w 1032"/>
                              <a:gd name="T85" fmla="*/ 241 h 258"/>
                              <a:gd name="T86" fmla="*/ 692 w 1032"/>
                              <a:gd name="T87" fmla="*/ 251 h 258"/>
                              <a:gd name="T88" fmla="*/ 618 w 1032"/>
                              <a:gd name="T89" fmla="*/ 253 h 258"/>
                              <a:gd name="T90" fmla="*/ 542 w 1032"/>
                              <a:gd name="T91" fmla="*/ 258 h 258"/>
                              <a:gd name="T92" fmla="*/ 463 w 1032"/>
                              <a:gd name="T93" fmla="*/ 258 h 258"/>
                              <a:gd name="T94" fmla="*/ 387 w 1032"/>
                              <a:gd name="T95" fmla="*/ 253 h 258"/>
                              <a:gd name="T96" fmla="*/ 315 w 1032"/>
                              <a:gd name="T97" fmla="*/ 249 h 258"/>
                              <a:gd name="T98" fmla="*/ 248 w 1032"/>
                              <a:gd name="T99" fmla="*/ 239 h 258"/>
                              <a:gd name="T100" fmla="*/ 188 w 1032"/>
                              <a:gd name="T101" fmla="*/ 227 h 258"/>
                              <a:gd name="T102" fmla="*/ 133 w 1032"/>
                              <a:gd name="T103" fmla="*/ 215 h 258"/>
                              <a:gd name="T104" fmla="*/ 102 w 1032"/>
                              <a:gd name="T105" fmla="*/ 208 h 258"/>
                              <a:gd name="T106" fmla="*/ 81 w 1032"/>
                              <a:gd name="T107" fmla="*/ 198 h 258"/>
                              <a:gd name="T108" fmla="*/ 62 w 1032"/>
                              <a:gd name="T109" fmla="*/ 191 h 258"/>
                              <a:gd name="T110" fmla="*/ 45 w 1032"/>
                              <a:gd name="T111" fmla="*/ 182 h 258"/>
                              <a:gd name="T112" fmla="*/ 31 w 1032"/>
                              <a:gd name="T113" fmla="*/ 175 h 258"/>
                              <a:gd name="T114" fmla="*/ 21 w 1032"/>
                              <a:gd name="T115" fmla="*/ 163 h 258"/>
                              <a:gd name="T116" fmla="*/ 9 w 1032"/>
                              <a:gd name="T117" fmla="*/ 155 h 258"/>
                              <a:gd name="T118" fmla="*/ 4 w 1032"/>
                              <a:gd name="T119" fmla="*/ 146 h 258"/>
                              <a:gd name="T120" fmla="*/ 2 w 1032"/>
                              <a:gd name="T121" fmla="*/ 136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32" h="258">
                                <a:moveTo>
                                  <a:pt x="0" y="129"/>
                                </a:moveTo>
                                <a:lnTo>
                                  <a:pt x="0" y="127"/>
                                </a:lnTo>
                                <a:lnTo>
                                  <a:pt x="2" y="122"/>
                                </a:lnTo>
                                <a:lnTo>
                                  <a:pt x="2" y="120"/>
                                </a:lnTo>
                                <a:lnTo>
                                  <a:pt x="2" y="117"/>
                                </a:lnTo>
                                <a:lnTo>
                                  <a:pt x="4" y="112"/>
                                </a:lnTo>
                                <a:lnTo>
                                  <a:pt x="7" y="110"/>
                                </a:lnTo>
                                <a:lnTo>
                                  <a:pt x="9" y="108"/>
                                </a:lnTo>
                                <a:lnTo>
                                  <a:pt x="9" y="105"/>
                                </a:lnTo>
                                <a:lnTo>
                                  <a:pt x="14" y="101"/>
                                </a:lnTo>
                                <a:lnTo>
                                  <a:pt x="19" y="98"/>
                                </a:lnTo>
                                <a:lnTo>
                                  <a:pt x="21" y="96"/>
                                </a:lnTo>
                                <a:lnTo>
                                  <a:pt x="23" y="91"/>
                                </a:lnTo>
                                <a:lnTo>
                                  <a:pt x="28" y="89"/>
                                </a:lnTo>
                                <a:lnTo>
                                  <a:pt x="31" y="86"/>
                                </a:lnTo>
                                <a:lnTo>
                                  <a:pt x="35" y="81"/>
                                </a:lnTo>
                                <a:lnTo>
                                  <a:pt x="40" y="79"/>
                                </a:lnTo>
                                <a:lnTo>
                                  <a:pt x="45" y="77"/>
                                </a:lnTo>
                                <a:lnTo>
                                  <a:pt x="52" y="74"/>
                                </a:lnTo>
                                <a:lnTo>
                                  <a:pt x="57" y="72"/>
                                </a:lnTo>
                                <a:lnTo>
                                  <a:pt x="62" y="69"/>
                                </a:lnTo>
                                <a:lnTo>
                                  <a:pt x="69" y="67"/>
                                </a:lnTo>
                                <a:lnTo>
                                  <a:pt x="76" y="65"/>
                                </a:lnTo>
                                <a:lnTo>
                                  <a:pt x="81" y="62"/>
                                </a:lnTo>
                                <a:lnTo>
                                  <a:pt x="88" y="60"/>
                                </a:lnTo>
                                <a:lnTo>
                                  <a:pt x="95" y="58"/>
                                </a:lnTo>
                                <a:lnTo>
                                  <a:pt x="102" y="55"/>
                                </a:lnTo>
                                <a:lnTo>
                                  <a:pt x="112" y="50"/>
                                </a:lnTo>
                                <a:lnTo>
                                  <a:pt x="117" y="48"/>
                                </a:lnTo>
                                <a:lnTo>
                                  <a:pt x="133" y="43"/>
                                </a:lnTo>
                                <a:lnTo>
                                  <a:pt x="152" y="38"/>
                                </a:lnTo>
                                <a:lnTo>
                                  <a:pt x="169" y="36"/>
                                </a:lnTo>
                                <a:lnTo>
                                  <a:pt x="188" y="31"/>
                                </a:lnTo>
                                <a:lnTo>
                                  <a:pt x="207" y="26"/>
                                </a:lnTo>
                                <a:lnTo>
                                  <a:pt x="226" y="24"/>
                                </a:lnTo>
                                <a:lnTo>
                                  <a:pt x="248" y="22"/>
                                </a:lnTo>
                                <a:lnTo>
                                  <a:pt x="269" y="17"/>
                                </a:lnTo>
                                <a:lnTo>
                                  <a:pt x="291" y="15"/>
                                </a:lnTo>
                                <a:lnTo>
                                  <a:pt x="315" y="10"/>
                                </a:lnTo>
                                <a:lnTo>
                                  <a:pt x="339" y="10"/>
                                </a:lnTo>
                                <a:lnTo>
                                  <a:pt x="363" y="7"/>
                                </a:lnTo>
                                <a:lnTo>
                                  <a:pt x="387" y="5"/>
                                </a:lnTo>
                                <a:lnTo>
                                  <a:pt x="410" y="5"/>
                                </a:lnTo>
                                <a:lnTo>
                                  <a:pt x="437" y="5"/>
                                </a:lnTo>
                                <a:lnTo>
                                  <a:pt x="463" y="3"/>
                                </a:lnTo>
                                <a:lnTo>
                                  <a:pt x="487" y="0"/>
                                </a:lnTo>
                                <a:lnTo>
                                  <a:pt x="516" y="0"/>
                                </a:lnTo>
                                <a:lnTo>
                                  <a:pt x="542" y="0"/>
                                </a:lnTo>
                                <a:lnTo>
                                  <a:pt x="568" y="3"/>
                                </a:lnTo>
                                <a:lnTo>
                                  <a:pt x="594" y="5"/>
                                </a:lnTo>
                                <a:lnTo>
                                  <a:pt x="618" y="5"/>
                                </a:lnTo>
                                <a:lnTo>
                                  <a:pt x="642" y="5"/>
                                </a:lnTo>
                                <a:lnTo>
                                  <a:pt x="668" y="7"/>
                                </a:lnTo>
                                <a:lnTo>
                                  <a:pt x="692" y="10"/>
                                </a:lnTo>
                                <a:lnTo>
                                  <a:pt x="716" y="10"/>
                                </a:lnTo>
                                <a:lnTo>
                                  <a:pt x="738" y="15"/>
                                </a:lnTo>
                                <a:lnTo>
                                  <a:pt x="762" y="17"/>
                                </a:lnTo>
                                <a:lnTo>
                                  <a:pt x="783" y="22"/>
                                </a:lnTo>
                                <a:lnTo>
                                  <a:pt x="805" y="24"/>
                                </a:lnTo>
                                <a:lnTo>
                                  <a:pt x="824" y="26"/>
                                </a:lnTo>
                                <a:lnTo>
                                  <a:pt x="843" y="31"/>
                                </a:lnTo>
                                <a:lnTo>
                                  <a:pt x="862" y="36"/>
                                </a:lnTo>
                                <a:lnTo>
                                  <a:pt x="879" y="38"/>
                                </a:lnTo>
                                <a:lnTo>
                                  <a:pt x="895" y="43"/>
                                </a:lnTo>
                                <a:lnTo>
                                  <a:pt x="912" y="48"/>
                                </a:lnTo>
                                <a:lnTo>
                                  <a:pt x="922" y="50"/>
                                </a:lnTo>
                                <a:lnTo>
                                  <a:pt x="929" y="55"/>
                                </a:lnTo>
                                <a:lnTo>
                                  <a:pt x="934" y="58"/>
                                </a:lnTo>
                                <a:lnTo>
                                  <a:pt x="943" y="60"/>
                                </a:lnTo>
                                <a:lnTo>
                                  <a:pt x="950" y="62"/>
                                </a:lnTo>
                                <a:lnTo>
                                  <a:pt x="958" y="65"/>
                                </a:lnTo>
                                <a:lnTo>
                                  <a:pt x="962" y="67"/>
                                </a:lnTo>
                                <a:lnTo>
                                  <a:pt x="967" y="69"/>
                                </a:lnTo>
                                <a:lnTo>
                                  <a:pt x="974" y="72"/>
                                </a:lnTo>
                                <a:lnTo>
                                  <a:pt x="979" y="74"/>
                                </a:lnTo>
                                <a:lnTo>
                                  <a:pt x="984" y="77"/>
                                </a:lnTo>
                                <a:lnTo>
                                  <a:pt x="989" y="79"/>
                                </a:lnTo>
                                <a:lnTo>
                                  <a:pt x="993" y="81"/>
                                </a:lnTo>
                                <a:lnTo>
                                  <a:pt x="1001" y="86"/>
                                </a:lnTo>
                                <a:lnTo>
                                  <a:pt x="1003" y="89"/>
                                </a:lnTo>
                                <a:lnTo>
                                  <a:pt x="1008" y="91"/>
                                </a:lnTo>
                                <a:lnTo>
                                  <a:pt x="1010" y="96"/>
                                </a:lnTo>
                                <a:lnTo>
                                  <a:pt x="1015" y="98"/>
                                </a:lnTo>
                                <a:lnTo>
                                  <a:pt x="1017" y="101"/>
                                </a:lnTo>
                                <a:lnTo>
                                  <a:pt x="1020" y="105"/>
                                </a:lnTo>
                                <a:lnTo>
                                  <a:pt x="1022" y="108"/>
                                </a:lnTo>
                                <a:lnTo>
                                  <a:pt x="1024" y="110"/>
                                </a:lnTo>
                                <a:lnTo>
                                  <a:pt x="1024" y="112"/>
                                </a:lnTo>
                                <a:lnTo>
                                  <a:pt x="1027" y="117"/>
                                </a:lnTo>
                                <a:lnTo>
                                  <a:pt x="1029" y="120"/>
                                </a:lnTo>
                                <a:lnTo>
                                  <a:pt x="1032" y="122"/>
                                </a:lnTo>
                                <a:lnTo>
                                  <a:pt x="1032" y="127"/>
                                </a:lnTo>
                                <a:lnTo>
                                  <a:pt x="1032" y="129"/>
                                </a:lnTo>
                                <a:lnTo>
                                  <a:pt x="1032" y="134"/>
                                </a:lnTo>
                                <a:lnTo>
                                  <a:pt x="1032" y="136"/>
                                </a:lnTo>
                                <a:lnTo>
                                  <a:pt x="1029" y="139"/>
                                </a:lnTo>
                                <a:lnTo>
                                  <a:pt x="1027" y="144"/>
                                </a:lnTo>
                                <a:lnTo>
                                  <a:pt x="1024" y="146"/>
                                </a:lnTo>
                                <a:lnTo>
                                  <a:pt x="1024" y="148"/>
                                </a:lnTo>
                                <a:lnTo>
                                  <a:pt x="1022" y="151"/>
                                </a:lnTo>
                                <a:lnTo>
                                  <a:pt x="1020" y="155"/>
                                </a:lnTo>
                                <a:lnTo>
                                  <a:pt x="1017" y="158"/>
                                </a:lnTo>
                                <a:lnTo>
                                  <a:pt x="1015" y="160"/>
                                </a:lnTo>
                                <a:lnTo>
                                  <a:pt x="1010" y="163"/>
                                </a:lnTo>
                                <a:lnTo>
                                  <a:pt x="1008" y="167"/>
                                </a:lnTo>
                                <a:lnTo>
                                  <a:pt x="1003" y="170"/>
                                </a:lnTo>
                                <a:lnTo>
                                  <a:pt x="1001" y="175"/>
                                </a:lnTo>
                                <a:lnTo>
                                  <a:pt x="993" y="177"/>
                                </a:lnTo>
                                <a:lnTo>
                                  <a:pt x="989" y="179"/>
                                </a:lnTo>
                                <a:lnTo>
                                  <a:pt x="984" y="182"/>
                                </a:lnTo>
                                <a:lnTo>
                                  <a:pt x="979" y="184"/>
                                </a:lnTo>
                                <a:lnTo>
                                  <a:pt x="974" y="189"/>
                                </a:lnTo>
                                <a:lnTo>
                                  <a:pt x="967" y="191"/>
                                </a:lnTo>
                                <a:lnTo>
                                  <a:pt x="962" y="194"/>
                                </a:lnTo>
                                <a:lnTo>
                                  <a:pt x="958" y="196"/>
                                </a:lnTo>
                                <a:lnTo>
                                  <a:pt x="950" y="198"/>
                                </a:lnTo>
                                <a:lnTo>
                                  <a:pt x="943" y="201"/>
                                </a:lnTo>
                                <a:lnTo>
                                  <a:pt x="934" y="203"/>
                                </a:lnTo>
                                <a:lnTo>
                                  <a:pt x="929" y="208"/>
                                </a:lnTo>
                                <a:lnTo>
                                  <a:pt x="922" y="210"/>
                                </a:lnTo>
                                <a:lnTo>
                                  <a:pt x="912" y="210"/>
                                </a:lnTo>
                                <a:lnTo>
                                  <a:pt x="895" y="215"/>
                                </a:lnTo>
                                <a:lnTo>
                                  <a:pt x="879" y="220"/>
                                </a:lnTo>
                                <a:lnTo>
                                  <a:pt x="862" y="225"/>
                                </a:lnTo>
                                <a:lnTo>
                                  <a:pt x="843" y="227"/>
                                </a:lnTo>
                                <a:lnTo>
                                  <a:pt x="824" y="232"/>
                                </a:lnTo>
                                <a:lnTo>
                                  <a:pt x="805" y="237"/>
                                </a:lnTo>
                                <a:lnTo>
                                  <a:pt x="783" y="239"/>
                                </a:lnTo>
                                <a:lnTo>
                                  <a:pt x="762" y="241"/>
                                </a:lnTo>
                                <a:lnTo>
                                  <a:pt x="738" y="244"/>
                                </a:lnTo>
                                <a:lnTo>
                                  <a:pt x="716" y="249"/>
                                </a:lnTo>
                                <a:lnTo>
                                  <a:pt x="692" y="251"/>
                                </a:lnTo>
                                <a:lnTo>
                                  <a:pt x="668" y="251"/>
                                </a:lnTo>
                                <a:lnTo>
                                  <a:pt x="642" y="253"/>
                                </a:lnTo>
                                <a:lnTo>
                                  <a:pt x="618" y="253"/>
                                </a:lnTo>
                                <a:lnTo>
                                  <a:pt x="594" y="256"/>
                                </a:lnTo>
                                <a:lnTo>
                                  <a:pt x="568" y="258"/>
                                </a:lnTo>
                                <a:lnTo>
                                  <a:pt x="542" y="258"/>
                                </a:lnTo>
                                <a:lnTo>
                                  <a:pt x="516" y="258"/>
                                </a:lnTo>
                                <a:lnTo>
                                  <a:pt x="489" y="258"/>
                                </a:lnTo>
                                <a:lnTo>
                                  <a:pt x="463" y="258"/>
                                </a:lnTo>
                                <a:lnTo>
                                  <a:pt x="437" y="256"/>
                                </a:lnTo>
                                <a:lnTo>
                                  <a:pt x="410" y="253"/>
                                </a:lnTo>
                                <a:lnTo>
                                  <a:pt x="387" y="253"/>
                                </a:lnTo>
                                <a:lnTo>
                                  <a:pt x="363" y="251"/>
                                </a:lnTo>
                                <a:lnTo>
                                  <a:pt x="339" y="251"/>
                                </a:lnTo>
                                <a:lnTo>
                                  <a:pt x="315" y="249"/>
                                </a:lnTo>
                                <a:lnTo>
                                  <a:pt x="291" y="244"/>
                                </a:lnTo>
                                <a:lnTo>
                                  <a:pt x="269" y="241"/>
                                </a:lnTo>
                                <a:lnTo>
                                  <a:pt x="248" y="239"/>
                                </a:lnTo>
                                <a:lnTo>
                                  <a:pt x="226" y="237"/>
                                </a:lnTo>
                                <a:lnTo>
                                  <a:pt x="207" y="232"/>
                                </a:lnTo>
                                <a:lnTo>
                                  <a:pt x="188" y="227"/>
                                </a:lnTo>
                                <a:lnTo>
                                  <a:pt x="169" y="225"/>
                                </a:lnTo>
                                <a:lnTo>
                                  <a:pt x="152" y="220"/>
                                </a:lnTo>
                                <a:lnTo>
                                  <a:pt x="133" y="215"/>
                                </a:lnTo>
                                <a:lnTo>
                                  <a:pt x="117" y="210"/>
                                </a:lnTo>
                                <a:lnTo>
                                  <a:pt x="112" y="210"/>
                                </a:lnTo>
                                <a:lnTo>
                                  <a:pt x="102" y="208"/>
                                </a:lnTo>
                                <a:lnTo>
                                  <a:pt x="95" y="203"/>
                                </a:lnTo>
                                <a:lnTo>
                                  <a:pt x="88" y="201"/>
                                </a:lnTo>
                                <a:lnTo>
                                  <a:pt x="81" y="198"/>
                                </a:lnTo>
                                <a:lnTo>
                                  <a:pt x="76" y="196"/>
                                </a:lnTo>
                                <a:lnTo>
                                  <a:pt x="69" y="194"/>
                                </a:lnTo>
                                <a:lnTo>
                                  <a:pt x="62" y="191"/>
                                </a:lnTo>
                                <a:lnTo>
                                  <a:pt x="57" y="189"/>
                                </a:lnTo>
                                <a:lnTo>
                                  <a:pt x="52" y="184"/>
                                </a:lnTo>
                                <a:lnTo>
                                  <a:pt x="45" y="182"/>
                                </a:lnTo>
                                <a:lnTo>
                                  <a:pt x="40" y="179"/>
                                </a:lnTo>
                                <a:lnTo>
                                  <a:pt x="35" y="177"/>
                                </a:lnTo>
                                <a:lnTo>
                                  <a:pt x="31" y="175"/>
                                </a:lnTo>
                                <a:lnTo>
                                  <a:pt x="28" y="170"/>
                                </a:lnTo>
                                <a:lnTo>
                                  <a:pt x="23" y="167"/>
                                </a:lnTo>
                                <a:lnTo>
                                  <a:pt x="21" y="163"/>
                                </a:lnTo>
                                <a:lnTo>
                                  <a:pt x="19" y="160"/>
                                </a:lnTo>
                                <a:lnTo>
                                  <a:pt x="14" y="158"/>
                                </a:lnTo>
                                <a:lnTo>
                                  <a:pt x="9" y="155"/>
                                </a:lnTo>
                                <a:lnTo>
                                  <a:pt x="9" y="151"/>
                                </a:lnTo>
                                <a:lnTo>
                                  <a:pt x="7" y="148"/>
                                </a:lnTo>
                                <a:lnTo>
                                  <a:pt x="4" y="146"/>
                                </a:lnTo>
                                <a:lnTo>
                                  <a:pt x="2" y="144"/>
                                </a:lnTo>
                                <a:lnTo>
                                  <a:pt x="2" y="139"/>
                                </a:lnTo>
                                <a:lnTo>
                                  <a:pt x="2" y="136"/>
                                </a:lnTo>
                                <a:lnTo>
                                  <a:pt x="0" y="134"/>
                                </a:lnTo>
                                <a:lnTo>
                                  <a:pt x="0" y="129"/>
                                </a:lnTo>
                                <a:close/>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44" name="Freeform 2134"/>
                        <wps:cNvSpPr>
                          <a:spLocks/>
                        </wps:cNvSpPr>
                        <wps:spPr bwMode="auto">
                          <a:xfrm>
                            <a:off x="3750310" y="1537970"/>
                            <a:ext cx="655320" cy="438150"/>
                          </a:xfrm>
                          <a:custGeom>
                            <a:avLst/>
                            <a:gdLst>
                              <a:gd name="T0" fmla="*/ 2 w 1032"/>
                              <a:gd name="T1" fmla="*/ 568 h 690"/>
                              <a:gd name="T2" fmla="*/ 4 w 1032"/>
                              <a:gd name="T3" fmla="*/ 577 h 690"/>
                              <a:gd name="T4" fmla="*/ 9 w 1032"/>
                              <a:gd name="T5" fmla="*/ 587 h 690"/>
                              <a:gd name="T6" fmla="*/ 21 w 1032"/>
                              <a:gd name="T7" fmla="*/ 597 h 690"/>
                              <a:gd name="T8" fmla="*/ 31 w 1032"/>
                              <a:gd name="T9" fmla="*/ 604 h 690"/>
                              <a:gd name="T10" fmla="*/ 45 w 1032"/>
                              <a:gd name="T11" fmla="*/ 613 h 690"/>
                              <a:gd name="T12" fmla="*/ 62 w 1032"/>
                              <a:gd name="T13" fmla="*/ 623 h 690"/>
                              <a:gd name="T14" fmla="*/ 81 w 1032"/>
                              <a:gd name="T15" fmla="*/ 630 h 690"/>
                              <a:gd name="T16" fmla="*/ 102 w 1032"/>
                              <a:gd name="T17" fmla="*/ 640 h 690"/>
                              <a:gd name="T18" fmla="*/ 133 w 1032"/>
                              <a:gd name="T19" fmla="*/ 647 h 690"/>
                              <a:gd name="T20" fmla="*/ 188 w 1032"/>
                              <a:gd name="T21" fmla="*/ 661 h 690"/>
                              <a:gd name="T22" fmla="*/ 248 w 1032"/>
                              <a:gd name="T23" fmla="*/ 671 h 690"/>
                              <a:gd name="T24" fmla="*/ 315 w 1032"/>
                              <a:gd name="T25" fmla="*/ 680 h 690"/>
                              <a:gd name="T26" fmla="*/ 387 w 1032"/>
                              <a:gd name="T27" fmla="*/ 685 h 690"/>
                              <a:gd name="T28" fmla="*/ 463 w 1032"/>
                              <a:gd name="T29" fmla="*/ 690 h 690"/>
                              <a:gd name="T30" fmla="*/ 542 w 1032"/>
                              <a:gd name="T31" fmla="*/ 690 h 690"/>
                              <a:gd name="T32" fmla="*/ 618 w 1032"/>
                              <a:gd name="T33" fmla="*/ 687 h 690"/>
                              <a:gd name="T34" fmla="*/ 692 w 1032"/>
                              <a:gd name="T35" fmla="*/ 680 h 690"/>
                              <a:gd name="T36" fmla="*/ 762 w 1032"/>
                              <a:gd name="T37" fmla="*/ 673 h 690"/>
                              <a:gd name="T38" fmla="*/ 824 w 1032"/>
                              <a:gd name="T39" fmla="*/ 663 h 690"/>
                              <a:gd name="T40" fmla="*/ 879 w 1032"/>
                              <a:gd name="T41" fmla="*/ 652 h 690"/>
                              <a:gd name="T42" fmla="*/ 922 w 1032"/>
                              <a:gd name="T43" fmla="*/ 640 h 690"/>
                              <a:gd name="T44" fmla="*/ 943 w 1032"/>
                              <a:gd name="T45" fmla="*/ 632 h 690"/>
                              <a:gd name="T46" fmla="*/ 962 w 1032"/>
                              <a:gd name="T47" fmla="*/ 625 h 690"/>
                              <a:gd name="T48" fmla="*/ 979 w 1032"/>
                              <a:gd name="T49" fmla="*/ 618 h 690"/>
                              <a:gd name="T50" fmla="*/ 993 w 1032"/>
                              <a:gd name="T51" fmla="*/ 609 h 690"/>
                              <a:gd name="T52" fmla="*/ 1008 w 1032"/>
                              <a:gd name="T53" fmla="*/ 599 h 690"/>
                              <a:gd name="T54" fmla="*/ 1017 w 1032"/>
                              <a:gd name="T55" fmla="*/ 592 h 690"/>
                              <a:gd name="T56" fmla="*/ 1024 w 1032"/>
                              <a:gd name="T57" fmla="*/ 580 h 690"/>
                              <a:gd name="T58" fmla="*/ 1029 w 1032"/>
                              <a:gd name="T59" fmla="*/ 570 h 690"/>
                              <a:gd name="T60" fmla="*/ 1032 w 1032"/>
                              <a:gd name="T61" fmla="*/ 561 h 690"/>
                              <a:gd name="T62" fmla="*/ 1032 w 1032"/>
                              <a:gd name="T63" fmla="*/ 7 h 690"/>
                              <a:gd name="T64" fmla="*/ 1024 w 1032"/>
                              <a:gd name="T65" fmla="*/ 16 h 690"/>
                              <a:gd name="T66" fmla="*/ 1020 w 1032"/>
                              <a:gd name="T67" fmla="*/ 26 h 690"/>
                              <a:gd name="T68" fmla="*/ 1010 w 1032"/>
                              <a:gd name="T69" fmla="*/ 33 h 690"/>
                              <a:gd name="T70" fmla="*/ 1001 w 1032"/>
                              <a:gd name="T71" fmla="*/ 43 h 690"/>
                              <a:gd name="T72" fmla="*/ 984 w 1032"/>
                              <a:gd name="T73" fmla="*/ 50 h 690"/>
                              <a:gd name="T74" fmla="*/ 967 w 1032"/>
                              <a:gd name="T75" fmla="*/ 59 h 690"/>
                              <a:gd name="T76" fmla="*/ 950 w 1032"/>
                              <a:gd name="T77" fmla="*/ 69 h 690"/>
                              <a:gd name="T78" fmla="*/ 929 w 1032"/>
                              <a:gd name="T79" fmla="*/ 76 h 690"/>
                              <a:gd name="T80" fmla="*/ 895 w 1032"/>
                              <a:gd name="T81" fmla="*/ 83 h 690"/>
                              <a:gd name="T82" fmla="*/ 843 w 1032"/>
                              <a:gd name="T83" fmla="*/ 97 h 690"/>
                              <a:gd name="T84" fmla="*/ 783 w 1032"/>
                              <a:gd name="T85" fmla="*/ 109 h 690"/>
                              <a:gd name="T86" fmla="*/ 716 w 1032"/>
                              <a:gd name="T87" fmla="*/ 117 h 690"/>
                              <a:gd name="T88" fmla="*/ 642 w 1032"/>
                              <a:gd name="T89" fmla="*/ 121 h 690"/>
                              <a:gd name="T90" fmla="*/ 568 w 1032"/>
                              <a:gd name="T91" fmla="*/ 129 h 690"/>
                              <a:gd name="T92" fmla="*/ 489 w 1032"/>
                              <a:gd name="T93" fmla="*/ 129 h 690"/>
                              <a:gd name="T94" fmla="*/ 410 w 1032"/>
                              <a:gd name="T95" fmla="*/ 124 h 690"/>
                              <a:gd name="T96" fmla="*/ 339 w 1032"/>
                              <a:gd name="T97" fmla="*/ 119 h 690"/>
                              <a:gd name="T98" fmla="*/ 269 w 1032"/>
                              <a:gd name="T99" fmla="*/ 112 h 690"/>
                              <a:gd name="T100" fmla="*/ 207 w 1032"/>
                              <a:gd name="T101" fmla="*/ 102 h 690"/>
                              <a:gd name="T102" fmla="*/ 152 w 1032"/>
                              <a:gd name="T103" fmla="*/ 88 h 690"/>
                              <a:gd name="T104" fmla="*/ 112 w 1032"/>
                              <a:gd name="T105" fmla="*/ 78 h 690"/>
                              <a:gd name="T106" fmla="*/ 88 w 1032"/>
                              <a:gd name="T107" fmla="*/ 71 h 690"/>
                              <a:gd name="T108" fmla="*/ 69 w 1032"/>
                              <a:gd name="T109" fmla="*/ 64 h 690"/>
                              <a:gd name="T110" fmla="*/ 52 w 1032"/>
                              <a:gd name="T111" fmla="*/ 52 h 690"/>
                              <a:gd name="T112" fmla="*/ 35 w 1032"/>
                              <a:gd name="T113" fmla="*/ 47 h 690"/>
                              <a:gd name="T114" fmla="*/ 23 w 1032"/>
                              <a:gd name="T115" fmla="*/ 38 h 690"/>
                              <a:gd name="T116" fmla="*/ 14 w 1032"/>
                              <a:gd name="T117" fmla="*/ 28 h 690"/>
                              <a:gd name="T118" fmla="*/ 7 w 1032"/>
                              <a:gd name="T119" fmla="*/ 19 h 690"/>
                              <a:gd name="T120" fmla="*/ 2 w 1032"/>
                              <a:gd name="T121" fmla="*/ 9 h 690"/>
                              <a:gd name="T122" fmla="*/ 0 w 1032"/>
                              <a:gd name="T123" fmla="*/ 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32" h="690">
                                <a:moveTo>
                                  <a:pt x="0" y="561"/>
                                </a:moveTo>
                                <a:lnTo>
                                  <a:pt x="0" y="563"/>
                                </a:lnTo>
                                <a:lnTo>
                                  <a:pt x="2" y="568"/>
                                </a:lnTo>
                                <a:lnTo>
                                  <a:pt x="2" y="570"/>
                                </a:lnTo>
                                <a:lnTo>
                                  <a:pt x="2" y="573"/>
                                </a:lnTo>
                                <a:lnTo>
                                  <a:pt x="4" y="577"/>
                                </a:lnTo>
                                <a:lnTo>
                                  <a:pt x="7" y="580"/>
                                </a:lnTo>
                                <a:lnTo>
                                  <a:pt x="9" y="582"/>
                                </a:lnTo>
                                <a:lnTo>
                                  <a:pt x="9" y="587"/>
                                </a:lnTo>
                                <a:lnTo>
                                  <a:pt x="14" y="592"/>
                                </a:lnTo>
                                <a:lnTo>
                                  <a:pt x="19" y="594"/>
                                </a:lnTo>
                                <a:lnTo>
                                  <a:pt x="21" y="597"/>
                                </a:lnTo>
                                <a:lnTo>
                                  <a:pt x="23" y="599"/>
                                </a:lnTo>
                                <a:lnTo>
                                  <a:pt x="28" y="601"/>
                                </a:lnTo>
                                <a:lnTo>
                                  <a:pt x="31" y="604"/>
                                </a:lnTo>
                                <a:lnTo>
                                  <a:pt x="35" y="609"/>
                                </a:lnTo>
                                <a:lnTo>
                                  <a:pt x="40" y="611"/>
                                </a:lnTo>
                                <a:lnTo>
                                  <a:pt x="45" y="613"/>
                                </a:lnTo>
                                <a:lnTo>
                                  <a:pt x="52" y="618"/>
                                </a:lnTo>
                                <a:lnTo>
                                  <a:pt x="57" y="620"/>
                                </a:lnTo>
                                <a:lnTo>
                                  <a:pt x="62" y="623"/>
                                </a:lnTo>
                                <a:lnTo>
                                  <a:pt x="69" y="625"/>
                                </a:lnTo>
                                <a:lnTo>
                                  <a:pt x="76" y="628"/>
                                </a:lnTo>
                                <a:lnTo>
                                  <a:pt x="81" y="630"/>
                                </a:lnTo>
                                <a:lnTo>
                                  <a:pt x="88" y="632"/>
                                </a:lnTo>
                                <a:lnTo>
                                  <a:pt x="95" y="635"/>
                                </a:lnTo>
                                <a:lnTo>
                                  <a:pt x="102" y="640"/>
                                </a:lnTo>
                                <a:lnTo>
                                  <a:pt x="112" y="640"/>
                                </a:lnTo>
                                <a:lnTo>
                                  <a:pt x="117" y="642"/>
                                </a:lnTo>
                                <a:lnTo>
                                  <a:pt x="133" y="647"/>
                                </a:lnTo>
                                <a:lnTo>
                                  <a:pt x="152" y="652"/>
                                </a:lnTo>
                                <a:lnTo>
                                  <a:pt x="169" y="656"/>
                                </a:lnTo>
                                <a:lnTo>
                                  <a:pt x="188" y="661"/>
                                </a:lnTo>
                                <a:lnTo>
                                  <a:pt x="207" y="663"/>
                                </a:lnTo>
                                <a:lnTo>
                                  <a:pt x="226" y="666"/>
                                </a:lnTo>
                                <a:lnTo>
                                  <a:pt x="248" y="671"/>
                                </a:lnTo>
                                <a:lnTo>
                                  <a:pt x="269" y="673"/>
                                </a:lnTo>
                                <a:lnTo>
                                  <a:pt x="291" y="675"/>
                                </a:lnTo>
                                <a:lnTo>
                                  <a:pt x="315" y="680"/>
                                </a:lnTo>
                                <a:lnTo>
                                  <a:pt x="339" y="680"/>
                                </a:lnTo>
                                <a:lnTo>
                                  <a:pt x="363" y="685"/>
                                </a:lnTo>
                                <a:lnTo>
                                  <a:pt x="387" y="685"/>
                                </a:lnTo>
                                <a:lnTo>
                                  <a:pt x="410" y="687"/>
                                </a:lnTo>
                                <a:lnTo>
                                  <a:pt x="437" y="690"/>
                                </a:lnTo>
                                <a:lnTo>
                                  <a:pt x="463" y="690"/>
                                </a:lnTo>
                                <a:lnTo>
                                  <a:pt x="487" y="690"/>
                                </a:lnTo>
                                <a:lnTo>
                                  <a:pt x="516" y="690"/>
                                </a:lnTo>
                                <a:lnTo>
                                  <a:pt x="542" y="690"/>
                                </a:lnTo>
                                <a:lnTo>
                                  <a:pt x="568" y="690"/>
                                </a:lnTo>
                                <a:lnTo>
                                  <a:pt x="594" y="690"/>
                                </a:lnTo>
                                <a:lnTo>
                                  <a:pt x="618" y="687"/>
                                </a:lnTo>
                                <a:lnTo>
                                  <a:pt x="642" y="685"/>
                                </a:lnTo>
                                <a:lnTo>
                                  <a:pt x="668" y="685"/>
                                </a:lnTo>
                                <a:lnTo>
                                  <a:pt x="692" y="680"/>
                                </a:lnTo>
                                <a:lnTo>
                                  <a:pt x="716" y="680"/>
                                </a:lnTo>
                                <a:lnTo>
                                  <a:pt x="738" y="675"/>
                                </a:lnTo>
                                <a:lnTo>
                                  <a:pt x="762" y="673"/>
                                </a:lnTo>
                                <a:lnTo>
                                  <a:pt x="783" y="671"/>
                                </a:lnTo>
                                <a:lnTo>
                                  <a:pt x="805" y="666"/>
                                </a:lnTo>
                                <a:lnTo>
                                  <a:pt x="824" y="663"/>
                                </a:lnTo>
                                <a:lnTo>
                                  <a:pt x="843" y="661"/>
                                </a:lnTo>
                                <a:lnTo>
                                  <a:pt x="862" y="656"/>
                                </a:lnTo>
                                <a:lnTo>
                                  <a:pt x="879" y="652"/>
                                </a:lnTo>
                                <a:lnTo>
                                  <a:pt x="895" y="647"/>
                                </a:lnTo>
                                <a:lnTo>
                                  <a:pt x="912" y="642"/>
                                </a:lnTo>
                                <a:lnTo>
                                  <a:pt x="922" y="640"/>
                                </a:lnTo>
                                <a:lnTo>
                                  <a:pt x="929" y="640"/>
                                </a:lnTo>
                                <a:lnTo>
                                  <a:pt x="934" y="635"/>
                                </a:lnTo>
                                <a:lnTo>
                                  <a:pt x="943" y="632"/>
                                </a:lnTo>
                                <a:lnTo>
                                  <a:pt x="950" y="630"/>
                                </a:lnTo>
                                <a:lnTo>
                                  <a:pt x="958" y="628"/>
                                </a:lnTo>
                                <a:lnTo>
                                  <a:pt x="962" y="625"/>
                                </a:lnTo>
                                <a:lnTo>
                                  <a:pt x="967" y="623"/>
                                </a:lnTo>
                                <a:lnTo>
                                  <a:pt x="974" y="620"/>
                                </a:lnTo>
                                <a:lnTo>
                                  <a:pt x="979" y="618"/>
                                </a:lnTo>
                                <a:lnTo>
                                  <a:pt x="984" y="613"/>
                                </a:lnTo>
                                <a:lnTo>
                                  <a:pt x="989" y="611"/>
                                </a:lnTo>
                                <a:lnTo>
                                  <a:pt x="993" y="609"/>
                                </a:lnTo>
                                <a:lnTo>
                                  <a:pt x="1001" y="604"/>
                                </a:lnTo>
                                <a:lnTo>
                                  <a:pt x="1003" y="601"/>
                                </a:lnTo>
                                <a:lnTo>
                                  <a:pt x="1008" y="599"/>
                                </a:lnTo>
                                <a:lnTo>
                                  <a:pt x="1010" y="597"/>
                                </a:lnTo>
                                <a:lnTo>
                                  <a:pt x="1015" y="594"/>
                                </a:lnTo>
                                <a:lnTo>
                                  <a:pt x="1017" y="592"/>
                                </a:lnTo>
                                <a:lnTo>
                                  <a:pt x="1020" y="587"/>
                                </a:lnTo>
                                <a:lnTo>
                                  <a:pt x="1022" y="582"/>
                                </a:lnTo>
                                <a:lnTo>
                                  <a:pt x="1024" y="580"/>
                                </a:lnTo>
                                <a:lnTo>
                                  <a:pt x="1024" y="577"/>
                                </a:lnTo>
                                <a:lnTo>
                                  <a:pt x="1027" y="573"/>
                                </a:lnTo>
                                <a:lnTo>
                                  <a:pt x="1029" y="570"/>
                                </a:lnTo>
                                <a:lnTo>
                                  <a:pt x="1032" y="568"/>
                                </a:lnTo>
                                <a:lnTo>
                                  <a:pt x="1032" y="563"/>
                                </a:lnTo>
                                <a:lnTo>
                                  <a:pt x="1032" y="561"/>
                                </a:lnTo>
                                <a:lnTo>
                                  <a:pt x="1032" y="0"/>
                                </a:lnTo>
                                <a:lnTo>
                                  <a:pt x="1032" y="2"/>
                                </a:lnTo>
                                <a:lnTo>
                                  <a:pt x="1032" y="7"/>
                                </a:lnTo>
                                <a:lnTo>
                                  <a:pt x="1029" y="9"/>
                                </a:lnTo>
                                <a:lnTo>
                                  <a:pt x="1027" y="12"/>
                                </a:lnTo>
                                <a:lnTo>
                                  <a:pt x="1024" y="16"/>
                                </a:lnTo>
                                <a:lnTo>
                                  <a:pt x="1024" y="19"/>
                                </a:lnTo>
                                <a:lnTo>
                                  <a:pt x="1022" y="21"/>
                                </a:lnTo>
                                <a:lnTo>
                                  <a:pt x="1020" y="26"/>
                                </a:lnTo>
                                <a:lnTo>
                                  <a:pt x="1017" y="28"/>
                                </a:lnTo>
                                <a:lnTo>
                                  <a:pt x="1015" y="31"/>
                                </a:lnTo>
                                <a:lnTo>
                                  <a:pt x="1010" y="33"/>
                                </a:lnTo>
                                <a:lnTo>
                                  <a:pt x="1008" y="38"/>
                                </a:lnTo>
                                <a:lnTo>
                                  <a:pt x="1003" y="40"/>
                                </a:lnTo>
                                <a:lnTo>
                                  <a:pt x="1001" y="43"/>
                                </a:lnTo>
                                <a:lnTo>
                                  <a:pt x="993" y="47"/>
                                </a:lnTo>
                                <a:lnTo>
                                  <a:pt x="989" y="50"/>
                                </a:lnTo>
                                <a:lnTo>
                                  <a:pt x="984" y="50"/>
                                </a:lnTo>
                                <a:lnTo>
                                  <a:pt x="979" y="52"/>
                                </a:lnTo>
                                <a:lnTo>
                                  <a:pt x="974" y="57"/>
                                </a:lnTo>
                                <a:lnTo>
                                  <a:pt x="967" y="59"/>
                                </a:lnTo>
                                <a:lnTo>
                                  <a:pt x="962" y="64"/>
                                </a:lnTo>
                                <a:lnTo>
                                  <a:pt x="958" y="66"/>
                                </a:lnTo>
                                <a:lnTo>
                                  <a:pt x="950" y="69"/>
                                </a:lnTo>
                                <a:lnTo>
                                  <a:pt x="943" y="71"/>
                                </a:lnTo>
                                <a:lnTo>
                                  <a:pt x="934" y="74"/>
                                </a:lnTo>
                                <a:lnTo>
                                  <a:pt x="929" y="76"/>
                                </a:lnTo>
                                <a:lnTo>
                                  <a:pt x="922" y="78"/>
                                </a:lnTo>
                                <a:lnTo>
                                  <a:pt x="912" y="81"/>
                                </a:lnTo>
                                <a:lnTo>
                                  <a:pt x="895" y="83"/>
                                </a:lnTo>
                                <a:lnTo>
                                  <a:pt x="879" y="88"/>
                                </a:lnTo>
                                <a:lnTo>
                                  <a:pt x="862" y="93"/>
                                </a:lnTo>
                                <a:lnTo>
                                  <a:pt x="843" y="97"/>
                                </a:lnTo>
                                <a:lnTo>
                                  <a:pt x="824" y="102"/>
                                </a:lnTo>
                                <a:lnTo>
                                  <a:pt x="805" y="107"/>
                                </a:lnTo>
                                <a:lnTo>
                                  <a:pt x="783" y="109"/>
                                </a:lnTo>
                                <a:lnTo>
                                  <a:pt x="762" y="112"/>
                                </a:lnTo>
                                <a:lnTo>
                                  <a:pt x="738" y="114"/>
                                </a:lnTo>
                                <a:lnTo>
                                  <a:pt x="716" y="117"/>
                                </a:lnTo>
                                <a:lnTo>
                                  <a:pt x="692" y="119"/>
                                </a:lnTo>
                                <a:lnTo>
                                  <a:pt x="668" y="121"/>
                                </a:lnTo>
                                <a:lnTo>
                                  <a:pt x="642" y="121"/>
                                </a:lnTo>
                                <a:lnTo>
                                  <a:pt x="618" y="124"/>
                                </a:lnTo>
                                <a:lnTo>
                                  <a:pt x="594" y="124"/>
                                </a:lnTo>
                                <a:lnTo>
                                  <a:pt x="568" y="129"/>
                                </a:lnTo>
                                <a:lnTo>
                                  <a:pt x="542" y="129"/>
                                </a:lnTo>
                                <a:lnTo>
                                  <a:pt x="516" y="129"/>
                                </a:lnTo>
                                <a:lnTo>
                                  <a:pt x="489" y="129"/>
                                </a:lnTo>
                                <a:lnTo>
                                  <a:pt x="463" y="129"/>
                                </a:lnTo>
                                <a:lnTo>
                                  <a:pt x="437" y="124"/>
                                </a:lnTo>
                                <a:lnTo>
                                  <a:pt x="410" y="124"/>
                                </a:lnTo>
                                <a:lnTo>
                                  <a:pt x="387" y="121"/>
                                </a:lnTo>
                                <a:lnTo>
                                  <a:pt x="363" y="121"/>
                                </a:lnTo>
                                <a:lnTo>
                                  <a:pt x="339" y="119"/>
                                </a:lnTo>
                                <a:lnTo>
                                  <a:pt x="315" y="117"/>
                                </a:lnTo>
                                <a:lnTo>
                                  <a:pt x="291" y="114"/>
                                </a:lnTo>
                                <a:lnTo>
                                  <a:pt x="269" y="112"/>
                                </a:lnTo>
                                <a:lnTo>
                                  <a:pt x="248" y="109"/>
                                </a:lnTo>
                                <a:lnTo>
                                  <a:pt x="226" y="107"/>
                                </a:lnTo>
                                <a:lnTo>
                                  <a:pt x="207" y="102"/>
                                </a:lnTo>
                                <a:lnTo>
                                  <a:pt x="188" y="97"/>
                                </a:lnTo>
                                <a:lnTo>
                                  <a:pt x="169" y="93"/>
                                </a:lnTo>
                                <a:lnTo>
                                  <a:pt x="152" y="88"/>
                                </a:lnTo>
                                <a:lnTo>
                                  <a:pt x="133" y="83"/>
                                </a:lnTo>
                                <a:lnTo>
                                  <a:pt x="117" y="81"/>
                                </a:lnTo>
                                <a:lnTo>
                                  <a:pt x="112" y="78"/>
                                </a:lnTo>
                                <a:lnTo>
                                  <a:pt x="102" y="76"/>
                                </a:lnTo>
                                <a:lnTo>
                                  <a:pt x="95" y="74"/>
                                </a:lnTo>
                                <a:lnTo>
                                  <a:pt x="88" y="71"/>
                                </a:lnTo>
                                <a:lnTo>
                                  <a:pt x="81" y="69"/>
                                </a:lnTo>
                                <a:lnTo>
                                  <a:pt x="76" y="66"/>
                                </a:lnTo>
                                <a:lnTo>
                                  <a:pt x="69" y="64"/>
                                </a:lnTo>
                                <a:lnTo>
                                  <a:pt x="62" y="59"/>
                                </a:lnTo>
                                <a:lnTo>
                                  <a:pt x="57" y="57"/>
                                </a:lnTo>
                                <a:lnTo>
                                  <a:pt x="52" y="52"/>
                                </a:lnTo>
                                <a:lnTo>
                                  <a:pt x="45" y="50"/>
                                </a:lnTo>
                                <a:lnTo>
                                  <a:pt x="40" y="50"/>
                                </a:lnTo>
                                <a:lnTo>
                                  <a:pt x="35" y="47"/>
                                </a:lnTo>
                                <a:lnTo>
                                  <a:pt x="31" y="43"/>
                                </a:lnTo>
                                <a:lnTo>
                                  <a:pt x="28" y="40"/>
                                </a:lnTo>
                                <a:lnTo>
                                  <a:pt x="23" y="38"/>
                                </a:lnTo>
                                <a:lnTo>
                                  <a:pt x="21" y="33"/>
                                </a:lnTo>
                                <a:lnTo>
                                  <a:pt x="19" y="31"/>
                                </a:lnTo>
                                <a:lnTo>
                                  <a:pt x="14" y="28"/>
                                </a:lnTo>
                                <a:lnTo>
                                  <a:pt x="9" y="26"/>
                                </a:lnTo>
                                <a:lnTo>
                                  <a:pt x="9" y="21"/>
                                </a:lnTo>
                                <a:lnTo>
                                  <a:pt x="7" y="19"/>
                                </a:lnTo>
                                <a:lnTo>
                                  <a:pt x="4" y="16"/>
                                </a:lnTo>
                                <a:lnTo>
                                  <a:pt x="2" y="12"/>
                                </a:lnTo>
                                <a:lnTo>
                                  <a:pt x="2" y="9"/>
                                </a:lnTo>
                                <a:lnTo>
                                  <a:pt x="2" y="7"/>
                                </a:lnTo>
                                <a:lnTo>
                                  <a:pt x="0" y="2"/>
                                </a:lnTo>
                                <a:lnTo>
                                  <a:pt x="0" y="0"/>
                                </a:lnTo>
                                <a:lnTo>
                                  <a:pt x="0" y="561"/>
                                </a:lnTo>
                                <a:close/>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45" name="Rectangle 2135"/>
                        <wps:cNvSpPr>
                          <a:spLocks noChangeArrowheads="1"/>
                        </wps:cNvSpPr>
                        <wps:spPr bwMode="auto">
                          <a:xfrm>
                            <a:off x="3677285" y="2009140"/>
                            <a:ext cx="81534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560EC2F" w14:textId="77777777" w:rsidR="00181A7E" w:rsidRDefault="00181A7E" w:rsidP="009C66C0">
                              <w:r>
                                <w:rPr>
                                  <w:rFonts w:cs="Arial"/>
                                  <w:b/>
                                  <w:bCs/>
                                  <w:color w:val="000000"/>
                                  <w:sz w:val="14"/>
                                  <w:szCs w:val="14"/>
                                </w:rPr>
                                <w:t>Full Network Model</w:t>
                              </w:r>
                            </w:p>
                          </w:txbxContent>
                        </wps:txbx>
                        <wps:bodyPr rot="0" vert="horz" wrap="none" lIns="0" tIns="0" rIns="0" bIns="0" anchor="t" anchorCtr="0">
                          <a:spAutoFit/>
                        </wps:bodyPr>
                      </wps:wsp>
                      <wps:wsp>
                        <wps:cNvPr id="746" name="Freeform 2136"/>
                        <wps:cNvSpPr>
                          <a:spLocks/>
                        </wps:cNvSpPr>
                        <wps:spPr bwMode="auto">
                          <a:xfrm>
                            <a:off x="3490595" y="1895475"/>
                            <a:ext cx="259715" cy="389890"/>
                          </a:xfrm>
                          <a:custGeom>
                            <a:avLst/>
                            <a:gdLst>
                              <a:gd name="T0" fmla="*/ 409 w 409"/>
                              <a:gd name="T1" fmla="*/ 0 h 614"/>
                              <a:gd name="T2" fmla="*/ 0 w 409"/>
                              <a:gd name="T3" fmla="*/ 0 h 614"/>
                              <a:gd name="T4" fmla="*/ 0 w 409"/>
                              <a:gd name="T5" fmla="*/ 614 h 614"/>
                            </a:gdLst>
                            <a:ahLst/>
                            <a:cxnLst>
                              <a:cxn ang="0">
                                <a:pos x="T0" y="T1"/>
                              </a:cxn>
                              <a:cxn ang="0">
                                <a:pos x="T2" y="T3"/>
                              </a:cxn>
                              <a:cxn ang="0">
                                <a:pos x="T4" y="T5"/>
                              </a:cxn>
                            </a:cxnLst>
                            <a:rect l="0" t="0" r="r" b="b"/>
                            <a:pathLst>
                              <a:path w="409" h="614">
                                <a:moveTo>
                                  <a:pt x="409" y="0"/>
                                </a:moveTo>
                                <a:lnTo>
                                  <a:pt x="0" y="0"/>
                                </a:lnTo>
                                <a:lnTo>
                                  <a:pt x="0" y="614"/>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47" name="Freeform 2137"/>
                        <wps:cNvSpPr>
                          <a:spLocks/>
                        </wps:cNvSpPr>
                        <wps:spPr bwMode="auto">
                          <a:xfrm>
                            <a:off x="3466465" y="2279015"/>
                            <a:ext cx="48260" cy="74295"/>
                          </a:xfrm>
                          <a:custGeom>
                            <a:avLst/>
                            <a:gdLst>
                              <a:gd name="T0" fmla="*/ 76 w 76"/>
                              <a:gd name="T1" fmla="*/ 0 h 117"/>
                              <a:gd name="T2" fmla="*/ 38 w 76"/>
                              <a:gd name="T3" fmla="*/ 117 h 117"/>
                              <a:gd name="T4" fmla="*/ 0 w 76"/>
                              <a:gd name="T5" fmla="*/ 0 h 117"/>
                              <a:gd name="T6" fmla="*/ 76 w 76"/>
                              <a:gd name="T7" fmla="*/ 0 h 117"/>
                            </a:gdLst>
                            <a:ahLst/>
                            <a:cxnLst>
                              <a:cxn ang="0">
                                <a:pos x="T0" y="T1"/>
                              </a:cxn>
                              <a:cxn ang="0">
                                <a:pos x="T2" y="T3"/>
                              </a:cxn>
                              <a:cxn ang="0">
                                <a:pos x="T4" y="T5"/>
                              </a:cxn>
                              <a:cxn ang="0">
                                <a:pos x="T6" y="T7"/>
                              </a:cxn>
                            </a:cxnLst>
                            <a:rect l="0" t="0" r="r" b="b"/>
                            <a:pathLst>
                              <a:path w="76" h="117">
                                <a:moveTo>
                                  <a:pt x="76" y="0"/>
                                </a:moveTo>
                                <a:lnTo>
                                  <a:pt x="38" y="117"/>
                                </a:lnTo>
                                <a:lnTo>
                                  <a:pt x="0" y="0"/>
                                </a:lnTo>
                                <a:lnTo>
                                  <a:pt x="7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48" name="Freeform 2138"/>
                        <wps:cNvSpPr>
                          <a:spLocks/>
                        </wps:cNvSpPr>
                        <wps:spPr bwMode="auto">
                          <a:xfrm>
                            <a:off x="4405630" y="1895475"/>
                            <a:ext cx="224155" cy="389890"/>
                          </a:xfrm>
                          <a:custGeom>
                            <a:avLst/>
                            <a:gdLst>
                              <a:gd name="T0" fmla="*/ 0 w 353"/>
                              <a:gd name="T1" fmla="*/ 0 h 614"/>
                              <a:gd name="T2" fmla="*/ 353 w 353"/>
                              <a:gd name="T3" fmla="*/ 0 h 614"/>
                              <a:gd name="T4" fmla="*/ 353 w 353"/>
                              <a:gd name="T5" fmla="*/ 614 h 614"/>
                            </a:gdLst>
                            <a:ahLst/>
                            <a:cxnLst>
                              <a:cxn ang="0">
                                <a:pos x="T0" y="T1"/>
                              </a:cxn>
                              <a:cxn ang="0">
                                <a:pos x="T2" y="T3"/>
                              </a:cxn>
                              <a:cxn ang="0">
                                <a:pos x="T4" y="T5"/>
                              </a:cxn>
                            </a:cxnLst>
                            <a:rect l="0" t="0" r="r" b="b"/>
                            <a:pathLst>
                              <a:path w="353" h="614">
                                <a:moveTo>
                                  <a:pt x="0" y="0"/>
                                </a:moveTo>
                                <a:lnTo>
                                  <a:pt x="353" y="0"/>
                                </a:lnTo>
                                <a:lnTo>
                                  <a:pt x="353" y="614"/>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49" name="Freeform 2139"/>
                        <wps:cNvSpPr>
                          <a:spLocks/>
                        </wps:cNvSpPr>
                        <wps:spPr bwMode="auto">
                          <a:xfrm>
                            <a:off x="4606925" y="2279015"/>
                            <a:ext cx="48895" cy="74295"/>
                          </a:xfrm>
                          <a:custGeom>
                            <a:avLst/>
                            <a:gdLst>
                              <a:gd name="T0" fmla="*/ 77 w 77"/>
                              <a:gd name="T1" fmla="*/ 0 h 117"/>
                              <a:gd name="T2" fmla="*/ 36 w 77"/>
                              <a:gd name="T3" fmla="*/ 117 h 117"/>
                              <a:gd name="T4" fmla="*/ 0 w 77"/>
                              <a:gd name="T5" fmla="*/ 0 h 117"/>
                              <a:gd name="T6" fmla="*/ 77 w 77"/>
                              <a:gd name="T7" fmla="*/ 0 h 117"/>
                            </a:gdLst>
                            <a:ahLst/>
                            <a:cxnLst>
                              <a:cxn ang="0">
                                <a:pos x="T0" y="T1"/>
                              </a:cxn>
                              <a:cxn ang="0">
                                <a:pos x="T2" y="T3"/>
                              </a:cxn>
                              <a:cxn ang="0">
                                <a:pos x="T4" y="T5"/>
                              </a:cxn>
                              <a:cxn ang="0">
                                <a:pos x="T6" y="T7"/>
                              </a:cxn>
                            </a:cxnLst>
                            <a:rect l="0" t="0" r="r" b="b"/>
                            <a:pathLst>
                              <a:path w="77" h="117">
                                <a:moveTo>
                                  <a:pt x="77" y="0"/>
                                </a:moveTo>
                                <a:lnTo>
                                  <a:pt x="36" y="117"/>
                                </a:lnTo>
                                <a:lnTo>
                                  <a:pt x="0" y="0"/>
                                </a:lnTo>
                                <a:lnTo>
                                  <a:pt x="7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50" name="Line 2140"/>
                        <wps:cNvCnPr>
                          <a:cxnSpLocks noChangeShapeType="1"/>
                        </wps:cNvCnPr>
                        <wps:spPr bwMode="auto">
                          <a:xfrm>
                            <a:off x="3869690" y="2629535"/>
                            <a:ext cx="277495" cy="1270"/>
                          </a:xfrm>
                          <a:prstGeom prst="line">
                            <a:avLst/>
                          </a:prstGeom>
                          <a:noFill/>
                          <a:ln w="63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751" name="Freeform 2141"/>
                        <wps:cNvSpPr>
                          <a:spLocks/>
                        </wps:cNvSpPr>
                        <wps:spPr bwMode="auto">
                          <a:xfrm>
                            <a:off x="4141470" y="2606675"/>
                            <a:ext cx="75565" cy="50165"/>
                          </a:xfrm>
                          <a:custGeom>
                            <a:avLst/>
                            <a:gdLst>
                              <a:gd name="T0" fmla="*/ 0 w 119"/>
                              <a:gd name="T1" fmla="*/ 0 h 79"/>
                              <a:gd name="T2" fmla="*/ 119 w 119"/>
                              <a:gd name="T3" fmla="*/ 38 h 79"/>
                              <a:gd name="T4" fmla="*/ 0 w 119"/>
                              <a:gd name="T5" fmla="*/ 79 h 79"/>
                              <a:gd name="T6" fmla="*/ 0 w 119"/>
                              <a:gd name="T7" fmla="*/ 0 h 79"/>
                            </a:gdLst>
                            <a:ahLst/>
                            <a:cxnLst>
                              <a:cxn ang="0">
                                <a:pos x="T0" y="T1"/>
                              </a:cxn>
                              <a:cxn ang="0">
                                <a:pos x="T2" y="T3"/>
                              </a:cxn>
                              <a:cxn ang="0">
                                <a:pos x="T4" y="T5"/>
                              </a:cxn>
                              <a:cxn ang="0">
                                <a:pos x="T6" y="T7"/>
                              </a:cxn>
                            </a:cxnLst>
                            <a:rect l="0" t="0" r="r" b="b"/>
                            <a:pathLst>
                              <a:path w="119" h="79">
                                <a:moveTo>
                                  <a:pt x="0" y="0"/>
                                </a:moveTo>
                                <a:lnTo>
                                  <a:pt x="119" y="38"/>
                                </a:lnTo>
                                <a:lnTo>
                                  <a:pt x="0" y="79"/>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52" name="Line 2142"/>
                        <wps:cNvCnPr>
                          <a:cxnSpLocks noChangeShapeType="1"/>
                        </wps:cNvCnPr>
                        <wps:spPr bwMode="auto">
                          <a:xfrm>
                            <a:off x="2903220" y="2629535"/>
                            <a:ext cx="138430" cy="1270"/>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753" name="Freeform 2143"/>
                        <wps:cNvSpPr>
                          <a:spLocks/>
                        </wps:cNvSpPr>
                        <wps:spPr bwMode="auto">
                          <a:xfrm>
                            <a:off x="3034030" y="2606675"/>
                            <a:ext cx="75565" cy="50165"/>
                          </a:xfrm>
                          <a:custGeom>
                            <a:avLst/>
                            <a:gdLst>
                              <a:gd name="T0" fmla="*/ 0 w 119"/>
                              <a:gd name="T1" fmla="*/ 0 h 79"/>
                              <a:gd name="T2" fmla="*/ 119 w 119"/>
                              <a:gd name="T3" fmla="*/ 38 h 79"/>
                              <a:gd name="T4" fmla="*/ 0 w 119"/>
                              <a:gd name="T5" fmla="*/ 79 h 79"/>
                              <a:gd name="T6" fmla="*/ 0 w 119"/>
                              <a:gd name="T7" fmla="*/ 0 h 79"/>
                            </a:gdLst>
                            <a:ahLst/>
                            <a:cxnLst>
                              <a:cxn ang="0">
                                <a:pos x="T0" y="T1"/>
                              </a:cxn>
                              <a:cxn ang="0">
                                <a:pos x="T2" y="T3"/>
                              </a:cxn>
                              <a:cxn ang="0">
                                <a:pos x="T4" y="T5"/>
                              </a:cxn>
                              <a:cxn ang="0">
                                <a:pos x="T6" y="T7"/>
                              </a:cxn>
                            </a:cxnLst>
                            <a:rect l="0" t="0" r="r" b="b"/>
                            <a:pathLst>
                              <a:path w="119" h="79">
                                <a:moveTo>
                                  <a:pt x="0" y="0"/>
                                </a:moveTo>
                                <a:lnTo>
                                  <a:pt x="119" y="38"/>
                                </a:lnTo>
                                <a:lnTo>
                                  <a:pt x="0" y="79"/>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54" name="Freeform 2144"/>
                        <wps:cNvSpPr>
                          <a:spLocks/>
                        </wps:cNvSpPr>
                        <wps:spPr bwMode="auto">
                          <a:xfrm>
                            <a:off x="2004060" y="3044825"/>
                            <a:ext cx="899160" cy="554990"/>
                          </a:xfrm>
                          <a:custGeom>
                            <a:avLst/>
                            <a:gdLst>
                              <a:gd name="T0" fmla="*/ 1416 w 1416"/>
                              <a:gd name="T1" fmla="*/ 437 h 874"/>
                              <a:gd name="T2" fmla="*/ 762 w 1416"/>
                              <a:gd name="T3" fmla="*/ 0 h 874"/>
                              <a:gd name="T4" fmla="*/ 0 w 1416"/>
                              <a:gd name="T5" fmla="*/ 437 h 874"/>
                              <a:gd name="T6" fmla="*/ 762 w 1416"/>
                              <a:gd name="T7" fmla="*/ 874 h 874"/>
                              <a:gd name="T8" fmla="*/ 1416 w 1416"/>
                              <a:gd name="T9" fmla="*/ 437 h 874"/>
                            </a:gdLst>
                            <a:ahLst/>
                            <a:cxnLst>
                              <a:cxn ang="0">
                                <a:pos x="T0" y="T1"/>
                              </a:cxn>
                              <a:cxn ang="0">
                                <a:pos x="T2" y="T3"/>
                              </a:cxn>
                              <a:cxn ang="0">
                                <a:pos x="T4" y="T5"/>
                              </a:cxn>
                              <a:cxn ang="0">
                                <a:pos x="T6" y="T7"/>
                              </a:cxn>
                              <a:cxn ang="0">
                                <a:pos x="T8" y="T9"/>
                              </a:cxn>
                            </a:cxnLst>
                            <a:rect l="0" t="0" r="r" b="b"/>
                            <a:pathLst>
                              <a:path w="1416" h="874">
                                <a:moveTo>
                                  <a:pt x="1416" y="437"/>
                                </a:moveTo>
                                <a:lnTo>
                                  <a:pt x="762" y="0"/>
                                </a:lnTo>
                                <a:lnTo>
                                  <a:pt x="0" y="437"/>
                                </a:lnTo>
                                <a:lnTo>
                                  <a:pt x="762" y="874"/>
                                </a:lnTo>
                                <a:lnTo>
                                  <a:pt x="1416" y="437"/>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55" name="Freeform 2145"/>
                        <wps:cNvSpPr>
                          <a:spLocks/>
                        </wps:cNvSpPr>
                        <wps:spPr bwMode="auto">
                          <a:xfrm>
                            <a:off x="2004060" y="3044825"/>
                            <a:ext cx="899160" cy="554990"/>
                          </a:xfrm>
                          <a:custGeom>
                            <a:avLst/>
                            <a:gdLst>
                              <a:gd name="T0" fmla="*/ 1416 w 1416"/>
                              <a:gd name="T1" fmla="*/ 437 h 874"/>
                              <a:gd name="T2" fmla="*/ 762 w 1416"/>
                              <a:gd name="T3" fmla="*/ 0 h 874"/>
                              <a:gd name="T4" fmla="*/ 0 w 1416"/>
                              <a:gd name="T5" fmla="*/ 437 h 874"/>
                              <a:gd name="T6" fmla="*/ 762 w 1416"/>
                              <a:gd name="T7" fmla="*/ 874 h 874"/>
                              <a:gd name="T8" fmla="*/ 1416 w 1416"/>
                              <a:gd name="T9" fmla="*/ 437 h 874"/>
                            </a:gdLst>
                            <a:ahLst/>
                            <a:cxnLst>
                              <a:cxn ang="0">
                                <a:pos x="T0" y="T1"/>
                              </a:cxn>
                              <a:cxn ang="0">
                                <a:pos x="T2" y="T3"/>
                              </a:cxn>
                              <a:cxn ang="0">
                                <a:pos x="T4" y="T5"/>
                              </a:cxn>
                              <a:cxn ang="0">
                                <a:pos x="T6" y="T7"/>
                              </a:cxn>
                              <a:cxn ang="0">
                                <a:pos x="T8" y="T9"/>
                              </a:cxn>
                            </a:cxnLst>
                            <a:rect l="0" t="0" r="r" b="b"/>
                            <a:pathLst>
                              <a:path w="1416" h="874">
                                <a:moveTo>
                                  <a:pt x="1416" y="437"/>
                                </a:moveTo>
                                <a:lnTo>
                                  <a:pt x="762" y="0"/>
                                </a:lnTo>
                                <a:lnTo>
                                  <a:pt x="0" y="437"/>
                                </a:lnTo>
                                <a:lnTo>
                                  <a:pt x="762" y="874"/>
                                </a:lnTo>
                                <a:lnTo>
                                  <a:pt x="1416" y="437"/>
                                </a:lnTo>
                                <a:close/>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56" name="Rectangle 2146"/>
                        <wps:cNvSpPr>
                          <a:spLocks noChangeArrowheads="1"/>
                        </wps:cNvSpPr>
                        <wps:spPr bwMode="auto">
                          <a:xfrm>
                            <a:off x="2263140" y="3234690"/>
                            <a:ext cx="51308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D9A23C" w14:textId="77777777" w:rsidR="00181A7E" w:rsidRDefault="00181A7E" w:rsidP="009C66C0">
                              <w:r>
                                <w:rPr>
                                  <w:rFonts w:cs="Arial"/>
                                  <w:color w:val="000000"/>
                                  <w:sz w:val="12"/>
                                  <w:szCs w:val="12"/>
                                </w:rPr>
                                <w:t xml:space="preserve">Limit Violations </w:t>
                              </w:r>
                            </w:p>
                          </w:txbxContent>
                        </wps:txbx>
                        <wps:bodyPr rot="0" vert="horz" wrap="none" lIns="0" tIns="0" rIns="0" bIns="0" anchor="t" anchorCtr="0">
                          <a:spAutoFit/>
                        </wps:bodyPr>
                      </wps:wsp>
                      <wps:wsp>
                        <wps:cNvPr id="757" name="Rectangle 2147"/>
                        <wps:cNvSpPr>
                          <a:spLocks noChangeArrowheads="1"/>
                        </wps:cNvSpPr>
                        <wps:spPr bwMode="auto">
                          <a:xfrm>
                            <a:off x="2339340" y="3326765"/>
                            <a:ext cx="3054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9DBEB1" w14:textId="77777777" w:rsidR="00181A7E" w:rsidRDefault="00181A7E" w:rsidP="009C66C0">
                              <w:r>
                                <w:rPr>
                                  <w:rFonts w:cs="Arial"/>
                                  <w:color w:val="000000"/>
                                  <w:sz w:val="12"/>
                                  <w:szCs w:val="12"/>
                                </w:rPr>
                                <w:t>Detected</w:t>
                              </w:r>
                            </w:p>
                          </w:txbxContent>
                        </wps:txbx>
                        <wps:bodyPr rot="0" vert="horz" wrap="none" lIns="0" tIns="0" rIns="0" bIns="0" anchor="t" anchorCtr="0">
                          <a:spAutoFit/>
                        </wps:bodyPr>
                      </wps:wsp>
                      <wps:wsp>
                        <wps:cNvPr id="758" name="Line 2148"/>
                        <wps:cNvCnPr>
                          <a:cxnSpLocks noChangeShapeType="1"/>
                        </wps:cNvCnPr>
                        <wps:spPr bwMode="auto">
                          <a:xfrm flipV="1">
                            <a:off x="2487930" y="2975610"/>
                            <a:ext cx="1270" cy="69215"/>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759" name="Freeform 2149"/>
                        <wps:cNvSpPr>
                          <a:spLocks/>
                        </wps:cNvSpPr>
                        <wps:spPr bwMode="auto">
                          <a:xfrm>
                            <a:off x="2461895" y="2907030"/>
                            <a:ext cx="52070" cy="75565"/>
                          </a:xfrm>
                          <a:custGeom>
                            <a:avLst/>
                            <a:gdLst>
                              <a:gd name="T0" fmla="*/ 0 w 82"/>
                              <a:gd name="T1" fmla="*/ 119 h 119"/>
                              <a:gd name="T2" fmla="*/ 41 w 82"/>
                              <a:gd name="T3" fmla="*/ 0 h 119"/>
                              <a:gd name="T4" fmla="*/ 82 w 82"/>
                              <a:gd name="T5" fmla="*/ 119 h 119"/>
                              <a:gd name="T6" fmla="*/ 0 w 82"/>
                              <a:gd name="T7" fmla="*/ 119 h 119"/>
                            </a:gdLst>
                            <a:ahLst/>
                            <a:cxnLst>
                              <a:cxn ang="0">
                                <a:pos x="T0" y="T1"/>
                              </a:cxn>
                              <a:cxn ang="0">
                                <a:pos x="T2" y="T3"/>
                              </a:cxn>
                              <a:cxn ang="0">
                                <a:pos x="T4" y="T5"/>
                              </a:cxn>
                              <a:cxn ang="0">
                                <a:pos x="T6" y="T7"/>
                              </a:cxn>
                            </a:cxnLst>
                            <a:rect l="0" t="0" r="r" b="b"/>
                            <a:pathLst>
                              <a:path w="82" h="119">
                                <a:moveTo>
                                  <a:pt x="0" y="119"/>
                                </a:moveTo>
                                <a:lnTo>
                                  <a:pt x="41" y="0"/>
                                </a:lnTo>
                                <a:lnTo>
                                  <a:pt x="82" y="119"/>
                                </a:lnTo>
                                <a:lnTo>
                                  <a:pt x="0" y="1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60" name="Freeform 2150"/>
                        <wps:cNvSpPr>
                          <a:spLocks/>
                        </wps:cNvSpPr>
                        <wps:spPr bwMode="auto">
                          <a:xfrm>
                            <a:off x="2971800" y="2632710"/>
                            <a:ext cx="2211705" cy="691515"/>
                          </a:xfrm>
                          <a:custGeom>
                            <a:avLst/>
                            <a:gdLst>
                              <a:gd name="T0" fmla="*/ 3211 w 3483"/>
                              <a:gd name="T1" fmla="*/ 0 h 1089"/>
                              <a:gd name="T2" fmla="*/ 3483 w 3483"/>
                              <a:gd name="T3" fmla="*/ 0 h 1089"/>
                              <a:gd name="T4" fmla="*/ 3483 w 3483"/>
                              <a:gd name="T5" fmla="*/ 1089 h 1089"/>
                              <a:gd name="T6" fmla="*/ 0 w 3483"/>
                              <a:gd name="T7" fmla="*/ 1089 h 1089"/>
                            </a:gdLst>
                            <a:ahLst/>
                            <a:cxnLst>
                              <a:cxn ang="0">
                                <a:pos x="T0" y="T1"/>
                              </a:cxn>
                              <a:cxn ang="0">
                                <a:pos x="T2" y="T3"/>
                              </a:cxn>
                              <a:cxn ang="0">
                                <a:pos x="T4" y="T5"/>
                              </a:cxn>
                              <a:cxn ang="0">
                                <a:pos x="T6" y="T7"/>
                              </a:cxn>
                            </a:cxnLst>
                            <a:rect l="0" t="0" r="r" b="b"/>
                            <a:pathLst>
                              <a:path w="3483" h="1089">
                                <a:moveTo>
                                  <a:pt x="3211" y="0"/>
                                </a:moveTo>
                                <a:lnTo>
                                  <a:pt x="3483" y="0"/>
                                </a:lnTo>
                                <a:lnTo>
                                  <a:pt x="3483" y="1089"/>
                                </a:lnTo>
                                <a:lnTo>
                                  <a:pt x="0" y="1089"/>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61" name="Freeform 2151"/>
                        <wps:cNvSpPr>
                          <a:spLocks/>
                        </wps:cNvSpPr>
                        <wps:spPr bwMode="auto">
                          <a:xfrm>
                            <a:off x="2903220" y="3296920"/>
                            <a:ext cx="73025" cy="50165"/>
                          </a:xfrm>
                          <a:custGeom>
                            <a:avLst/>
                            <a:gdLst>
                              <a:gd name="T0" fmla="*/ 115 w 115"/>
                              <a:gd name="T1" fmla="*/ 79 h 79"/>
                              <a:gd name="T2" fmla="*/ 0 w 115"/>
                              <a:gd name="T3" fmla="*/ 38 h 79"/>
                              <a:gd name="T4" fmla="*/ 115 w 115"/>
                              <a:gd name="T5" fmla="*/ 0 h 79"/>
                              <a:gd name="T6" fmla="*/ 115 w 115"/>
                              <a:gd name="T7" fmla="*/ 79 h 79"/>
                            </a:gdLst>
                            <a:ahLst/>
                            <a:cxnLst>
                              <a:cxn ang="0">
                                <a:pos x="T0" y="T1"/>
                              </a:cxn>
                              <a:cxn ang="0">
                                <a:pos x="T2" y="T3"/>
                              </a:cxn>
                              <a:cxn ang="0">
                                <a:pos x="T4" y="T5"/>
                              </a:cxn>
                              <a:cxn ang="0">
                                <a:pos x="T6" y="T7"/>
                              </a:cxn>
                            </a:cxnLst>
                            <a:rect l="0" t="0" r="r" b="b"/>
                            <a:pathLst>
                              <a:path w="115" h="79">
                                <a:moveTo>
                                  <a:pt x="115" y="79"/>
                                </a:moveTo>
                                <a:lnTo>
                                  <a:pt x="0" y="38"/>
                                </a:lnTo>
                                <a:lnTo>
                                  <a:pt x="115" y="0"/>
                                </a:lnTo>
                                <a:lnTo>
                                  <a:pt x="115"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62" name="Line 2152"/>
                        <wps:cNvCnPr>
                          <a:cxnSpLocks noChangeShapeType="1"/>
                        </wps:cNvCnPr>
                        <wps:spPr bwMode="auto">
                          <a:xfrm>
                            <a:off x="2487930" y="3599815"/>
                            <a:ext cx="1270" cy="208280"/>
                          </a:xfrm>
                          <a:prstGeom prst="line">
                            <a:avLst/>
                          </a:prstGeom>
                          <a:noFill/>
                          <a:ln w="63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763" name="Freeform 2153"/>
                        <wps:cNvSpPr>
                          <a:spLocks/>
                        </wps:cNvSpPr>
                        <wps:spPr bwMode="auto">
                          <a:xfrm>
                            <a:off x="2463800" y="3801745"/>
                            <a:ext cx="50165" cy="74295"/>
                          </a:xfrm>
                          <a:custGeom>
                            <a:avLst/>
                            <a:gdLst>
                              <a:gd name="T0" fmla="*/ 79 w 79"/>
                              <a:gd name="T1" fmla="*/ 0 h 117"/>
                              <a:gd name="T2" fmla="*/ 38 w 79"/>
                              <a:gd name="T3" fmla="*/ 117 h 117"/>
                              <a:gd name="T4" fmla="*/ 0 w 79"/>
                              <a:gd name="T5" fmla="*/ 0 h 117"/>
                              <a:gd name="T6" fmla="*/ 79 w 79"/>
                              <a:gd name="T7" fmla="*/ 0 h 117"/>
                            </a:gdLst>
                            <a:ahLst/>
                            <a:cxnLst>
                              <a:cxn ang="0">
                                <a:pos x="T0" y="T1"/>
                              </a:cxn>
                              <a:cxn ang="0">
                                <a:pos x="T2" y="T3"/>
                              </a:cxn>
                              <a:cxn ang="0">
                                <a:pos x="T4" y="T5"/>
                              </a:cxn>
                              <a:cxn ang="0">
                                <a:pos x="T6" y="T7"/>
                              </a:cxn>
                            </a:cxnLst>
                            <a:rect l="0" t="0" r="r" b="b"/>
                            <a:pathLst>
                              <a:path w="79" h="117">
                                <a:moveTo>
                                  <a:pt x="79" y="0"/>
                                </a:moveTo>
                                <a:lnTo>
                                  <a:pt x="38" y="117"/>
                                </a:lnTo>
                                <a:lnTo>
                                  <a:pt x="0" y="0"/>
                                </a:lnTo>
                                <a:lnTo>
                                  <a:pt x="7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64" name="Rectangle 2154"/>
                        <wps:cNvSpPr>
                          <a:spLocks noChangeArrowheads="1"/>
                        </wps:cNvSpPr>
                        <wps:spPr bwMode="auto">
                          <a:xfrm>
                            <a:off x="3986530" y="2404745"/>
                            <a:ext cx="1739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CAE0C15" w14:textId="77777777" w:rsidR="00181A7E" w:rsidRDefault="00181A7E" w:rsidP="009C66C0">
                              <w:r>
                                <w:rPr>
                                  <w:rFonts w:cs="Arial"/>
                                  <w:color w:val="000000"/>
                                  <w:sz w:val="12"/>
                                  <w:szCs w:val="12"/>
                                </w:rPr>
                                <w:t>Base</w:t>
                              </w:r>
                            </w:p>
                          </w:txbxContent>
                        </wps:txbx>
                        <wps:bodyPr rot="0" vert="horz" wrap="none" lIns="0" tIns="0" rIns="0" bIns="0" anchor="t" anchorCtr="0">
                          <a:spAutoFit/>
                        </wps:bodyPr>
                      </wps:wsp>
                      <wps:wsp>
                        <wps:cNvPr id="765" name="Rectangle 2155"/>
                        <wps:cNvSpPr>
                          <a:spLocks noChangeArrowheads="1"/>
                        </wps:cNvSpPr>
                        <wps:spPr bwMode="auto">
                          <a:xfrm>
                            <a:off x="3985260" y="2497455"/>
                            <a:ext cx="1784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FBE26B" w14:textId="77777777" w:rsidR="00181A7E" w:rsidRDefault="00181A7E" w:rsidP="009C66C0">
                              <w:r>
                                <w:rPr>
                                  <w:rFonts w:cs="Arial"/>
                                  <w:color w:val="000000"/>
                                  <w:sz w:val="12"/>
                                  <w:szCs w:val="12"/>
                                </w:rPr>
                                <w:t>Case</w:t>
                              </w:r>
                            </w:p>
                          </w:txbxContent>
                        </wps:txbx>
                        <wps:bodyPr rot="0" vert="horz" wrap="none" lIns="0" tIns="0" rIns="0" bIns="0" anchor="t" anchorCtr="0">
                          <a:spAutoFit/>
                        </wps:bodyPr>
                      </wps:wsp>
                      <wps:wsp>
                        <wps:cNvPr id="766" name="Rectangle 2156"/>
                        <wps:cNvSpPr>
                          <a:spLocks noChangeArrowheads="1"/>
                        </wps:cNvSpPr>
                        <wps:spPr bwMode="auto">
                          <a:xfrm>
                            <a:off x="3596640" y="2958465"/>
                            <a:ext cx="106235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F65921" w14:textId="77777777" w:rsidR="00181A7E" w:rsidRDefault="00181A7E" w:rsidP="009C66C0">
                              <w:r>
                                <w:rPr>
                                  <w:rFonts w:cs="Arial"/>
                                  <w:b/>
                                  <w:bCs/>
                                  <w:i/>
                                  <w:iCs/>
                                  <w:color w:val="000000"/>
                                  <w:sz w:val="14"/>
                                  <w:szCs w:val="14"/>
                                </w:rPr>
                                <w:t>AC Network Applications</w:t>
                              </w:r>
                            </w:p>
                          </w:txbxContent>
                        </wps:txbx>
                        <wps:bodyPr rot="0" vert="horz" wrap="none" lIns="0" tIns="0" rIns="0" bIns="0" anchor="t" anchorCtr="0">
                          <a:spAutoFit/>
                        </wps:bodyPr>
                      </wps:wsp>
                      <wps:wsp>
                        <wps:cNvPr id="767" name="Rectangle 2157"/>
                        <wps:cNvSpPr>
                          <a:spLocks noChangeArrowheads="1"/>
                        </wps:cNvSpPr>
                        <wps:spPr bwMode="auto">
                          <a:xfrm>
                            <a:off x="3693795" y="3754755"/>
                            <a:ext cx="99822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3FA9B3" w14:textId="77777777" w:rsidR="00181A7E" w:rsidRDefault="00181A7E" w:rsidP="009C66C0">
                              <w:r>
                                <w:rPr>
                                  <w:rFonts w:cs="Arial"/>
                                  <w:b/>
                                  <w:bCs/>
                                  <w:i/>
                                  <w:iCs/>
                                  <w:color w:val="000000"/>
                                  <w:sz w:val="14"/>
                                  <w:szCs w:val="14"/>
                                </w:rPr>
                                <w:t>Market Analysis Engine</w:t>
                              </w:r>
                            </w:p>
                          </w:txbxContent>
                        </wps:txbx>
                        <wps:bodyPr rot="0" vert="horz" wrap="none" lIns="0" tIns="0" rIns="0" bIns="0" anchor="t" anchorCtr="0">
                          <a:spAutoFit/>
                        </wps:bodyPr>
                      </wps:wsp>
                      <wps:wsp>
                        <wps:cNvPr id="768" name="Rectangle 2158"/>
                        <wps:cNvSpPr>
                          <a:spLocks noChangeArrowheads="1"/>
                        </wps:cNvSpPr>
                        <wps:spPr bwMode="auto">
                          <a:xfrm>
                            <a:off x="3258820" y="4135120"/>
                            <a:ext cx="15367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9B71EE" w14:textId="77777777" w:rsidR="00181A7E" w:rsidRDefault="00181A7E" w:rsidP="009C66C0">
                              <w:r>
                                <w:rPr>
                                  <w:rFonts w:cs="Arial"/>
                                  <w:b/>
                                  <w:bCs/>
                                  <w:i/>
                                  <w:iCs/>
                                  <w:color w:val="000000"/>
                                  <w:sz w:val="14"/>
                                  <w:szCs w:val="14"/>
                                </w:rPr>
                                <w:t>IFM</w:t>
                              </w:r>
                            </w:p>
                          </w:txbxContent>
                        </wps:txbx>
                        <wps:bodyPr rot="0" vert="horz" wrap="none" lIns="0" tIns="0" rIns="0" bIns="0" anchor="t" anchorCtr="0">
                          <a:spAutoFit/>
                        </wps:bodyPr>
                      </wps:wsp>
                      <wps:wsp>
                        <wps:cNvPr id="769" name="Rectangle 2159"/>
                        <wps:cNvSpPr>
                          <a:spLocks noChangeArrowheads="1"/>
                        </wps:cNvSpPr>
                        <wps:spPr bwMode="auto">
                          <a:xfrm>
                            <a:off x="3407410" y="4135120"/>
                            <a:ext cx="2540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439E05" w14:textId="77777777" w:rsidR="00181A7E" w:rsidRDefault="00181A7E" w:rsidP="009C66C0">
                              <w:r>
                                <w:rPr>
                                  <w:rFonts w:cs="Arial"/>
                                  <w:b/>
                                  <w:bCs/>
                                  <w:i/>
                                  <w:iCs/>
                                  <w:color w:val="000000"/>
                                  <w:sz w:val="14"/>
                                  <w:szCs w:val="14"/>
                                </w:rPr>
                                <w:t>/</w:t>
                              </w:r>
                            </w:p>
                          </w:txbxContent>
                        </wps:txbx>
                        <wps:bodyPr rot="0" vert="horz" wrap="none" lIns="0" tIns="0" rIns="0" bIns="0" anchor="t" anchorCtr="0">
                          <a:spAutoFit/>
                        </wps:bodyPr>
                      </wps:wsp>
                      <wps:wsp>
                        <wps:cNvPr id="770" name="Rectangle 2160"/>
                        <wps:cNvSpPr>
                          <a:spLocks noChangeArrowheads="1"/>
                        </wps:cNvSpPr>
                        <wps:spPr bwMode="auto">
                          <a:xfrm>
                            <a:off x="3470910" y="4135120"/>
                            <a:ext cx="53403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51FF19" w14:textId="77777777" w:rsidR="00181A7E" w:rsidRDefault="00181A7E" w:rsidP="009C66C0">
                              <w:r>
                                <w:rPr>
                                  <w:rFonts w:cs="Arial"/>
                                  <w:b/>
                                  <w:bCs/>
                                  <w:i/>
                                  <w:iCs/>
                                  <w:color w:val="000000"/>
                                  <w:sz w:val="14"/>
                                  <w:szCs w:val="14"/>
                                </w:rPr>
                                <w:t>RTM System</w:t>
                              </w:r>
                            </w:p>
                          </w:txbxContent>
                        </wps:txbx>
                        <wps:bodyPr rot="0" vert="horz" wrap="none" lIns="0" tIns="0" rIns="0" bIns="0" anchor="t" anchorCtr="0">
                          <a:spAutoFit/>
                        </wps:bodyPr>
                      </wps:wsp>
                      <wps:wsp>
                        <wps:cNvPr id="771" name="Rectangle 2161"/>
                        <wps:cNvSpPr>
                          <a:spLocks noChangeArrowheads="1"/>
                        </wps:cNvSpPr>
                        <wps:spPr bwMode="auto">
                          <a:xfrm>
                            <a:off x="2533650" y="3662045"/>
                            <a:ext cx="977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3FD24E" w14:textId="77777777" w:rsidR="00181A7E" w:rsidRDefault="00181A7E" w:rsidP="009C66C0">
                              <w:r>
                                <w:rPr>
                                  <w:rFonts w:cs="Arial"/>
                                  <w:color w:val="000000"/>
                                  <w:sz w:val="12"/>
                                  <w:szCs w:val="12"/>
                                </w:rPr>
                                <w:t>No</w:t>
                              </w:r>
                            </w:p>
                          </w:txbxContent>
                        </wps:txbx>
                        <wps:bodyPr rot="0" vert="horz" wrap="none" lIns="0" tIns="0" rIns="0" bIns="0" anchor="t" anchorCtr="0">
                          <a:spAutoFit/>
                        </wps:bodyPr>
                      </wps:wsp>
                      <wps:wsp>
                        <wps:cNvPr id="772" name="Rectangle 2162"/>
                        <wps:cNvSpPr>
                          <a:spLocks noChangeArrowheads="1"/>
                        </wps:cNvSpPr>
                        <wps:spPr bwMode="auto">
                          <a:xfrm>
                            <a:off x="2298065" y="2952750"/>
                            <a:ext cx="1314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B07C39" w14:textId="77777777" w:rsidR="00181A7E" w:rsidRDefault="00181A7E" w:rsidP="009C66C0">
                              <w:r>
                                <w:rPr>
                                  <w:rFonts w:cs="Arial"/>
                                  <w:color w:val="000000"/>
                                  <w:sz w:val="12"/>
                                  <w:szCs w:val="12"/>
                                </w:rPr>
                                <w:t>Yes</w:t>
                              </w:r>
                            </w:p>
                          </w:txbxContent>
                        </wps:txbx>
                        <wps:bodyPr rot="0" vert="horz" wrap="none" lIns="0" tIns="0" rIns="0" bIns="0" anchor="t" anchorCtr="0">
                          <a:spAutoFit/>
                        </wps:bodyPr>
                      </wps:wsp>
                      <wps:wsp>
                        <wps:cNvPr id="773" name="Rectangle 2163"/>
                        <wps:cNvSpPr>
                          <a:spLocks noChangeArrowheads="1"/>
                        </wps:cNvSpPr>
                        <wps:spPr bwMode="auto">
                          <a:xfrm>
                            <a:off x="2242185" y="3857625"/>
                            <a:ext cx="18288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29ED87" w14:textId="77777777" w:rsidR="00181A7E" w:rsidRDefault="00181A7E" w:rsidP="009C66C0">
                              <w:r>
                                <w:rPr>
                                  <w:rFonts w:cs="Arial"/>
                                  <w:color w:val="000000"/>
                                  <w:sz w:val="14"/>
                                  <w:szCs w:val="14"/>
                                </w:rPr>
                                <w:t xml:space="preserve">LMP </w:t>
                              </w:r>
                            </w:p>
                          </w:txbxContent>
                        </wps:txbx>
                        <wps:bodyPr rot="0" vert="horz" wrap="none" lIns="0" tIns="0" rIns="0" bIns="0" anchor="t" anchorCtr="0">
                          <a:spAutoFit/>
                        </wps:bodyPr>
                      </wps:wsp>
                      <wps:wsp>
                        <wps:cNvPr id="774" name="Rectangle 2164"/>
                        <wps:cNvSpPr>
                          <a:spLocks noChangeArrowheads="1"/>
                        </wps:cNvSpPr>
                        <wps:spPr bwMode="auto">
                          <a:xfrm>
                            <a:off x="2445385" y="3857625"/>
                            <a:ext cx="5969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1CE5AD" w14:textId="77777777" w:rsidR="00181A7E" w:rsidRDefault="00181A7E" w:rsidP="009C66C0">
                              <w:r>
                                <w:rPr>
                                  <w:rFonts w:cs="Arial"/>
                                  <w:color w:val="000000"/>
                                  <w:sz w:val="14"/>
                                  <w:szCs w:val="14"/>
                                </w:rPr>
                                <w:t xml:space="preserve">&amp; </w:t>
                              </w:r>
                            </w:p>
                          </w:txbxContent>
                        </wps:txbx>
                        <wps:bodyPr rot="0" vert="horz" wrap="none" lIns="0" tIns="0" rIns="0" bIns="0" anchor="t" anchorCtr="0">
                          <a:spAutoFit/>
                        </wps:bodyPr>
                      </wps:wsp>
                      <wps:wsp>
                        <wps:cNvPr id="775" name="Rectangle 2165"/>
                        <wps:cNvSpPr>
                          <a:spLocks noChangeArrowheads="1"/>
                        </wps:cNvSpPr>
                        <wps:spPr bwMode="auto">
                          <a:xfrm>
                            <a:off x="2555875" y="3857625"/>
                            <a:ext cx="34607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55D31EE" w14:textId="77777777" w:rsidR="00181A7E" w:rsidRDefault="00181A7E" w:rsidP="009C66C0">
                              <w:r>
                                <w:rPr>
                                  <w:rFonts w:cs="Arial"/>
                                  <w:color w:val="000000"/>
                                  <w:sz w:val="14"/>
                                  <w:szCs w:val="14"/>
                                </w:rPr>
                                <w:t xml:space="preserve">Dispatch </w:t>
                              </w:r>
                            </w:p>
                          </w:txbxContent>
                        </wps:txbx>
                        <wps:bodyPr rot="0" vert="horz" wrap="none" lIns="0" tIns="0" rIns="0" bIns="0" anchor="t" anchorCtr="0">
                          <a:spAutoFit/>
                        </wps:bodyPr>
                      </wps:wsp>
                      <wps:wsp>
                        <wps:cNvPr id="776" name="Rectangle 2166"/>
                        <wps:cNvSpPr>
                          <a:spLocks noChangeArrowheads="1"/>
                        </wps:cNvSpPr>
                        <wps:spPr bwMode="auto">
                          <a:xfrm>
                            <a:off x="2381885" y="3968115"/>
                            <a:ext cx="36576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29CC1A5" w14:textId="77777777" w:rsidR="00181A7E" w:rsidRDefault="00181A7E" w:rsidP="009C66C0">
                              <w:r>
                                <w:rPr>
                                  <w:rFonts w:cs="Arial"/>
                                  <w:color w:val="000000"/>
                                  <w:sz w:val="14"/>
                                  <w:szCs w:val="14"/>
                                </w:rPr>
                                <w:t>Solutions</w:t>
                              </w:r>
                            </w:p>
                          </w:txbxContent>
                        </wps:txbx>
                        <wps:bodyPr rot="0" vert="horz" wrap="none" lIns="0" tIns="0" rIns="0" bIns="0" anchor="t" anchorCtr="0">
                          <a:spAutoFit/>
                        </wps:bodyPr>
                      </wps:wsp>
                      <wps:wsp>
                        <wps:cNvPr id="777" name="Freeform 2167"/>
                        <wps:cNvSpPr>
                          <a:spLocks/>
                        </wps:cNvSpPr>
                        <wps:spPr bwMode="auto">
                          <a:xfrm>
                            <a:off x="2487930" y="1833245"/>
                            <a:ext cx="1262380" cy="452120"/>
                          </a:xfrm>
                          <a:custGeom>
                            <a:avLst/>
                            <a:gdLst>
                              <a:gd name="T0" fmla="*/ 1988 w 1988"/>
                              <a:gd name="T1" fmla="*/ 0 h 712"/>
                              <a:gd name="T2" fmla="*/ 0 w 1988"/>
                              <a:gd name="T3" fmla="*/ 0 h 712"/>
                              <a:gd name="T4" fmla="*/ 0 w 1988"/>
                              <a:gd name="T5" fmla="*/ 712 h 712"/>
                            </a:gdLst>
                            <a:ahLst/>
                            <a:cxnLst>
                              <a:cxn ang="0">
                                <a:pos x="T0" y="T1"/>
                              </a:cxn>
                              <a:cxn ang="0">
                                <a:pos x="T2" y="T3"/>
                              </a:cxn>
                              <a:cxn ang="0">
                                <a:pos x="T4" y="T5"/>
                              </a:cxn>
                            </a:cxnLst>
                            <a:rect l="0" t="0" r="r" b="b"/>
                            <a:pathLst>
                              <a:path w="1988" h="712">
                                <a:moveTo>
                                  <a:pt x="1988" y="0"/>
                                </a:moveTo>
                                <a:lnTo>
                                  <a:pt x="0" y="0"/>
                                </a:lnTo>
                                <a:lnTo>
                                  <a:pt x="0" y="712"/>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78" name="Freeform 2168"/>
                        <wps:cNvSpPr>
                          <a:spLocks/>
                        </wps:cNvSpPr>
                        <wps:spPr bwMode="auto">
                          <a:xfrm>
                            <a:off x="2461895" y="2279015"/>
                            <a:ext cx="52070" cy="74295"/>
                          </a:xfrm>
                          <a:custGeom>
                            <a:avLst/>
                            <a:gdLst>
                              <a:gd name="T0" fmla="*/ 82 w 82"/>
                              <a:gd name="T1" fmla="*/ 0 h 117"/>
                              <a:gd name="T2" fmla="*/ 41 w 82"/>
                              <a:gd name="T3" fmla="*/ 117 h 117"/>
                              <a:gd name="T4" fmla="*/ 0 w 82"/>
                              <a:gd name="T5" fmla="*/ 0 h 117"/>
                              <a:gd name="T6" fmla="*/ 82 w 82"/>
                              <a:gd name="T7" fmla="*/ 0 h 117"/>
                            </a:gdLst>
                            <a:ahLst/>
                            <a:cxnLst>
                              <a:cxn ang="0">
                                <a:pos x="T0" y="T1"/>
                              </a:cxn>
                              <a:cxn ang="0">
                                <a:pos x="T2" y="T3"/>
                              </a:cxn>
                              <a:cxn ang="0">
                                <a:pos x="T4" y="T5"/>
                              </a:cxn>
                              <a:cxn ang="0">
                                <a:pos x="T6" y="T7"/>
                              </a:cxn>
                            </a:cxnLst>
                            <a:rect l="0" t="0" r="r" b="b"/>
                            <a:pathLst>
                              <a:path w="82" h="117">
                                <a:moveTo>
                                  <a:pt x="82" y="0"/>
                                </a:moveTo>
                                <a:lnTo>
                                  <a:pt x="41" y="117"/>
                                </a:lnTo>
                                <a:lnTo>
                                  <a:pt x="0" y="0"/>
                                </a:lnTo>
                                <a:lnTo>
                                  <a:pt x="8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79" name="Rectangle 2169"/>
                        <wps:cNvSpPr>
                          <a:spLocks noChangeArrowheads="1"/>
                        </wps:cNvSpPr>
                        <wps:spPr bwMode="auto">
                          <a:xfrm>
                            <a:off x="1653540" y="1173480"/>
                            <a:ext cx="81026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548979" w14:textId="77777777" w:rsidR="00181A7E" w:rsidRDefault="00181A7E" w:rsidP="009C66C0">
                              <w:r>
                                <w:rPr>
                                  <w:rFonts w:cs="Arial"/>
                                  <w:color w:val="000000"/>
                                  <w:sz w:val="14"/>
                                  <w:szCs w:val="14"/>
                                </w:rPr>
                                <w:t xml:space="preserve">SE Solution for RTM </w:t>
                              </w:r>
                            </w:p>
                          </w:txbxContent>
                        </wps:txbx>
                        <wps:bodyPr rot="0" vert="horz" wrap="none" lIns="0" tIns="0" rIns="0" bIns="0" anchor="t" anchorCtr="0">
                          <a:spAutoFit/>
                        </wps:bodyPr>
                      </wps:wsp>
                      <wps:wsp>
                        <wps:cNvPr id="780" name="Rectangle 2170"/>
                        <wps:cNvSpPr>
                          <a:spLocks noChangeArrowheads="1"/>
                        </wps:cNvSpPr>
                        <wps:spPr bwMode="auto">
                          <a:xfrm>
                            <a:off x="1853565" y="1275080"/>
                            <a:ext cx="33147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663369" w14:textId="77777777" w:rsidR="00181A7E" w:rsidRDefault="00181A7E" w:rsidP="009C66C0">
                              <w:r>
                                <w:rPr>
                                  <w:rFonts w:cs="Arial"/>
                                  <w:color w:val="000000"/>
                                  <w:sz w:val="14"/>
                                  <w:szCs w:val="14"/>
                                </w:rPr>
                                <w:t>Analysis</w:t>
                              </w:r>
                            </w:p>
                          </w:txbxContent>
                        </wps:txbx>
                        <wps:bodyPr rot="0" vert="horz" wrap="none" lIns="0" tIns="0" rIns="0" bIns="0" anchor="t" anchorCtr="0">
                          <a:spAutoFit/>
                        </wps:bodyPr>
                      </wps:wsp>
                      <wps:wsp>
                        <wps:cNvPr id="781" name="Rectangle 2171"/>
                        <wps:cNvSpPr>
                          <a:spLocks noChangeArrowheads="1"/>
                        </wps:cNvSpPr>
                        <wps:spPr bwMode="auto">
                          <a:xfrm>
                            <a:off x="1800860" y="1386205"/>
                            <a:ext cx="75565" cy="236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438B6C" w14:textId="77777777" w:rsidR="00181A7E" w:rsidRDefault="00181A7E" w:rsidP="009C66C0"/>
                          </w:txbxContent>
                        </wps:txbx>
                        <wps:bodyPr rot="0" vert="horz" wrap="none" lIns="0" tIns="0" rIns="0" bIns="0" anchor="t" anchorCtr="0">
                          <a:spAutoFit/>
                        </wps:bodyPr>
                      </wps:wsp>
                      <wps:wsp>
                        <wps:cNvPr id="782" name="Rectangle 2172"/>
                        <wps:cNvSpPr>
                          <a:spLocks noChangeArrowheads="1"/>
                        </wps:cNvSpPr>
                        <wps:spPr bwMode="auto">
                          <a:xfrm>
                            <a:off x="1851025" y="1386205"/>
                            <a:ext cx="39370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9400E0" w14:textId="77777777" w:rsidR="00181A7E" w:rsidRDefault="00181A7E" w:rsidP="009C66C0">
                              <w:r>
                                <w:rPr>
                                  <w:rFonts w:cs="Arial"/>
                                  <w:color w:val="000000"/>
                                  <w:sz w:val="12"/>
                                  <w:szCs w:val="12"/>
                                </w:rPr>
                                <w:t>(RTM Only)</w:t>
                              </w:r>
                            </w:p>
                          </w:txbxContent>
                        </wps:txbx>
                        <wps:bodyPr rot="0" vert="horz" wrap="none" lIns="0" tIns="0" rIns="0" bIns="0" anchor="t" anchorCtr="0">
                          <a:spAutoFit/>
                        </wps:bodyPr>
                      </wps:wsp>
                      <wps:wsp>
                        <wps:cNvPr id="784" name="Rectangle 2174"/>
                        <wps:cNvSpPr>
                          <a:spLocks noChangeArrowheads="1"/>
                        </wps:cNvSpPr>
                        <wps:spPr bwMode="auto">
                          <a:xfrm>
                            <a:off x="872490" y="3546218"/>
                            <a:ext cx="829945" cy="553720"/>
                          </a:xfrm>
                          <a:prstGeom prst="rect">
                            <a:avLst/>
                          </a:prstGeom>
                          <a:solidFill>
                            <a:srgbClr val="E8EEF7"/>
                          </a:solidFill>
                          <a:ln w="3175">
                            <a:solidFill>
                              <a:srgbClr val="000000"/>
                            </a:solidFill>
                            <a:miter lim="800000"/>
                            <a:headEnd/>
                            <a:tailEnd/>
                          </a:ln>
                        </wps:spPr>
                        <wps:bodyPr rot="0" vert="horz" wrap="square" lIns="91440" tIns="45720" rIns="91440" bIns="45720" anchor="t" anchorCtr="0" upright="1">
                          <a:noAutofit/>
                        </wps:bodyPr>
                      </wps:wsp>
                      <wps:wsp>
                        <wps:cNvPr id="786" name="Rectangle 2176"/>
                        <wps:cNvSpPr>
                          <a:spLocks noChangeArrowheads="1"/>
                        </wps:cNvSpPr>
                        <wps:spPr bwMode="auto">
                          <a:xfrm>
                            <a:off x="1005840" y="3773548"/>
                            <a:ext cx="56896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2D79362" w14:textId="77777777" w:rsidR="00181A7E" w:rsidRDefault="00181A7E" w:rsidP="009C66C0">
                              <w:r>
                                <w:rPr>
                                  <w:rFonts w:cs="Arial"/>
                                  <w:color w:val="000000"/>
                                  <w:sz w:val="14"/>
                                  <w:szCs w:val="14"/>
                                </w:rPr>
                                <w:t>Bid Schedules</w:t>
                              </w:r>
                            </w:p>
                          </w:txbxContent>
                        </wps:txbx>
                        <wps:bodyPr rot="0" vert="horz" wrap="none" lIns="0" tIns="0" rIns="0" bIns="0" anchor="t" anchorCtr="0">
                          <a:spAutoFit/>
                        </wps:bodyPr>
                      </wps:wsp>
                      <wps:wsp>
                        <wps:cNvPr id="787" name="Rectangle 2177"/>
                        <wps:cNvSpPr>
                          <a:spLocks noChangeArrowheads="1"/>
                        </wps:cNvSpPr>
                        <wps:spPr bwMode="auto">
                          <a:xfrm>
                            <a:off x="632610" y="829886"/>
                            <a:ext cx="829945" cy="553085"/>
                          </a:xfrm>
                          <a:prstGeom prst="rect">
                            <a:avLst/>
                          </a:prstGeom>
                          <a:solidFill>
                            <a:srgbClr val="CCFFFF"/>
                          </a:solidFill>
                          <a:ln w="1270">
                            <a:solidFill>
                              <a:srgbClr val="000000"/>
                            </a:solidFill>
                            <a:miter lim="800000"/>
                            <a:headEnd/>
                            <a:tailEnd/>
                          </a:ln>
                        </wps:spPr>
                        <wps:bodyPr rot="0" vert="horz" wrap="square" lIns="91440" tIns="45720" rIns="91440" bIns="45720" anchor="t" anchorCtr="0" upright="1">
                          <a:noAutofit/>
                        </wps:bodyPr>
                      </wps:wsp>
                      <wps:wsp>
                        <wps:cNvPr id="789" name="Rectangle 2179"/>
                        <wps:cNvSpPr>
                          <a:spLocks noChangeArrowheads="1"/>
                        </wps:cNvSpPr>
                        <wps:spPr bwMode="auto">
                          <a:xfrm>
                            <a:off x="955675" y="1096645"/>
                            <a:ext cx="19304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585216" w14:textId="77777777" w:rsidR="00181A7E" w:rsidRDefault="00181A7E" w:rsidP="009C66C0">
                              <w:r>
                                <w:rPr>
                                  <w:rFonts w:cs="Arial"/>
                                  <w:b/>
                                  <w:bCs/>
                                  <w:color w:val="000000"/>
                                  <w:sz w:val="14"/>
                                  <w:szCs w:val="14"/>
                                </w:rPr>
                                <w:t>EMS</w:t>
                              </w:r>
                            </w:p>
                          </w:txbxContent>
                        </wps:txbx>
                        <wps:bodyPr rot="0" vert="horz" wrap="none" lIns="0" tIns="0" rIns="0" bIns="0" anchor="t" anchorCtr="0">
                          <a:spAutoFit/>
                        </wps:bodyPr>
                      </wps:wsp>
                      <wps:wsp>
                        <wps:cNvPr id="790" name="Freeform 2180"/>
                        <wps:cNvSpPr>
                          <a:spLocks/>
                        </wps:cNvSpPr>
                        <wps:spPr bwMode="auto">
                          <a:xfrm>
                            <a:off x="1570354" y="2891919"/>
                            <a:ext cx="453507" cy="654300"/>
                          </a:xfrm>
                          <a:custGeom>
                            <a:avLst/>
                            <a:gdLst>
                              <a:gd name="T0" fmla="*/ 0 w 1307"/>
                              <a:gd name="T1" fmla="*/ 437 h 437"/>
                              <a:gd name="T2" fmla="*/ 0 w 1307"/>
                              <a:gd name="T3" fmla="*/ 0 h 437"/>
                              <a:gd name="T4" fmla="*/ 1307 w 1307"/>
                              <a:gd name="T5" fmla="*/ 0 h 437"/>
                            </a:gdLst>
                            <a:ahLst/>
                            <a:cxnLst>
                              <a:cxn ang="0">
                                <a:pos x="T0" y="T1"/>
                              </a:cxn>
                              <a:cxn ang="0">
                                <a:pos x="T2" y="T3"/>
                              </a:cxn>
                              <a:cxn ang="0">
                                <a:pos x="T4" y="T5"/>
                              </a:cxn>
                            </a:cxnLst>
                            <a:rect l="0" t="0" r="r" b="b"/>
                            <a:pathLst>
                              <a:path w="1307" h="437">
                                <a:moveTo>
                                  <a:pt x="0" y="437"/>
                                </a:moveTo>
                                <a:lnTo>
                                  <a:pt x="0" y="0"/>
                                </a:lnTo>
                                <a:lnTo>
                                  <a:pt x="1307" y="0"/>
                                </a:lnTo>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91" name="Freeform 2181"/>
                        <wps:cNvSpPr>
                          <a:spLocks/>
                        </wps:cNvSpPr>
                        <wps:spPr bwMode="auto">
                          <a:xfrm>
                            <a:off x="2023861" y="2869058"/>
                            <a:ext cx="48144" cy="45719"/>
                          </a:xfrm>
                          <a:custGeom>
                            <a:avLst/>
                            <a:gdLst>
                              <a:gd name="T0" fmla="*/ 0 w 117"/>
                              <a:gd name="T1" fmla="*/ 0 h 79"/>
                              <a:gd name="T2" fmla="*/ 117 w 117"/>
                              <a:gd name="T3" fmla="*/ 38 h 79"/>
                              <a:gd name="T4" fmla="*/ 0 w 117"/>
                              <a:gd name="T5" fmla="*/ 79 h 79"/>
                              <a:gd name="T6" fmla="*/ 0 w 117"/>
                              <a:gd name="T7" fmla="*/ 0 h 79"/>
                            </a:gdLst>
                            <a:ahLst/>
                            <a:cxnLst>
                              <a:cxn ang="0">
                                <a:pos x="T0" y="T1"/>
                              </a:cxn>
                              <a:cxn ang="0">
                                <a:pos x="T2" y="T3"/>
                              </a:cxn>
                              <a:cxn ang="0">
                                <a:pos x="T4" y="T5"/>
                              </a:cxn>
                              <a:cxn ang="0">
                                <a:pos x="T6" y="T7"/>
                              </a:cxn>
                            </a:cxnLst>
                            <a:rect l="0" t="0" r="r" b="b"/>
                            <a:pathLst>
                              <a:path w="117" h="79">
                                <a:moveTo>
                                  <a:pt x="0" y="0"/>
                                </a:moveTo>
                                <a:lnTo>
                                  <a:pt x="117" y="38"/>
                                </a:lnTo>
                                <a:lnTo>
                                  <a:pt x="0" y="79"/>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92" name="Freeform 2182"/>
                        <wps:cNvSpPr>
                          <a:spLocks/>
                        </wps:cNvSpPr>
                        <wps:spPr bwMode="auto">
                          <a:xfrm>
                            <a:off x="1311910" y="356870"/>
                            <a:ext cx="1797685" cy="407670"/>
                          </a:xfrm>
                          <a:custGeom>
                            <a:avLst/>
                            <a:gdLst>
                              <a:gd name="T0" fmla="*/ 2831 w 2831"/>
                              <a:gd name="T1" fmla="*/ 0 h 767"/>
                              <a:gd name="T2" fmla="*/ 0 w 2831"/>
                              <a:gd name="T3" fmla="*/ 0 h 767"/>
                              <a:gd name="T4" fmla="*/ 0 w 2831"/>
                              <a:gd name="T5" fmla="*/ 767 h 767"/>
                            </a:gdLst>
                            <a:ahLst/>
                            <a:cxnLst>
                              <a:cxn ang="0">
                                <a:pos x="T0" y="T1"/>
                              </a:cxn>
                              <a:cxn ang="0">
                                <a:pos x="T2" y="T3"/>
                              </a:cxn>
                              <a:cxn ang="0">
                                <a:pos x="T4" y="T5"/>
                              </a:cxn>
                            </a:cxnLst>
                            <a:rect l="0" t="0" r="r" b="b"/>
                            <a:pathLst>
                              <a:path w="2831" h="767">
                                <a:moveTo>
                                  <a:pt x="2831" y="0"/>
                                </a:moveTo>
                                <a:lnTo>
                                  <a:pt x="0" y="0"/>
                                </a:lnTo>
                                <a:lnTo>
                                  <a:pt x="0" y="767"/>
                                </a:lnTo>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93" name="Freeform 2183"/>
                        <wps:cNvSpPr>
                          <a:spLocks/>
                        </wps:cNvSpPr>
                        <wps:spPr bwMode="auto">
                          <a:xfrm>
                            <a:off x="1286510" y="758190"/>
                            <a:ext cx="51435" cy="73025"/>
                          </a:xfrm>
                          <a:custGeom>
                            <a:avLst/>
                            <a:gdLst>
                              <a:gd name="T0" fmla="*/ 81 w 81"/>
                              <a:gd name="T1" fmla="*/ 0 h 115"/>
                              <a:gd name="T2" fmla="*/ 40 w 81"/>
                              <a:gd name="T3" fmla="*/ 115 h 115"/>
                              <a:gd name="T4" fmla="*/ 0 w 81"/>
                              <a:gd name="T5" fmla="*/ 0 h 115"/>
                              <a:gd name="T6" fmla="*/ 81 w 81"/>
                              <a:gd name="T7" fmla="*/ 0 h 115"/>
                            </a:gdLst>
                            <a:ahLst/>
                            <a:cxnLst>
                              <a:cxn ang="0">
                                <a:pos x="T0" y="T1"/>
                              </a:cxn>
                              <a:cxn ang="0">
                                <a:pos x="T2" y="T3"/>
                              </a:cxn>
                              <a:cxn ang="0">
                                <a:pos x="T4" y="T5"/>
                              </a:cxn>
                              <a:cxn ang="0">
                                <a:pos x="T6" y="T7"/>
                              </a:cxn>
                            </a:cxnLst>
                            <a:rect l="0" t="0" r="r" b="b"/>
                            <a:pathLst>
                              <a:path w="81" h="115">
                                <a:moveTo>
                                  <a:pt x="81" y="0"/>
                                </a:moveTo>
                                <a:lnTo>
                                  <a:pt x="40" y="115"/>
                                </a:lnTo>
                                <a:lnTo>
                                  <a:pt x="0" y="0"/>
                                </a:lnTo>
                                <a:lnTo>
                                  <a:pt x="8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94" name="Freeform 2184"/>
                        <wps:cNvSpPr>
                          <a:spLocks noEditPoints="1"/>
                        </wps:cNvSpPr>
                        <wps:spPr bwMode="auto">
                          <a:xfrm>
                            <a:off x="659765" y="2751979"/>
                            <a:ext cx="652145" cy="415290"/>
                          </a:xfrm>
                          <a:custGeom>
                            <a:avLst/>
                            <a:gdLst>
                              <a:gd name="T0" fmla="*/ 2 w 1027"/>
                              <a:gd name="T1" fmla="*/ 112 h 654"/>
                              <a:gd name="T2" fmla="*/ 19 w 1027"/>
                              <a:gd name="T3" fmla="*/ 93 h 654"/>
                              <a:gd name="T4" fmla="*/ 45 w 1027"/>
                              <a:gd name="T5" fmla="*/ 76 h 654"/>
                              <a:gd name="T6" fmla="*/ 81 w 1027"/>
                              <a:gd name="T7" fmla="*/ 60 h 654"/>
                              <a:gd name="T8" fmla="*/ 134 w 1027"/>
                              <a:gd name="T9" fmla="*/ 40 h 654"/>
                              <a:gd name="T10" fmla="*/ 248 w 1027"/>
                              <a:gd name="T11" fmla="*/ 19 h 654"/>
                              <a:gd name="T12" fmla="*/ 385 w 1027"/>
                              <a:gd name="T13" fmla="*/ 2 h 654"/>
                              <a:gd name="T14" fmla="*/ 540 w 1027"/>
                              <a:gd name="T15" fmla="*/ 0 h 654"/>
                              <a:gd name="T16" fmla="*/ 690 w 1027"/>
                              <a:gd name="T17" fmla="*/ 7 h 654"/>
                              <a:gd name="T18" fmla="*/ 819 w 1027"/>
                              <a:gd name="T19" fmla="*/ 24 h 654"/>
                              <a:gd name="T20" fmla="*/ 917 w 1027"/>
                              <a:gd name="T21" fmla="*/ 50 h 654"/>
                              <a:gd name="T22" fmla="*/ 960 w 1027"/>
                              <a:gd name="T23" fmla="*/ 64 h 654"/>
                              <a:gd name="T24" fmla="*/ 991 w 1027"/>
                              <a:gd name="T25" fmla="*/ 81 h 654"/>
                              <a:gd name="T26" fmla="*/ 1013 w 1027"/>
                              <a:gd name="T27" fmla="*/ 100 h 654"/>
                              <a:gd name="T28" fmla="*/ 1025 w 1027"/>
                              <a:gd name="T29" fmla="*/ 117 h 654"/>
                              <a:gd name="T30" fmla="*/ 1025 w 1027"/>
                              <a:gd name="T31" fmla="*/ 138 h 654"/>
                              <a:gd name="T32" fmla="*/ 1013 w 1027"/>
                              <a:gd name="T33" fmla="*/ 157 h 654"/>
                              <a:gd name="T34" fmla="*/ 991 w 1027"/>
                              <a:gd name="T35" fmla="*/ 174 h 654"/>
                              <a:gd name="T36" fmla="*/ 960 w 1027"/>
                              <a:gd name="T37" fmla="*/ 193 h 654"/>
                              <a:gd name="T38" fmla="*/ 917 w 1027"/>
                              <a:gd name="T39" fmla="*/ 208 h 654"/>
                              <a:gd name="T40" fmla="*/ 819 w 1027"/>
                              <a:gd name="T41" fmla="*/ 231 h 654"/>
                              <a:gd name="T42" fmla="*/ 690 w 1027"/>
                              <a:gd name="T43" fmla="*/ 248 h 654"/>
                              <a:gd name="T44" fmla="*/ 540 w 1027"/>
                              <a:gd name="T45" fmla="*/ 258 h 654"/>
                              <a:gd name="T46" fmla="*/ 385 w 1027"/>
                              <a:gd name="T47" fmla="*/ 253 h 654"/>
                              <a:gd name="T48" fmla="*/ 248 w 1027"/>
                              <a:gd name="T49" fmla="*/ 239 h 654"/>
                              <a:gd name="T50" fmla="*/ 134 w 1027"/>
                              <a:gd name="T51" fmla="*/ 215 h 654"/>
                              <a:gd name="T52" fmla="*/ 81 w 1027"/>
                              <a:gd name="T53" fmla="*/ 198 h 654"/>
                              <a:gd name="T54" fmla="*/ 45 w 1027"/>
                              <a:gd name="T55" fmla="*/ 181 h 654"/>
                              <a:gd name="T56" fmla="*/ 19 w 1027"/>
                              <a:gd name="T57" fmla="*/ 162 h 654"/>
                              <a:gd name="T58" fmla="*/ 2 w 1027"/>
                              <a:gd name="T59" fmla="*/ 146 h 654"/>
                              <a:gd name="T60" fmla="*/ 0 w 1027"/>
                              <a:gd name="T61" fmla="*/ 525 h 654"/>
                              <a:gd name="T62" fmla="*/ 5 w 1027"/>
                              <a:gd name="T63" fmla="*/ 544 h 654"/>
                              <a:gd name="T64" fmla="*/ 22 w 1027"/>
                              <a:gd name="T65" fmla="*/ 563 h 654"/>
                              <a:gd name="T66" fmla="*/ 50 w 1027"/>
                              <a:gd name="T67" fmla="*/ 580 h 654"/>
                              <a:gd name="T68" fmla="*/ 88 w 1027"/>
                              <a:gd name="T69" fmla="*/ 597 h 654"/>
                              <a:gd name="T70" fmla="*/ 151 w 1027"/>
                              <a:gd name="T71" fmla="*/ 616 h 654"/>
                              <a:gd name="T72" fmla="*/ 268 w 1027"/>
                              <a:gd name="T73" fmla="*/ 637 h 654"/>
                              <a:gd name="T74" fmla="*/ 411 w 1027"/>
                              <a:gd name="T75" fmla="*/ 649 h 654"/>
                              <a:gd name="T76" fmla="*/ 566 w 1027"/>
                              <a:gd name="T77" fmla="*/ 654 h 654"/>
                              <a:gd name="T78" fmla="*/ 712 w 1027"/>
                              <a:gd name="T79" fmla="*/ 645 h 654"/>
                              <a:gd name="T80" fmla="*/ 839 w 1027"/>
                              <a:gd name="T81" fmla="*/ 623 h 654"/>
                              <a:gd name="T82" fmla="*/ 925 w 1027"/>
                              <a:gd name="T83" fmla="*/ 602 h 654"/>
                              <a:gd name="T84" fmla="*/ 965 w 1027"/>
                              <a:gd name="T85" fmla="*/ 585 h 654"/>
                              <a:gd name="T86" fmla="*/ 994 w 1027"/>
                              <a:gd name="T87" fmla="*/ 568 h 654"/>
                              <a:gd name="T88" fmla="*/ 1015 w 1027"/>
                              <a:gd name="T89" fmla="*/ 549 h 654"/>
                              <a:gd name="T90" fmla="*/ 1025 w 1027"/>
                              <a:gd name="T91" fmla="*/ 532 h 654"/>
                              <a:gd name="T92" fmla="*/ 1025 w 1027"/>
                              <a:gd name="T93" fmla="*/ 138 h 654"/>
                              <a:gd name="T94" fmla="*/ 1013 w 1027"/>
                              <a:gd name="T95" fmla="*/ 157 h 654"/>
                              <a:gd name="T96" fmla="*/ 991 w 1027"/>
                              <a:gd name="T97" fmla="*/ 174 h 654"/>
                              <a:gd name="T98" fmla="*/ 960 w 1027"/>
                              <a:gd name="T99" fmla="*/ 193 h 654"/>
                              <a:gd name="T100" fmla="*/ 917 w 1027"/>
                              <a:gd name="T101" fmla="*/ 208 h 654"/>
                              <a:gd name="T102" fmla="*/ 819 w 1027"/>
                              <a:gd name="T103" fmla="*/ 231 h 654"/>
                              <a:gd name="T104" fmla="*/ 690 w 1027"/>
                              <a:gd name="T105" fmla="*/ 248 h 654"/>
                              <a:gd name="T106" fmla="*/ 540 w 1027"/>
                              <a:gd name="T107" fmla="*/ 258 h 654"/>
                              <a:gd name="T108" fmla="*/ 385 w 1027"/>
                              <a:gd name="T109" fmla="*/ 253 h 654"/>
                              <a:gd name="T110" fmla="*/ 248 w 1027"/>
                              <a:gd name="T111" fmla="*/ 239 h 654"/>
                              <a:gd name="T112" fmla="*/ 134 w 1027"/>
                              <a:gd name="T113" fmla="*/ 215 h 654"/>
                              <a:gd name="T114" fmla="*/ 81 w 1027"/>
                              <a:gd name="T115" fmla="*/ 198 h 654"/>
                              <a:gd name="T116" fmla="*/ 45 w 1027"/>
                              <a:gd name="T117" fmla="*/ 181 h 654"/>
                              <a:gd name="T118" fmla="*/ 19 w 1027"/>
                              <a:gd name="T119" fmla="*/ 162 h 654"/>
                              <a:gd name="T120" fmla="*/ 2 w 1027"/>
                              <a:gd name="T121" fmla="*/ 146 h 654"/>
                              <a:gd name="T122" fmla="*/ 0 w 1027"/>
                              <a:gd name="T123" fmla="*/ 525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27" h="654">
                                <a:moveTo>
                                  <a:pt x="0" y="126"/>
                                </a:moveTo>
                                <a:lnTo>
                                  <a:pt x="0" y="124"/>
                                </a:lnTo>
                                <a:lnTo>
                                  <a:pt x="0" y="122"/>
                                </a:lnTo>
                                <a:lnTo>
                                  <a:pt x="0" y="117"/>
                                </a:lnTo>
                                <a:lnTo>
                                  <a:pt x="2" y="114"/>
                                </a:lnTo>
                                <a:lnTo>
                                  <a:pt x="2" y="112"/>
                                </a:lnTo>
                                <a:lnTo>
                                  <a:pt x="5" y="110"/>
                                </a:lnTo>
                                <a:lnTo>
                                  <a:pt x="10" y="105"/>
                                </a:lnTo>
                                <a:lnTo>
                                  <a:pt x="10" y="103"/>
                                </a:lnTo>
                                <a:lnTo>
                                  <a:pt x="12" y="100"/>
                                </a:lnTo>
                                <a:lnTo>
                                  <a:pt x="14" y="95"/>
                                </a:lnTo>
                                <a:lnTo>
                                  <a:pt x="19" y="93"/>
                                </a:lnTo>
                                <a:lnTo>
                                  <a:pt x="22" y="91"/>
                                </a:lnTo>
                                <a:lnTo>
                                  <a:pt x="26" y="86"/>
                                </a:lnTo>
                                <a:lnTo>
                                  <a:pt x="31" y="83"/>
                                </a:lnTo>
                                <a:lnTo>
                                  <a:pt x="36" y="81"/>
                                </a:lnTo>
                                <a:lnTo>
                                  <a:pt x="41" y="79"/>
                                </a:lnTo>
                                <a:lnTo>
                                  <a:pt x="45" y="76"/>
                                </a:lnTo>
                                <a:lnTo>
                                  <a:pt x="50" y="71"/>
                                </a:lnTo>
                                <a:lnTo>
                                  <a:pt x="57" y="69"/>
                                </a:lnTo>
                                <a:lnTo>
                                  <a:pt x="62" y="67"/>
                                </a:lnTo>
                                <a:lnTo>
                                  <a:pt x="67" y="64"/>
                                </a:lnTo>
                                <a:lnTo>
                                  <a:pt x="74" y="62"/>
                                </a:lnTo>
                                <a:lnTo>
                                  <a:pt x="81" y="60"/>
                                </a:lnTo>
                                <a:lnTo>
                                  <a:pt x="88" y="55"/>
                                </a:lnTo>
                                <a:lnTo>
                                  <a:pt x="93" y="55"/>
                                </a:lnTo>
                                <a:lnTo>
                                  <a:pt x="103" y="52"/>
                                </a:lnTo>
                                <a:lnTo>
                                  <a:pt x="108" y="50"/>
                                </a:lnTo>
                                <a:lnTo>
                                  <a:pt x="117" y="45"/>
                                </a:lnTo>
                                <a:lnTo>
                                  <a:pt x="134" y="40"/>
                                </a:lnTo>
                                <a:lnTo>
                                  <a:pt x="151" y="38"/>
                                </a:lnTo>
                                <a:lnTo>
                                  <a:pt x="167" y="33"/>
                                </a:lnTo>
                                <a:lnTo>
                                  <a:pt x="186" y="28"/>
                                </a:lnTo>
                                <a:lnTo>
                                  <a:pt x="205" y="24"/>
                                </a:lnTo>
                                <a:lnTo>
                                  <a:pt x="227" y="21"/>
                                </a:lnTo>
                                <a:lnTo>
                                  <a:pt x="248" y="19"/>
                                </a:lnTo>
                                <a:lnTo>
                                  <a:pt x="268" y="14"/>
                                </a:lnTo>
                                <a:lnTo>
                                  <a:pt x="291" y="12"/>
                                </a:lnTo>
                                <a:lnTo>
                                  <a:pt x="313" y="9"/>
                                </a:lnTo>
                                <a:lnTo>
                                  <a:pt x="337" y="7"/>
                                </a:lnTo>
                                <a:lnTo>
                                  <a:pt x="361" y="7"/>
                                </a:lnTo>
                                <a:lnTo>
                                  <a:pt x="385" y="2"/>
                                </a:lnTo>
                                <a:lnTo>
                                  <a:pt x="411" y="2"/>
                                </a:lnTo>
                                <a:lnTo>
                                  <a:pt x="435" y="0"/>
                                </a:lnTo>
                                <a:lnTo>
                                  <a:pt x="461" y="0"/>
                                </a:lnTo>
                                <a:lnTo>
                                  <a:pt x="487" y="0"/>
                                </a:lnTo>
                                <a:lnTo>
                                  <a:pt x="514" y="0"/>
                                </a:lnTo>
                                <a:lnTo>
                                  <a:pt x="540" y="0"/>
                                </a:lnTo>
                                <a:lnTo>
                                  <a:pt x="566" y="0"/>
                                </a:lnTo>
                                <a:lnTo>
                                  <a:pt x="590" y="0"/>
                                </a:lnTo>
                                <a:lnTo>
                                  <a:pt x="616" y="2"/>
                                </a:lnTo>
                                <a:lnTo>
                                  <a:pt x="643" y="2"/>
                                </a:lnTo>
                                <a:lnTo>
                                  <a:pt x="664" y="7"/>
                                </a:lnTo>
                                <a:lnTo>
                                  <a:pt x="690" y="7"/>
                                </a:lnTo>
                                <a:lnTo>
                                  <a:pt x="712" y="9"/>
                                </a:lnTo>
                                <a:lnTo>
                                  <a:pt x="736" y="12"/>
                                </a:lnTo>
                                <a:lnTo>
                                  <a:pt x="757" y="14"/>
                                </a:lnTo>
                                <a:lnTo>
                                  <a:pt x="781" y="19"/>
                                </a:lnTo>
                                <a:lnTo>
                                  <a:pt x="803" y="21"/>
                                </a:lnTo>
                                <a:lnTo>
                                  <a:pt x="819" y="24"/>
                                </a:lnTo>
                                <a:lnTo>
                                  <a:pt x="839" y="28"/>
                                </a:lnTo>
                                <a:lnTo>
                                  <a:pt x="860" y="33"/>
                                </a:lnTo>
                                <a:lnTo>
                                  <a:pt x="877" y="38"/>
                                </a:lnTo>
                                <a:lnTo>
                                  <a:pt x="894" y="40"/>
                                </a:lnTo>
                                <a:lnTo>
                                  <a:pt x="908" y="45"/>
                                </a:lnTo>
                                <a:lnTo>
                                  <a:pt x="917" y="50"/>
                                </a:lnTo>
                                <a:lnTo>
                                  <a:pt x="925" y="52"/>
                                </a:lnTo>
                                <a:lnTo>
                                  <a:pt x="932" y="55"/>
                                </a:lnTo>
                                <a:lnTo>
                                  <a:pt x="939" y="55"/>
                                </a:lnTo>
                                <a:lnTo>
                                  <a:pt x="946" y="60"/>
                                </a:lnTo>
                                <a:lnTo>
                                  <a:pt x="953" y="62"/>
                                </a:lnTo>
                                <a:lnTo>
                                  <a:pt x="960" y="64"/>
                                </a:lnTo>
                                <a:lnTo>
                                  <a:pt x="965" y="67"/>
                                </a:lnTo>
                                <a:lnTo>
                                  <a:pt x="970" y="69"/>
                                </a:lnTo>
                                <a:lnTo>
                                  <a:pt x="977" y="71"/>
                                </a:lnTo>
                                <a:lnTo>
                                  <a:pt x="982" y="76"/>
                                </a:lnTo>
                                <a:lnTo>
                                  <a:pt x="987" y="79"/>
                                </a:lnTo>
                                <a:lnTo>
                                  <a:pt x="991" y="81"/>
                                </a:lnTo>
                                <a:lnTo>
                                  <a:pt x="994" y="83"/>
                                </a:lnTo>
                                <a:lnTo>
                                  <a:pt x="1001" y="86"/>
                                </a:lnTo>
                                <a:lnTo>
                                  <a:pt x="1003" y="91"/>
                                </a:lnTo>
                                <a:lnTo>
                                  <a:pt x="1008" y="93"/>
                                </a:lnTo>
                                <a:lnTo>
                                  <a:pt x="1011" y="95"/>
                                </a:lnTo>
                                <a:lnTo>
                                  <a:pt x="1013" y="100"/>
                                </a:lnTo>
                                <a:lnTo>
                                  <a:pt x="1015" y="103"/>
                                </a:lnTo>
                                <a:lnTo>
                                  <a:pt x="1020" y="105"/>
                                </a:lnTo>
                                <a:lnTo>
                                  <a:pt x="1020" y="110"/>
                                </a:lnTo>
                                <a:lnTo>
                                  <a:pt x="1023" y="112"/>
                                </a:lnTo>
                                <a:lnTo>
                                  <a:pt x="1025" y="114"/>
                                </a:lnTo>
                                <a:lnTo>
                                  <a:pt x="1025" y="117"/>
                                </a:lnTo>
                                <a:lnTo>
                                  <a:pt x="1025" y="122"/>
                                </a:lnTo>
                                <a:lnTo>
                                  <a:pt x="1025" y="124"/>
                                </a:lnTo>
                                <a:lnTo>
                                  <a:pt x="1027" y="126"/>
                                </a:lnTo>
                                <a:lnTo>
                                  <a:pt x="1025" y="131"/>
                                </a:lnTo>
                                <a:lnTo>
                                  <a:pt x="1025" y="136"/>
                                </a:lnTo>
                                <a:lnTo>
                                  <a:pt x="1025" y="138"/>
                                </a:lnTo>
                                <a:lnTo>
                                  <a:pt x="1025" y="143"/>
                                </a:lnTo>
                                <a:lnTo>
                                  <a:pt x="1023" y="146"/>
                                </a:lnTo>
                                <a:lnTo>
                                  <a:pt x="1020" y="148"/>
                                </a:lnTo>
                                <a:lnTo>
                                  <a:pt x="1020" y="150"/>
                                </a:lnTo>
                                <a:lnTo>
                                  <a:pt x="1015" y="155"/>
                                </a:lnTo>
                                <a:lnTo>
                                  <a:pt x="1013" y="157"/>
                                </a:lnTo>
                                <a:lnTo>
                                  <a:pt x="1011" y="160"/>
                                </a:lnTo>
                                <a:lnTo>
                                  <a:pt x="1008" y="162"/>
                                </a:lnTo>
                                <a:lnTo>
                                  <a:pt x="1003" y="167"/>
                                </a:lnTo>
                                <a:lnTo>
                                  <a:pt x="1001" y="169"/>
                                </a:lnTo>
                                <a:lnTo>
                                  <a:pt x="994" y="174"/>
                                </a:lnTo>
                                <a:lnTo>
                                  <a:pt x="991" y="174"/>
                                </a:lnTo>
                                <a:lnTo>
                                  <a:pt x="987" y="177"/>
                                </a:lnTo>
                                <a:lnTo>
                                  <a:pt x="982" y="181"/>
                                </a:lnTo>
                                <a:lnTo>
                                  <a:pt x="977" y="184"/>
                                </a:lnTo>
                                <a:lnTo>
                                  <a:pt x="970" y="186"/>
                                </a:lnTo>
                                <a:lnTo>
                                  <a:pt x="965" y="191"/>
                                </a:lnTo>
                                <a:lnTo>
                                  <a:pt x="960" y="193"/>
                                </a:lnTo>
                                <a:lnTo>
                                  <a:pt x="953" y="196"/>
                                </a:lnTo>
                                <a:lnTo>
                                  <a:pt x="946" y="198"/>
                                </a:lnTo>
                                <a:lnTo>
                                  <a:pt x="939" y="200"/>
                                </a:lnTo>
                                <a:lnTo>
                                  <a:pt x="932" y="203"/>
                                </a:lnTo>
                                <a:lnTo>
                                  <a:pt x="925" y="205"/>
                                </a:lnTo>
                                <a:lnTo>
                                  <a:pt x="917" y="208"/>
                                </a:lnTo>
                                <a:lnTo>
                                  <a:pt x="908" y="210"/>
                                </a:lnTo>
                                <a:lnTo>
                                  <a:pt x="894" y="215"/>
                                </a:lnTo>
                                <a:lnTo>
                                  <a:pt x="877" y="217"/>
                                </a:lnTo>
                                <a:lnTo>
                                  <a:pt x="860" y="222"/>
                                </a:lnTo>
                                <a:lnTo>
                                  <a:pt x="839" y="227"/>
                                </a:lnTo>
                                <a:lnTo>
                                  <a:pt x="819" y="231"/>
                                </a:lnTo>
                                <a:lnTo>
                                  <a:pt x="803" y="236"/>
                                </a:lnTo>
                                <a:lnTo>
                                  <a:pt x="781" y="239"/>
                                </a:lnTo>
                                <a:lnTo>
                                  <a:pt x="757" y="241"/>
                                </a:lnTo>
                                <a:lnTo>
                                  <a:pt x="736" y="243"/>
                                </a:lnTo>
                                <a:lnTo>
                                  <a:pt x="712" y="246"/>
                                </a:lnTo>
                                <a:lnTo>
                                  <a:pt x="690" y="248"/>
                                </a:lnTo>
                                <a:lnTo>
                                  <a:pt x="664" y="251"/>
                                </a:lnTo>
                                <a:lnTo>
                                  <a:pt x="643" y="253"/>
                                </a:lnTo>
                                <a:lnTo>
                                  <a:pt x="616" y="255"/>
                                </a:lnTo>
                                <a:lnTo>
                                  <a:pt x="590" y="255"/>
                                </a:lnTo>
                                <a:lnTo>
                                  <a:pt x="566" y="258"/>
                                </a:lnTo>
                                <a:lnTo>
                                  <a:pt x="540" y="258"/>
                                </a:lnTo>
                                <a:lnTo>
                                  <a:pt x="514" y="258"/>
                                </a:lnTo>
                                <a:lnTo>
                                  <a:pt x="487" y="258"/>
                                </a:lnTo>
                                <a:lnTo>
                                  <a:pt x="461" y="258"/>
                                </a:lnTo>
                                <a:lnTo>
                                  <a:pt x="435" y="255"/>
                                </a:lnTo>
                                <a:lnTo>
                                  <a:pt x="411" y="255"/>
                                </a:lnTo>
                                <a:lnTo>
                                  <a:pt x="385" y="253"/>
                                </a:lnTo>
                                <a:lnTo>
                                  <a:pt x="361" y="251"/>
                                </a:lnTo>
                                <a:lnTo>
                                  <a:pt x="337" y="248"/>
                                </a:lnTo>
                                <a:lnTo>
                                  <a:pt x="313" y="246"/>
                                </a:lnTo>
                                <a:lnTo>
                                  <a:pt x="291" y="243"/>
                                </a:lnTo>
                                <a:lnTo>
                                  <a:pt x="268" y="241"/>
                                </a:lnTo>
                                <a:lnTo>
                                  <a:pt x="248" y="239"/>
                                </a:lnTo>
                                <a:lnTo>
                                  <a:pt x="227" y="236"/>
                                </a:lnTo>
                                <a:lnTo>
                                  <a:pt x="205" y="231"/>
                                </a:lnTo>
                                <a:lnTo>
                                  <a:pt x="186" y="227"/>
                                </a:lnTo>
                                <a:lnTo>
                                  <a:pt x="167" y="222"/>
                                </a:lnTo>
                                <a:lnTo>
                                  <a:pt x="151" y="217"/>
                                </a:lnTo>
                                <a:lnTo>
                                  <a:pt x="134" y="215"/>
                                </a:lnTo>
                                <a:lnTo>
                                  <a:pt x="117" y="210"/>
                                </a:lnTo>
                                <a:lnTo>
                                  <a:pt x="108" y="208"/>
                                </a:lnTo>
                                <a:lnTo>
                                  <a:pt x="103" y="205"/>
                                </a:lnTo>
                                <a:lnTo>
                                  <a:pt x="93" y="203"/>
                                </a:lnTo>
                                <a:lnTo>
                                  <a:pt x="88" y="200"/>
                                </a:lnTo>
                                <a:lnTo>
                                  <a:pt x="81" y="198"/>
                                </a:lnTo>
                                <a:lnTo>
                                  <a:pt x="74" y="196"/>
                                </a:lnTo>
                                <a:lnTo>
                                  <a:pt x="67" y="193"/>
                                </a:lnTo>
                                <a:lnTo>
                                  <a:pt x="62" y="191"/>
                                </a:lnTo>
                                <a:lnTo>
                                  <a:pt x="57" y="186"/>
                                </a:lnTo>
                                <a:lnTo>
                                  <a:pt x="50" y="184"/>
                                </a:lnTo>
                                <a:lnTo>
                                  <a:pt x="45" y="181"/>
                                </a:lnTo>
                                <a:lnTo>
                                  <a:pt x="41" y="177"/>
                                </a:lnTo>
                                <a:lnTo>
                                  <a:pt x="36" y="174"/>
                                </a:lnTo>
                                <a:lnTo>
                                  <a:pt x="31" y="174"/>
                                </a:lnTo>
                                <a:lnTo>
                                  <a:pt x="26" y="169"/>
                                </a:lnTo>
                                <a:lnTo>
                                  <a:pt x="22" y="167"/>
                                </a:lnTo>
                                <a:lnTo>
                                  <a:pt x="19" y="162"/>
                                </a:lnTo>
                                <a:lnTo>
                                  <a:pt x="14" y="160"/>
                                </a:lnTo>
                                <a:lnTo>
                                  <a:pt x="12" y="157"/>
                                </a:lnTo>
                                <a:lnTo>
                                  <a:pt x="10" y="155"/>
                                </a:lnTo>
                                <a:lnTo>
                                  <a:pt x="10" y="150"/>
                                </a:lnTo>
                                <a:lnTo>
                                  <a:pt x="5" y="148"/>
                                </a:lnTo>
                                <a:lnTo>
                                  <a:pt x="2" y="146"/>
                                </a:lnTo>
                                <a:lnTo>
                                  <a:pt x="2" y="143"/>
                                </a:lnTo>
                                <a:lnTo>
                                  <a:pt x="0" y="138"/>
                                </a:lnTo>
                                <a:lnTo>
                                  <a:pt x="0" y="136"/>
                                </a:lnTo>
                                <a:lnTo>
                                  <a:pt x="0" y="131"/>
                                </a:lnTo>
                                <a:lnTo>
                                  <a:pt x="0" y="126"/>
                                </a:lnTo>
                                <a:close/>
                                <a:moveTo>
                                  <a:pt x="0" y="525"/>
                                </a:moveTo>
                                <a:lnTo>
                                  <a:pt x="0" y="528"/>
                                </a:lnTo>
                                <a:lnTo>
                                  <a:pt x="0" y="532"/>
                                </a:lnTo>
                                <a:lnTo>
                                  <a:pt x="0" y="535"/>
                                </a:lnTo>
                                <a:lnTo>
                                  <a:pt x="2" y="537"/>
                                </a:lnTo>
                                <a:lnTo>
                                  <a:pt x="2" y="542"/>
                                </a:lnTo>
                                <a:lnTo>
                                  <a:pt x="5" y="544"/>
                                </a:lnTo>
                                <a:lnTo>
                                  <a:pt x="10" y="547"/>
                                </a:lnTo>
                                <a:lnTo>
                                  <a:pt x="10" y="549"/>
                                </a:lnTo>
                                <a:lnTo>
                                  <a:pt x="12" y="554"/>
                                </a:lnTo>
                                <a:lnTo>
                                  <a:pt x="14" y="556"/>
                                </a:lnTo>
                                <a:lnTo>
                                  <a:pt x="19" y="561"/>
                                </a:lnTo>
                                <a:lnTo>
                                  <a:pt x="22" y="563"/>
                                </a:lnTo>
                                <a:lnTo>
                                  <a:pt x="26" y="566"/>
                                </a:lnTo>
                                <a:lnTo>
                                  <a:pt x="31" y="568"/>
                                </a:lnTo>
                                <a:lnTo>
                                  <a:pt x="36" y="571"/>
                                </a:lnTo>
                                <a:lnTo>
                                  <a:pt x="41" y="575"/>
                                </a:lnTo>
                                <a:lnTo>
                                  <a:pt x="45" y="578"/>
                                </a:lnTo>
                                <a:lnTo>
                                  <a:pt x="50" y="580"/>
                                </a:lnTo>
                                <a:lnTo>
                                  <a:pt x="57" y="583"/>
                                </a:lnTo>
                                <a:lnTo>
                                  <a:pt x="62" y="585"/>
                                </a:lnTo>
                                <a:lnTo>
                                  <a:pt x="67" y="587"/>
                                </a:lnTo>
                                <a:lnTo>
                                  <a:pt x="74" y="592"/>
                                </a:lnTo>
                                <a:lnTo>
                                  <a:pt x="81" y="594"/>
                                </a:lnTo>
                                <a:lnTo>
                                  <a:pt x="88" y="597"/>
                                </a:lnTo>
                                <a:lnTo>
                                  <a:pt x="93" y="599"/>
                                </a:lnTo>
                                <a:lnTo>
                                  <a:pt x="103" y="602"/>
                                </a:lnTo>
                                <a:lnTo>
                                  <a:pt x="108" y="604"/>
                                </a:lnTo>
                                <a:lnTo>
                                  <a:pt x="117" y="606"/>
                                </a:lnTo>
                                <a:lnTo>
                                  <a:pt x="134" y="611"/>
                                </a:lnTo>
                                <a:lnTo>
                                  <a:pt x="151" y="616"/>
                                </a:lnTo>
                                <a:lnTo>
                                  <a:pt x="167" y="618"/>
                                </a:lnTo>
                                <a:lnTo>
                                  <a:pt x="186" y="623"/>
                                </a:lnTo>
                                <a:lnTo>
                                  <a:pt x="205" y="628"/>
                                </a:lnTo>
                                <a:lnTo>
                                  <a:pt x="227" y="630"/>
                                </a:lnTo>
                                <a:lnTo>
                                  <a:pt x="248" y="635"/>
                                </a:lnTo>
                                <a:lnTo>
                                  <a:pt x="268" y="637"/>
                                </a:lnTo>
                                <a:lnTo>
                                  <a:pt x="291" y="640"/>
                                </a:lnTo>
                                <a:lnTo>
                                  <a:pt x="313" y="645"/>
                                </a:lnTo>
                                <a:lnTo>
                                  <a:pt x="337" y="647"/>
                                </a:lnTo>
                                <a:lnTo>
                                  <a:pt x="361" y="647"/>
                                </a:lnTo>
                                <a:lnTo>
                                  <a:pt x="385" y="649"/>
                                </a:lnTo>
                                <a:lnTo>
                                  <a:pt x="411" y="649"/>
                                </a:lnTo>
                                <a:lnTo>
                                  <a:pt x="435" y="652"/>
                                </a:lnTo>
                                <a:lnTo>
                                  <a:pt x="461" y="652"/>
                                </a:lnTo>
                                <a:lnTo>
                                  <a:pt x="487" y="654"/>
                                </a:lnTo>
                                <a:lnTo>
                                  <a:pt x="514" y="654"/>
                                </a:lnTo>
                                <a:lnTo>
                                  <a:pt x="540" y="654"/>
                                </a:lnTo>
                                <a:lnTo>
                                  <a:pt x="566" y="654"/>
                                </a:lnTo>
                                <a:lnTo>
                                  <a:pt x="590" y="652"/>
                                </a:lnTo>
                                <a:lnTo>
                                  <a:pt x="616" y="649"/>
                                </a:lnTo>
                                <a:lnTo>
                                  <a:pt x="643" y="649"/>
                                </a:lnTo>
                                <a:lnTo>
                                  <a:pt x="664" y="647"/>
                                </a:lnTo>
                                <a:lnTo>
                                  <a:pt x="690" y="647"/>
                                </a:lnTo>
                                <a:lnTo>
                                  <a:pt x="712" y="645"/>
                                </a:lnTo>
                                <a:lnTo>
                                  <a:pt x="736" y="640"/>
                                </a:lnTo>
                                <a:lnTo>
                                  <a:pt x="757" y="637"/>
                                </a:lnTo>
                                <a:lnTo>
                                  <a:pt x="781" y="635"/>
                                </a:lnTo>
                                <a:lnTo>
                                  <a:pt x="803" y="630"/>
                                </a:lnTo>
                                <a:lnTo>
                                  <a:pt x="819" y="628"/>
                                </a:lnTo>
                                <a:lnTo>
                                  <a:pt x="839" y="623"/>
                                </a:lnTo>
                                <a:lnTo>
                                  <a:pt x="860" y="618"/>
                                </a:lnTo>
                                <a:lnTo>
                                  <a:pt x="877" y="616"/>
                                </a:lnTo>
                                <a:lnTo>
                                  <a:pt x="894" y="611"/>
                                </a:lnTo>
                                <a:lnTo>
                                  <a:pt x="908" y="606"/>
                                </a:lnTo>
                                <a:lnTo>
                                  <a:pt x="917" y="604"/>
                                </a:lnTo>
                                <a:lnTo>
                                  <a:pt x="925" y="602"/>
                                </a:lnTo>
                                <a:lnTo>
                                  <a:pt x="932" y="599"/>
                                </a:lnTo>
                                <a:lnTo>
                                  <a:pt x="939" y="597"/>
                                </a:lnTo>
                                <a:lnTo>
                                  <a:pt x="946" y="594"/>
                                </a:lnTo>
                                <a:lnTo>
                                  <a:pt x="953" y="592"/>
                                </a:lnTo>
                                <a:lnTo>
                                  <a:pt x="960" y="587"/>
                                </a:lnTo>
                                <a:lnTo>
                                  <a:pt x="965" y="585"/>
                                </a:lnTo>
                                <a:lnTo>
                                  <a:pt x="970" y="583"/>
                                </a:lnTo>
                                <a:lnTo>
                                  <a:pt x="977" y="580"/>
                                </a:lnTo>
                                <a:lnTo>
                                  <a:pt x="982" y="578"/>
                                </a:lnTo>
                                <a:lnTo>
                                  <a:pt x="987" y="575"/>
                                </a:lnTo>
                                <a:lnTo>
                                  <a:pt x="991" y="571"/>
                                </a:lnTo>
                                <a:lnTo>
                                  <a:pt x="994" y="568"/>
                                </a:lnTo>
                                <a:lnTo>
                                  <a:pt x="1001" y="566"/>
                                </a:lnTo>
                                <a:lnTo>
                                  <a:pt x="1003" y="563"/>
                                </a:lnTo>
                                <a:lnTo>
                                  <a:pt x="1008" y="561"/>
                                </a:lnTo>
                                <a:lnTo>
                                  <a:pt x="1011" y="556"/>
                                </a:lnTo>
                                <a:lnTo>
                                  <a:pt x="1013" y="554"/>
                                </a:lnTo>
                                <a:lnTo>
                                  <a:pt x="1015" y="549"/>
                                </a:lnTo>
                                <a:lnTo>
                                  <a:pt x="1020" y="547"/>
                                </a:lnTo>
                                <a:lnTo>
                                  <a:pt x="1020" y="544"/>
                                </a:lnTo>
                                <a:lnTo>
                                  <a:pt x="1023" y="542"/>
                                </a:lnTo>
                                <a:lnTo>
                                  <a:pt x="1025" y="537"/>
                                </a:lnTo>
                                <a:lnTo>
                                  <a:pt x="1025" y="535"/>
                                </a:lnTo>
                                <a:lnTo>
                                  <a:pt x="1025" y="532"/>
                                </a:lnTo>
                                <a:lnTo>
                                  <a:pt x="1025" y="528"/>
                                </a:lnTo>
                                <a:lnTo>
                                  <a:pt x="1027" y="525"/>
                                </a:lnTo>
                                <a:lnTo>
                                  <a:pt x="1027" y="126"/>
                                </a:lnTo>
                                <a:lnTo>
                                  <a:pt x="1025" y="131"/>
                                </a:lnTo>
                                <a:lnTo>
                                  <a:pt x="1025" y="136"/>
                                </a:lnTo>
                                <a:lnTo>
                                  <a:pt x="1025" y="138"/>
                                </a:lnTo>
                                <a:lnTo>
                                  <a:pt x="1025" y="143"/>
                                </a:lnTo>
                                <a:lnTo>
                                  <a:pt x="1023" y="146"/>
                                </a:lnTo>
                                <a:lnTo>
                                  <a:pt x="1020" y="148"/>
                                </a:lnTo>
                                <a:lnTo>
                                  <a:pt x="1020" y="150"/>
                                </a:lnTo>
                                <a:lnTo>
                                  <a:pt x="1015" y="155"/>
                                </a:lnTo>
                                <a:lnTo>
                                  <a:pt x="1013" y="157"/>
                                </a:lnTo>
                                <a:lnTo>
                                  <a:pt x="1011" y="160"/>
                                </a:lnTo>
                                <a:lnTo>
                                  <a:pt x="1008" y="162"/>
                                </a:lnTo>
                                <a:lnTo>
                                  <a:pt x="1003" y="167"/>
                                </a:lnTo>
                                <a:lnTo>
                                  <a:pt x="1001" y="169"/>
                                </a:lnTo>
                                <a:lnTo>
                                  <a:pt x="994" y="174"/>
                                </a:lnTo>
                                <a:lnTo>
                                  <a:pt x="991" y="174"/>
                                </a:lnTo>
                                <a:lnTo>
                                  <a:pt x="987" y="177"/>
                                </a:lnTo>
                                <a:lnTo>
                                  <a:pt x="982" y="181"/>
                                </a:lnTo>
                                <a:lnTo>
                                  <a:pt x="977" y="184"/>
                                </a:lnTo>
                                <a:lnTo>
                                  <a:pt x="970" y="186"/>
                                </a:lnTo>
                                <a:lnTo>
                                  <a:pt x="965" y="191"/>
                                </a:lnTo>
                                <a:lnTo>
                                  <a:pt x="960" y="193"/>
                                </a:lnTo>
                                <a:lnTo>
                                  <a:pt x="953" y="196"/>
                                </a:lnTo>
                                <a:lnTo>
                                  <a:pt x="946" y="198"/>
                                </a:lnTo>
                                <a:lnTo>
                                  <a:pt x="939" y="200"/>
                                </a:lnTo>
                                <a:lnTo>
                                  <a:pt x="932" y="203"/>
                                </a:lnTo>
                                <a:lnTo>
                                  <a:pt x="925" y="205"/>
                                </a:lnTo>
                                <a:lnTo>
                                  <a:pt x="917" y="208"/>
                                </a:lnTo>
                                <a:lnTo>
                                  <a:pt x="908" y="210"/>
                                </a:lnTo>
                                <a:lnTo>
                                  <a:pt x="894" y="215"/>
                                </a:lnTo>
                                <a:lnTo>
                                  <a:pt x="877" y="217"/>
                                </a:lnTo>
                                <a:lnTo>
                                  <a:pt x="860" y="222"/>
                                </a:lnTo>
                                <a:lnTo>
                                  <a:pt x="839" y="227"/>
                                </a:lnTo>
                                <a:lnTo>
                                  <a:pt x="819" y="231"/>
                                </a:lnTo>
                                <a:lnTo>
                                  <a:pt x="803" y="236"/>
                                </a:lnTo>
                                <a:lnTo>
                                  <a:pt x="781" y="239"/>
                                </a:lnTo>
                                <a:lnTo>
                                  <a:pt x="757" y="241"/>
                                </a:lnTo>
                                <a:lnTo>
                                  <a:pt x="736" y="243"/>
                                </a:lnTo>
                                <a:lnTo>
                                  <a:pt x="712" y="246"/>
                                </a:lnTo>
                                <a:lnTo>
                                  <a:pt x="690" y="248"/>
                                </a:lnTo>
                                <a:lnTo>
                                  <a:pt x="664" y="251"/>
                                </a:lnTo>
                                <a:lnTo>
                                  <a:pt x="643" y="253"/>
                                </a:lnTo>
                                <a:lnTo>
                                  <a:pt x="616" y="255"/>
                                </a:lnTo>
                                <a:lnTo>
                                  <a:pt x="590" y="255"/>
                                </a:lnTo>
                                <a:lnTo>
                                  <a:pt x="566" y="258"/>
                                </a:lnTo>
                                <a:lnTo>
                                  <a:pt x="540" y="258"/>
                                </a:lnTo>
                                <a:lnTo>
                                  <a:pt x="514" y="258"/>
                                </a:lnTo>
                                <a:lnTo>
                                  <a:pt x="487" y="258"/>
                                </a:lnTo>
                                <a:lnTo>
                                  <a:pt x="461" y="258"/>
                                </a:lnTo>
                                <a:lnTo>
                                  <a:pt x="435" y="255"/>
                                </a:lnTo>
                                <a:lnTo>
                                  <a:pt x="411" y="255"/>
                                </a:lnTo>
                                <a:lnTo>
                                  <a:pt x="385" y="253"/>
                                </a:lnTo>
                                <a:lnTo>
                                  <a:pt x="361" y="251"/>
                                </a:lnTo>
                                <a:lnTo>
                                  <a:pt x="337" y="248"/>
                                </a:lnTo>
                                <a:lnTo>
                                  <a:pt x="313" y="246"/>
                                </a:lnTo>
                                <a:lnTo>
                                  <a:pt x="291" y="243"/>
                                </a:lnTo>
                                <a:lnTo>
                                  <a:pt x="268" y="241"/>
                                </a:lnTo>
                                <a:lnTo>
                                  <a:pt x="248" y="239"/>
                                </a:lnTo>
                                <a:lnTo>
                                  <a:pt x="227" y="236"/>
                                </a:lnTo>
                                <a:lnTo>
                                  <a:pt x="205" y="231"/>
                                </a:lnTo>
                                <a:lnTo>
                                  <a:pt x="186" y="227"/>
                                </a:lnTo>
                                <a:lnTo>
                                  <a:pt x="167" y="222"/>
                                </a:lnTo>
                                <a:lnTo>
                                  <a:pt x="151" y="217"/>
                                </a:lnTo>
                                <a:lnTo>
                                  <a:pt x="134" y="215"/>
                                </a:lnTo>
                                <a:lnTo>
                                  <a:pt x="117" y="210"/>
                                </a:lnTo>
                                <a:lnTo>
                                  <a:pt x="108" y="208"/>
                                </a:lnTo>
                                <a:lnTo>
                                  <a:pt x="103" y="205"/>
                                </a:lnTo>
                                <a:lnTo>
                                  <a:pt x="93" y="203"/>
                                </a:lnTo>
                                <a:lnTo>
                                  <a:pt x="88" y="200"/>
                                </a:lnTo>
                                <a:lnTo>
                                  <a:pt x="81" y="198"/>
                                </a:lnTo>
                                <a:lnTo>
                                  <a:pt x="74" y="196"/>
                                </a:lnTo>
                                <a:lnTo>
                                  <a:pt x="67" y="193"/>
                                </a:lnTo>
                                <a:lnTo>
                                  <a:pt x="62" y="191"/>
                                </a:lnTo>
                                <a:lnTo>
                                  <a:pt x="57" y="186"/>
                                </a:lnTo>
                                <a:lnTo>
                                  <a:pt x="50" y="184"/>
                                </a:lnTo>
                                <a:lnTo>
                                  <a:pt x="45" y="181"/>
                                </a:lnTo>
                                <a:lnTo>
                                  <a:pt x="41" y="177"/>
                                </a:lnTo>
                                <a:lnTo>
                                  <a:pt x="36" y="174"/>
                                </a:lnTo>
                                <a:lnTo>
                                  <a:pt x="31" y="174"/>
                                </a:lnTo>
                                <a:lnTo>
                                  <a:pt x="26" y="169"/>
                                </a:lnTo>
                                <a:lnTo>
                                  <a:pt x="22" y="167"/>
                                </a:lnTo>
                                <a:lnTo>
                                  <a:pt x="19" y="162"/>
                                </a:lnTo>
                                <a:lnTo>
                                  <a:pt x="14" y="160"/>
                                </a:lnTo>
                                <a:lnTo>
                                  <a:pt x="12" y="157"/>
                                </a:lnTo>
                                <a:lnTo>
                                  <a:pt x="10" y="155"/>
                                </a:lnTo>
                                <a:lnTo>
                                  <a:pt x="10" y="150"/>
                                </a:lnTo>
                                <a:lnTo>
                                  <a:pt x="5" y="148"/>
                                </a:lnTo>
                                <a:lnTo>
                                  <a:pt x="2" y="146"/>
                                </a:lnTo>
                                <a:lnTo>
                                  <a:pt x="2" y="143"/>
                                </a:lnTo>
                                <a:lnTo>
                                  <a:pt x="0" y="138"/>
                                </a:lnTo>
                                <a:lnTo>
                                  <a:pt x="0" y="136"/>
                                </a:lnTo>
                                <a:lnTo>
                                  <a:pt x="0" y="131"/>
                                </a:lnTo>
                                <a:lnTo>
                                  <a:pt x="0" y="126"/>
                                </a:lnTo>
                                <a:lnTo>
                                  <a:pt x="0" y="525"/>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95" name="Freeform 2185"/>
                        <wps:cNvSpPr>
                          <a:spLocks/>
                        </wps:cNvSpPr>
                        <wps:spPr bwMode="auto">
                          <a:xfrm>
                            <a:off x="659765" y="2751979"/>
                            <a:ext cx="652145" cy="163830"/>
                          </a:xfrm>
                          <a:custGeom>
                            <a:avLst/>
                            <a:gdLst>
                              <a:gd name="T0" fmla="*/ 0 w 1027"/>
                              <a:gd name="T1" fmla="*/ 124 h 258"/>
                              <a:gd name="T2" fmla="*/ 2 w 1027"/>
                              <a:gd name="T3" fmla="*/ 112 h 258"/>
                              <a:gd name="T4" fmla="*/ 10 w 1027"/>
                              <a:gd name="T5" fmla="*/ 103 h 258"/>
                              <a:gd name="T6" fmla="*/ 19 w 1027"/>
                              <a:gd name="T7" fmla="*/ 93 h 258"/>
                              <a:gd name="T8" fmla="*/ 31 w 1027"/>
                              <a:gd name="T9" fmla="*/ 83 h 258"/>
                              <a:gd name="T10" fmla="*/ 45 w 1027"/>
                              <a:gd name="T11" fmla="*/ 76 h 258"/>
                              <a:gd name="T12" fmla="*/ 62 w 1027"/>
                              <a:gd name="T13" fmla="*/ 69 h 258"/>
                              <a:gd name="T14" fmla="*/ 81 w 1027"/>
                              <a:gd name="T15" fmla="*/ 60 h 258"/>
                              <a:gd name="T16" fmla="*/ 103 w 1027"/>
                              <a:gd name="T17" fmla="*/ 52 h 258"/>
                              <a:gd name="T18" fmla="*/ 134 w 1027"/>
                              <a:gd name="T19" fmla="*/ 43 h 258"/>
                              <a:gd name="T20" fmla="*/ 186 w 1027"/>
                              <a:gd name="T21" fmla="*/ 28 h 258"/>
                              <a:gd name="T22" fmla="*/ 248 w 1027"/>
                              <a:gd name="T23" fmla="*/ 19 h 258"/>
                              <a:gd name="T24" fmla="*/ 313 w 1027"/>
                              <a:gd name="T25" fmla="*/ 9 h 258"/>
                              <a:gd name="T26" fmla="*/ 385 w 1027"/>
                              <a:gd name="T27" fmla="*/ 2 h 258"/>
                              <a:gd name="T28" fmla="*/ 461 w 1027"/>
                              <a:gd name="T29" fmla="*/ 0 h 258"/>
                              <a:gd name="T30" fmla="*/ 540 w 1027"/>
                              <a:gd name="T31" fmla="*/ 0 h 258"/>
                              <a:gd name="T32" fmla="*/ 616 w 1027"/>
                              <a:gd name="T33" fmla="*/ 2 h 258"/>
                              <a:gd name="T34" fmla="*/ 690 w 1027"/>
                              <a:gd name="T35" fmla="*/ 7 h 258"/>
                              <a:gd name="T36" fmla="*/ 757 w 1027"/>
                              <a:gd name="T37" fmla="*/ 14 h 258"/>
                              <a:gd name="T38" fmla="*/ 819 w 1027"/>
                              <a:gd name="T39" fmla="*/ 24 h 258"/>
                              <a:gd name="T40" fmla="*/ 877 w 1027"/>
                              <a:gd name="T41" fmla="*/ 38 h 258"/>
                              <a:gd name="T42" fmla="*/ 917 w 1027"/>
                              <a:gd name="T43" fmla="*/ 50 h 258"/>
                              <a:gd name="T44" fmla="*/ 939 w 1027"/>
                              <a:gd name="T45" fmla="*/ 55 h 258"/>
                              <a:gd name="T46" fmla="*/ 960 w 1027"/>
                              <a:gd name="T47" fmla="*/ 64 h 258"/>
                              <a:gd name="T48" fmla="*/ 977 w 1027"/>
                              <a:gd name="T49" fmla="*/ 74 h 258"/>
                              <a:gd name="T50" fmla="*/ 991 w 1027"/>
                              <a:gd name="T51" fmla="*/ 81 h 258"/>
                              <a:gd name="T52" fmla="*/ 1003 w 1027"/>
                              <a:gd name="T53" fmla="*/ 91 h 258"/>
                              <a:gd name="T54" fmla="*/ 1013 w 1027"/>
                              <a:gd name="T55" fmla="*/ 100 h 258"/>
                              <a:gd name="T56" fmla="*/ 1020 w 1027"/>
                              <a:gd name="T57" fmla="*/ 110 h 258"/>
                              <a:gd name="T58" fmla="*/ 1025 w 1027"/>
                              <a:gd name="T59" fmla="*/ 117 h 258"/>
                              <a:gd name="T60" fmla="*/ 1027 w 1027"/>
                              <a:gd name="T61" fmla="*/ 129 h 258"/>
                              <a:gd name="T62" fmla="*/ 1025 w 1027"/>
                              <a:gd name="T63" fmla="*/ 138 h 258"/>
                              <a:gd name="T64" fmla="*/ 1020 w 1027"/>
                              <a:gd name="T65" fmla="*/ 148 h 258"/>
                              <a:gd name="T66" fmla="*/ 1013 w 1027"/>
                              <a:gd name="T67" fmla="*/ 157 h 258"/>
                              <a:gd name="T68" fmla="*/ 1003 w 1027"/>
                              <a:gd name="T69" fmla="*/ 167 h 258"/>
                              <a:gd name="T70" fmla="*/ 991 w 1027"/>
                              <a:gd name="T71" fmla="*/ 177 h 258"/>
                              <a:gd name="T72" fmla="*/ 977 w 1027"/>
                              <a:gd name="T73" fmla="*/ 184 h 258"/>
                              <a:gd name="T74" fmla="*/ 960 w 1027"/>
                              <a:gd name="T75" fmla="*/ 193 h 258"/>
                              <a:gd name="T76" fmla="*/ 939 w 1027"/>
                              <a:gd name="T77" fmla="*/ 203 h 258"/>
                              <a:gd name="T78" fmla="*/ 917 w 1027"/>
                              <a:gd name="T79" fmla="*/ 210 h 258"/>
                              <a:gd name="T80" fmla="*/ 877 w 1027"/>
                              <a:gd name="T81" fmla="*/ 220 h 258"/>
                              <a:gd name="T82" fmla="*/ 819 w 1027"/>
                              <a:gd name="T83" fmla="*/ 234 h 258"/>
                              <a:gd name="T84" fmla="*/ 757 w 1027"/>
                              <a:gd name="T85" fmla="*/ 243 h 258"/>
                              <a:gd name="T86" fmla="*/ 690 w 1027"/>
                              <a:gd name="T87" fmla="*/ 248 h 258"/>
                              <a:gd name="T88" fmla="*/ 616 w 1027"/>
                              <a:gd name="T89" fmla="*/ 255 h 258"/>
                              <a:gd name="T90" fmla="*/ 540 w 1027"/>
                              <a:gd name="T91" fmla="*/ 258 h 258"/>
                              <a:gd name="T92" fmla="*/ 461 w 1027"/>
                              <a:gd name="T93" fmla="*/ 258 h 258"/>
                              <a:gd name="T94" fmla="*/ 385 w 1027"/>
                              <a:gd name="T95" fmla="*/ 255 h 258"/>
                              <a:gd name="T96" fmla="*/ 313 w 1027"/>
                              <a:gd name="T97" fmla="*/ 248 h 258"/>
                              <a:gd name="T98" fmla="*/ 248 w 1027"/>
                              <a:gd name="T99" fmla="*/ 239 h 258"/>
                              <a:gd name="T100" fmla="*/ 186 w 1027"/>
                              <a:gd name="T101" fmla="*/ 229 h 258"/>
                              <a:gd name="T102" fmla="*/ 134 w 1027"/>
                              <a:gd name="T103" fmla="*/ 215 h 258"/>
                              <a:gd name="T104" fmla="*/ 103 w 1027"/>
                              <a:gd name="T105" fmla="*/ 208 h 258"/>
                              <a:gd name="T106" fmla="*/ 81 w 1027"/>
                              <a:gd name="T107" fmla="*/ 198 h 258"/>
                              <a:gd name="T108" fmla="*/ 62 w 1027"/>
                              <a:gd name="T109" fmla="*/ 191 h 258"/>
                              <a:gd name="T110" fmla="*/ 45 w 1027"/>
                              <a:gd name="T111" fmla="*/ 181 h 258"/>
                              <a:gd name="T112" fmla="*/ 31 w 1027"/>
                              <a:gd name="T113" fmla="*/ 174 h 258"/>
                              <a:gd name="T114" fmla="*/ 19 w 1027"/>
                              <a:gd name="T115" fmla="*/ 165 h 258"/>
                              <a:gd name="T116" fmla="*/ 10 w 1027"/>
                              <a:gd name="T117" fmla="*/ 155 h 258"/>
                              <a:gd name="T118" fmla="*/ 2 w 1027"/>
                              <a:gd name="T119" fmla="*/ 146 h 258"/>
                              <a:gd name="T120" fmla="*/ 0 w 1027"/>
                              <a:gd name="T121" fmla="*/ 136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27" h="258">
                                <a:moveTo>
                                  <a:pt x="0" y="129"/>
                                </a:moveTo>
                                <a:lnTo>
                                  <a:pt x="0" y="126"/>
                                </a:lnTo>
                                <a:lnTo>
                                  <a:pt x="0" y="124"/>
                                </a:lnTo>
                                <a:lnTo>
                                  <a:pt x="0" y="117"/>
                                </a:lnTo>
                                <a:lnTo>
                                  <a:pt x="2" y="114"/>
                                </a:lnTo>
                                <a:lnTo>
                                  <a:pt x="2" y="112"/>
                                </a:lnTo>
                                <a:lnTo>
                                  <a:pt x="5" y="110"/>
                                </a:lnTo>
                                <a:lnTo>
                                  <a:pt x="10" y="105"/>
                                </a:lnTo>
                                <a:lnTo>
                                  <a:pt x="10" y="103"/>
                                </a:lnTo>
                                <a:lnTo>
                                  <a:pt x="12" y="100"/>
                                </a:lnTo>
                                <a:lnTo>
                                  <a:pt x="14" y="98"/>
                                </a:lnTo>
                                <a:lnTo>
                                  <a:pt x="19" y="93"/>
                                </a:lnTo>
                                <a:lnTo>
                                  <a:pt x="22" y="91"/>
                                </a:lnTo>
                                <a:lnTo>
                                  <a:pt x="26" y="86"/>
                                </a:lnTo>
                                <a:lnTo>
                                  <a:pt x="31" y="83"/>
                                </a:lnTo>
                                <a:lnTo>
                                  <a:pt x="36" y="81"/>
                                </a:lnTo>
                                <a:lnTo>
                                  <a:pt x="41" y="79"/>
                                </a:lnTo>
                                <a:lnTo>
                                  <a:pt x="45" y="76"/>
                                </a:lnTo>
                                <a:lnTo>
                                  <a:pt x="50" y="74"/>
                                </a:lnTo>
                                <a:lnTo>
                                  <a:pt x="57" y="71"/>
                                </a:lnTo>
                                <a:lnTo>
                                  <a:pt x="62" y="69"/>
                                </a:lnTo>
                                <a:lnTo>
                                  <a:pt x="67" y="64"/>
                                </a:lnTo>
                                <a:lnTo>
                                  <a:pt x="74" y="62"/>
                                </a:lnTo>
                                <a:lnTo>
                                  <a:pt x="81" y="60"/>
                                </a:lnTo>
                                <a:lnTo>
                                  <a:pt x="88" y="55"/>
                                </a:lnTo>
                                <a:lnTo>
                                  <a:pt x="93" y="55"/>
                                </a:lnTo>
                                <a:lnTo>
                                  <a:pt x="103" y="52"/>
                                </a:lnTo>
                                <a:lnTo>
                                  <a:pt x="108" y="50"/>
                                </a:lnTo>
                                <a:lnTo>
                                  <a:pt x="117" y="45"/>
                                </a:lnTo>
                                <a:lnTo>
                                  <a:pt x="134" y="43"/>
                                </a:lnTo>
                                <a:lnTo>
                                  <a:pt x="151" y="38"/>
                                </a:lnTo>
                                <a:lnTo>
                                  <a:pt x="167" y="33"/>
                                </a:lnTo>
                                <a:lnTo>
                                  <a:pt x="186" y="28"/>
                                </a:lnTo>
                                <a:lnTo>
                                  <a:pt x="205" y="24"/>
                                </a:lnTo>
                                <a:lnTo>
                                  <a:pt x="227" y="21"/>
                                </a:lnTo>
                                <a:lnTo>
                                  <a:pt x="248" y="19"/>
                                </a:lnTo>
                                <a:lnTo>
                                  <a:pt x="268" y="14"/>
                                </a:lnTo>
                                <a:lnTo>
                                  <a:pt x="291" y="12"/>
                                </a:lnTo>
                                <a:lnTo>
                                  <a:pt x="313" y="9"/>
                                </a:lnTo>
                                <a:lnTo>
                                  <a:pt x="337" y="7"/>
                                </a:lnTo>
                                <a:lnTo>
                                  <a:pt x="361" y="7"/>
                                </a:lnTo>
                                <a:lnTo>
                                  <a:pt x="385" y="2"/>
                                </a:lnTo>
                                <a:lnTo>
                                  <a:pt x="411" y="2"/>
                                </a:lnTo>
                                <a:lnTo>
                                  <a:pt x="435" y="0"/>
                                </a:lnTo>
                                <a:lnTo>
                                  <a:pt x="461" y="0"/>
                                </a:lnTo>
                                <a:lnTo>
                                  <a:pt x="487" y="0"/>
                                </a:lnTo>
                                <a:lnTo>
                                  <a:pt x="514" y="0"/>
                                </a:lnTo>
                                <a:lnTo>
                                  <a:pt x="540" y="0"/>
                                </a:lnTo>
                                <a:lnTo>
                                  <a:pt x="566" y="0"/>
                                </a:lnTo>
                                <a:lnTo>
                                  <a:pt x="590" y="0"/>
                                </a:lnTo>
                                <a:lnTo>
                                  <a:pt x="616" y="2"/>
                                </a:lnTo>
                                <a:lnTo>
                                  <a:pt x="643" y="2"/>
                                </a:lnTo>
                                <a:lnTo>
                                  <a:pt x="664" y="7"/>
                                </a:lnTo>
                                <a:lnTo>
                                  <a:pt x="690" y="7"/>
                                </a:lnTo>
                                <a:lnTo>
                                  <a:pt x="712" y="9"/>
                                </a:lnTo>
                                <a:lnTo>
                                  <a:pt x="736" y="12"/>
                                </a:lnTo>
                                <a:lnTo>
                                  <a:pt x="757" y="14"/>
                                </a:lnTo>
                                <a:lnTo>
                                  <a:pt x="781" y="19"/>
                                </a:lnTo>
                                <a:lnTo>
                                  <a:pt x="803" y="21"/>
                                </a:lnTo>
                                <a:lnTo>
                                  <a:pt x="819" y="24"/>
                                </a:lnTo>
                                <a:lnTo>
                                  <a:pt x="839" y="28"/>
                                </a:lnTo>
                                <a:lnTo>
                                  <a:pt x="860" y="33"/>
                                </a:lnTo>
                                <a:lnTo>
                                  <a:pt x="877" y="38"/>
                                </a:lnTo>
                                <a:lnTo>
                                  <a:pt x="894" y="43"/>
                                </a:lnTo>
                                <a:lnTo>
                                  <a:pt x="908" y="45"/>
                                </a:lnTo>
                                <a:lnTo>
                                  <a:pt x="917" y="50"/>
                                </a:lnTo>
                                <a:lnTo>
                                  <a:pt x="925" y="52"/>
                                </a:lnTo>
                                <a:lnTo>
                                  <a:pt x="932" y="55"/>
                                </a:lnTo>
                                <a:lnTo>
                                  <a:pt x="939" y="55"/>
                                </a:lnTo>
                                <a:lnTo>
                                  <a:pt x="946" y="60"/>
                                </a:lnTo>
                                <a:lnTo>
                                  <a:pt x="953" y="62"/>
                                </a:lnTo>
                                <a:lnTo>
                                  <a:pt x="960" y="64"/>
                                </a:lnTo>
                                <a:lnTo>
                                  <a:pt x="965" y="69"/>
                                </a:lnTo>
                                <a:lnTo>
                                  <a:pt x="970" y="71"/>
                                </a:lnTo>
                                <a:lnTo>
                                  <a:pt x="977" y="74"/>
                                </a:lnTo>
                                <a:lnTo>
                                  <a:pt x="982" y="76"/>
                                </a:lnTo>
                                <a:lnTo>
                                  <a:pt x="987" y="79"/>
                                </a:lnTo>
                                <a:lnTo>
                                  <a:pt x="991" y="81"/>
                                </a:lnTo>
                                <a:lnTo>
                                  <a:pt x="994" y="83"/>
                                </a:lnTo>
                                <a:lnTo>
                                  <a:pt x="1001" y="86"/>
                                </a:lnTo>
                                <a:lnTo>
                                  <a:pt x="1003" y="91"/>
                                </a:lnTo>
                                <a:lnTo>
                                  <a:pt x="1008" y="93"/>
                                </a:lnTo>
                                <a:lnTo>
                                  <a:pt x="1011" y="98"/>
                                </a:lnTo>
                                <a:lnTo>
                                  <a:pt x="1013" y="100"/>
                                </a:lnTo>
                                <a:lnTo>
                                  <a:pt x="1015" y="103"/>
                                </a:lnTo>
                                <a:lnTo>
                                  <a:pt x="1020" y="105"/>
                                </a:lnTo>
                                <a:lnTo>
                                  <a:pt x="1020" y="110"/>
                                </a:lnTo>
                                <a:lnTo>
                                  <a:pt x="1023" y="112"/>
                                </a:lnTo>
                                <a:lnTo>
                                  <a:pt x="1025" y="114"/>
                                </a:lnTo>
                                <a:lnTo>
                                  <a:pt x="1025" y="117"/>
                                </a:lnTo>
                                <a:lnTo>
                                  <a:pt x="1025" y="124"/>
                                </a:lnTo>
                                <a:lnTo>
                                  <a:pt x="1025" y="126"/>
                                </a:lnTo>
                                <a:lnTo>
                                  <a:pt x="1027" y="129"/>
                                </a:lnTo>
                                <a:lnTo>
                                  <a:pt x="1025" y="134"/>
                                </a:lnTo>
                                <a:lnTo>
                                  <a:pt x="1025" y="136"/>
                                </a:lnTo>
                                <a:lnTo>
                                  <a:pt x="1025" y="138"/>
                                </a:lnTo>
                                <a:lnTo>
                                  <a:pt x="1025" y="143"/>
                                </a:lnTo>
                                <a:lnTo>
                                  <a:pt x="1023" y="146"/>
                                </a:lnTo>
                                <a:lnTo>
                                  <a:pt x="1020" y="148"/>
                                </a:lnTo>
                                <a:lnTo>
                                  <a:pt x="1020" y="153"/>
                                </a:lnTo>
                                <a:lnTo>
                                  <a:pt x="1015" y="155"/>
                                </a:lnTo>
                                <a:lnTo>
                                  <a:pt x="1013" y="157"/>
                                </a:lnTo>
                                <a:lnTo>
                                  <a:pt x="1011" y="162"/>
                                </a:lnTo>
                                <a:lnTo>
                                  <a:pt x="1008" y="165"/>
                                </a:lnTo>
                                <a:lnTo>
                                  <a:pt x="1003" y="167"/>
                                </a:lnTo>
                                <a:lnTo>
                                  <a:pt x="1001" y="169"/>
                                </a:lnTo>
                                <a:lnTo>
                                  <a:pt x="994" y="174"/>
                                </a:lnTo>
                                <a:lnTo>
                                  <a:pt x="991" y="177"/>
                                </a:lnTo>
                                <a:lnTo>
                                  <a:pt x="987" y="179"/>
                                </a:lnTo>
                                <a:lnTo>
                                  <a:pt x="982" y="181"/>
                                </a:lnTo>
                                <a:lnTo>
                                  <a:pt x="977" y="184"/>
                                </a:lnTo>
                                <a:lnTo>
                                  <a:pt x="970" y="188"/>
                                </a:lnTo>
                                <a:lnTo>
                                  <a:pt x="965" y="191"/>
                                </a:lnTo>
                                <a:lnTo>
                                  <a:pt x="960" y="193"/>
                                </a:lnTo>
                                <a:lnTo>
                                  <a:pt x="953" y="196"/>
                                </a:lnTo>
                                <a:lnTo>
                                  <a:pt x="946" y="198"/>
                                </a:lnTo>
                                <a:lnTo>
                                  <a:pt x="939" y="203"/>
                                </a:lnTo>
                                <a:lnTo>
                                  <a:pt x="932" y="205"/>
                                </a:lnTo>
                                <a:lnTo>
                                  <a:pt x="925" y="208"/>
                                </a:lnTo>
                                <a:lnTo>
                                  <a:pt x="917" y="210"/>
                                </a:lnTo>
                                <a:lnTo>
                                  <a:pt x="908" y="210"/>
                                </a:lnTo>
                                <a:lnTo>
                                  <a:pt x="894" y="215"/>
                                </a:lnTo>
                                <a:lnTo>
                                  <a:pt x="877" y="220"/>
                                </a:lnTo>
                                <a:lnTo>
                                  <a:pt x="860" y="224"/>
                                </a:lnTo>
                                <a:lnTo>
                                  <a:pt x="839" y="229"/>
                                </a:lnTo>
                                <a:lnTo>
                                  <a:pt x="819" y="234"/>
                                </a:lnTo>
                                <a:lnTo>
                                  <a:pt x="803" y="236"/>
                                </a:lnTo>
                                <a:lnTo>
                                  <a:pt x="781" y="239"/>
                                </a:lnTo>
                                <a:lnTo>
                                  <a:pt x="757" y="243"/>
                                </a:lnTo>
                                <a:lnTo>
                                  <a:pt x="736" y="246"/>
                                </a:lnTo>
                                <a:lnTo>
                                  <a:pt x="712" y="248"/>
                                </a:lnTo>
                                <a:lnTo>
                                  <a:pt x="690" y="248"/>
                                </a:lnTo>
                                <a:lnTo>
                                  <a:pt x="664" y="251"/>
                                </a:lnTo>
                                <a:lnTo>
                                  <a:pt x="643" y="255"/>
                                </a:lnTo>
                                <a:lnTo>
                                  <a:pt x="616" y="255"/>
                                </a:lnTo>
                                <a:lnTo>
                                  <a:pt x="590" y="258"/>
                                </a:lnTo>
                                <a:lnTo>
                                  <a:pt x="566" y="258"/>
                                </a:lnTo>
                                <a:lnTo>
                                  <a:pt x="540" y="258"/>
                                </a:lnTo>
                                <a:lnTo>
                                  <a:pt x="514" y="258"/>
                                </a:lnTo>
                                <a:lnTo>
                                  <a:pt x="487" y="258"/>
                                </a:lnTo>
                                <a:lnTo>
                                  <a:pt x="461" y="258"/>
                                </a:lnTo>
                                <a:lnTo>
                                  <a:pt x="435" y="258"/>
                                </a:lnTo>
                                <a:lnTo>
                                  <a:pt x="411" y="255"/>
                                </a:lnTo>
                                <a:lnTo>
                                  <a:pt x="385" y="255"/>
                                </a:lnTo>
                                <a:lnTo>
                                  <a:pt x="361" y="251"/>
                                </a:lnTo>
                                <a:lnTo>
                                  <a:pt x="337" y="248"/>
                                </a:lnTo>
                                <a:lnTo>
                                  <a:pt x="313" y="248"/>
                                </a:lnTo>
                                <a:lnTo>
                                  <a:pt x="291" y="246"/>
                                </a:lnTo>
                                <a:lnTo>
                                  <a:pt x="268" y="243"/>
                                </a:lnTo>
                                <a:lnTo>
                                  <a:pt x="248" y="239"/>
                                </a:lnTo>
                                <a:lnTo>
                                  <a:pt x="227" y="236"/>
                                </a:lnTo>
                                <a:lnTo>
                                  <a:pt x="205" y="234"/>
                                </a:lnTo>
                                <a:lnTo>
                                  <a:pt x="186" y="229"/>
                                </a:lnTo>
                                <a:lnTo>
                                  <a:pt x="167" y="224"/>
                                </a:lnTo>
                                <a:lnTo>
                                  <a:pt x="151" y="220"/>
                                </a:lnTo>
                                <a:lnTo>
                                  <a:pt x="134" y="215"/>
                                </a:lnTo>
                                <a:lnTo>
                                  <a:pt x="117" y="210"/>
                                </a:lnTo>
                                <a:lnTo>
                                  <a:pt x="108" y="210"/>
                                </a:lnTo>
                                <a:lnTo>
                                  <a:pt x="103" y="208"/>
                                </a:lnTo>
                                <a:lnTo>
                                  <a:pt x="93" y="205"/>
                                </a:lnTo>
                                <a:lnTo>
                                  <a:pt x="88" y="203"/>
                                </a:lnTo>
                                <a:lnTo>
                                  <a:pt x="81" y="198"/>
                                </a:lnTo>
                                <a:lnTo>
                                  <a:pt x="74" y="196"/>
                                </a:lnTo>
                                <a:lnTo>
                                  <a:pt x="67" y="193"/>
                                </a:lnTo>
                                <a:lnTo>
                                  <a:pt x="62" y="191"/>
                                </a:lnTo>
                                <a:lnTo>
                                  <a:pt x="57" y="188"/>
                                </a:lnTo>
                                <a:lnTo>
                                  <a:pt x="50" y="184"/>
                                </a:lnTo>
                                <a:lnTo>
                                  <a:pt x="45" y="181"/>
                                </a:lnTo>
                                <a:lnTo>
                                  <a:pt x="41" y="179"/>
                                </a:lnTo>
                                <a:lnTo>
                                  <a:pt x="36" y="177"/>
                                </a:lnTo>
                                <a:lnTo>
                                  <a:pt x="31" y="174"/>
                                </a:lnTo>
                                <a:lnTo>
                                  <a:pt x="26" y="169"/>
                                </a:lnTo>
                                <a:lnTo>
                                  <a:pt x="22" y="167"/>
                                </a:lnTo>
                                <a:lnTo>
                                  <a:pt x="19" y="165"/>
                                </a:lnTo>
                                <a:lnTo>
                                  <a:pt x="14" y="162"/>
                                </a:lnTo>
                                <a:lnTo>
                                  <a:pt x="12" y="157"/>
                                </a:lnTo>
                                <a:lnTo>
                                  <a:pt x="10" y="155"/>
                                </a:lnTo>
                                <a:lnTo>
                                  <a:pt x="10" y="153"/>
                                </a:lnTo>
                                <a:lnTo>
                                  <a:pt x="5" y="148"/>
                                </a:lnTo>
                                <a:lnTo>
                                  <a:pt x="2" y="146"/>
                                </a:lnTo>
                                <a:lnTo>
                                  <a:pt x="2" y="143"/>
                                </a:lnTo>
                                <a:lnTo>
                                  <a:pt x="0" y="138"/>
                                </a:lnTo>
                                <a:lnTo>
                                  <a:pt x="0" y="136"/>
                                </a:lnTo>
                                <a:lnTo>
                                  <a:pt x="0" y="134"/>
                                </a:lnTo>
                                <a:lnTo>
                                  <a:pt x="0" y="129"/>
                                </a:lnTo>
                                <a:close/>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96" name="Freeform 2186"/>
                        <wps:cNvSpPr>
                          <a:spLocks/>
                        </wps:cNvSpPr>
                        <wps:spPr bwMode="auto">
                          <a:xfrm>
                            <a:off x="659765" y="2833894"/>
                            <a:ext cx="652145" cy="333375"/>
                          </a:xfrm>
                          <a:custGeom>
                            <a:avLst/>
                            <a:gdLst>
                              <a:gd name="T0" fmla="*/ 0 w 1027"/>
                              <a:gd name="T1" fmla="*/ 403 h 525"/>
                              <a:gd name="T2" fmla="*/ 2 w 1027"/>
                              <a:gd name="T3" fmla="*/ 413 h 525"/>
                              <a:gd name="T4" fmla="*/ 10 w 1027"/>
                              <a:gd name="T5" fmla="*/ 422 h 525"/>
                              <a:gd name="T6" fmla="*/ 19 w 1027"/>
                              <a:gd name="T7" fmla="*/ 432 h 525"/>
                              <a:gd name="T8" fmla="*/ 31 w 1027"/>
                              <a:gd name="T9" fmla="*/ 439 h 525"/>
                              <a:gd name="T10" fmla="*/ 45 w 1027"/>
                              <a:gd name="T11" fmla="*/ 449 h 525"/>
                              <a:gd name="T12" fmla="*/ 62 w 1027"/>
                              <a:gd name="T13" fmla="*/ 456 h 525"/>
                              <a:gd name="T14" fmla="*/ 81 w 1027"/>
                              <a:gd name="T15" fmla="*/ 465 h 525"/>
                              <a:gd name="T16" fmla="*/ 103 w 1027"/>
                              <a:gd name="T17" fmla="*/ 473 h 525"/>
                              <a:gd name="T18" fmla="*/ 134 w 1027"/>
                              <a:gd name="T19" fmla="*/ 482 h 525"/>
                              <a:gd name="T20" fmla="*/ 186 w 1027"/>
                              <a:gd name="T21" fmla="*/ 494 h 525"/>
                              <a:gd name="T22" fmla="*/ 248 w 1027"/>
                              <a:gd name="T23" fmla="*/ 506 h 525"/>
                              <a:gd name="T24" fmla="*/ 313 w 1027"/>
                              <a:gd name="T25" fmla="*/ 516 h 525"/>
                              <a:gd name="T26" fmla="*/ 385 w 1027"/>
                              <a:gd name="T27" fmla="*/ 520 h 525"/>
                              <a:gd name="T28" fmla="*/ 461 w 1027"/>
                              <a:gd name="T29" fmla="*/ 523 h 525"/>
                              <a:gd name="T30" fmla="*/ 540 w 1027"/>
                              <a:gd name="T31" fmla="*/ 525 h 525"/>
                              <a:gd name="T32" fmla="*/ 616 w 1027"/>
                              <a:gd name="T33" fmla="*/ 520 h 525"/>
                              <a:gd name="T34" fmla="*/ 690 w 1027"/>
                              <a:gd name="T35" fmla="*/ 518 h 525"/>
                              <a:gd name="T36" fmla="*/ 757 w 1027"/>
                              <a:gd name="T37" fmla="*/ 508 h 525"/>
                              <a:gd name="T38" fmla="*/ 819 w 1027"/>
                              <a:gd name="T39" fmla="*/ 499 h 525"/>
                              <a:gd name="T40" fmla="*/ 877 w 1027"/>
                              <a:gd name="T41" fmla="*/ 487 h 525"/>
                              <a:gd name="T42" fmla="*/ 917 w 1027"/>
                              <a:gd name="T43" fmla="*/ 475 h 525"/>
                              <a:gd name="T44" fmla="*/ 939 w 1027"/>
                              <a:gd name="T45" fmla="*/ 468 h 525"/>
                              <a:gd name="T46" fmla="*/ 960 w 1027"/>
                              <a:gd name="T47" fmla="*/ 458 h 525"/>
                              <a:gd name="T48" fmla="*/ 977 w 1027"/>
                              <a:gd name="T49" fmla="*/ 451 h 525"/>
                              <a:gd name="T50" fmla="*/ 991 w 1027"/>
                              <a:gd name="T51" fmla="*/ 442 h 525"/>
                              <a:gd name="T52" fmla="*/ 1003 w 1027"/>
                              <a:gd name="T53" fmla="*/ 434 h 525"/>
                              <a:gd name="T54" fmla="*/ 1013 w 1027"/>
                              <a:gd name="T55" fmla="*/ 425 h 525"/>
                              <a:gd name="T56" fmla="*/ 1020 w 1027"/>
                              <a:gd name="T57" fmla="*/ 415 h 525"/>
                              <a:gd name="T58" fmla="*/ 1025 w 1027"/>
                              <a:gd name="T59" fmla="*/ 406 h 525"/>
                              <a:gd name="T60" fmla="*/ 1027 w 1027"/>
                              <a:gd name="T61" fmla="*/ 396 h 525"/>
                              <a:gd name="T62" fmla="*/ 1025 w 1027"/>
                              <a:gd name="T63" fmla="*/ 7 h 525"/>
                              <a:gd name="T64" fmla="*/ 1023 w 1027"/>
                              <a:gd name="T65" fmla="*/ 17 h 525"/>
                              <a:gd name="T66" fmla="*/ 1015 w 1027"/>
                              <a:gd name="T67" fmla="*/ 26 h 525"/>
                              <a:gd name="T68" fmla="*/ 1008 w 1027"/>
                              <a:gd name="T69" fmla="*/ 36 h 525"/>
                              <a:gd name="T70" fmla="*/ 994 w 1027"/>
                              <a:gd name="T71" fmla="*/ 45 h 525"/>
                              <a:gd name="T72" fmla="*/ 982 w 1027"/>
                              <a:gd name="T73" fmla="*/ 52 h 525"/>
                              <a:gd name="T74" fmla="*/ 965 w 1027"/>
                              <a:gd name="T75" fmla="*/ 62 h 525"/>
                              <a:gd name="T76" fmla="*/ 946 w 1027"/>
                              <a:gd name="T77" fmla="*/ 69 h 525"/>
                              <a:gd name="T78" fmla="*/ 925 w 1027"/>
                              <a:gd name="T79" fmla="*/ 79 h 525"/>
                              <a:gd name="T80" fmla="*/ 894 w 1027"/>
                              <a:gd name="T81" fmla="*/ 86 h 525"/>
                              <a:gd name="T82" fmla="*/ 839 w 1027"/>
                              <a:gd name="T83" fmla="*/ 98 h 525"/>
                              <a:gd name="T84" fmla="*/ 781 w 1027"/>
                              <a:gd name="T85" fmla="*/ 110 h 525"/>
                              <a:gd name="T86" fmla="*/ 712 w 1027"/>
                              <a:gd name="T87" fmla="*/ 119 h 525"/>
                              <a:gd name="T88" fmla="*/ 643 w 1027"/>
                              <a:gd name="T89" fmla="*/ 124 h 525"/>
                              <a:gd name="T90" fmla="*/ 566 w 1027"/>
                              <a:gd name="T91" fmla="*/ 129 h 525"/>
                              <a:gd name="T92" fmla="*/ 487 w 1027"/>
                              <a:gd name="T93" fmla="*/ 129 h 525"/>
                              <a:gd name="T94" fmla="*/ 411 w 1027"/>
                              <a:gd name="T95" fmla="*/ 126 h 525"/>
                              <a:gd name="T96" fmla="*/ 337 w 1027"/>
                              <a:gd name="T97" fmla="*/ 119 h 525"/>
                              <a:gd name="T98" fmla="*/ 268 w 1027"/>
                              <a:gd name="T99" fmla="*/ 114 h 525"/>
                              <a:gd name="T100" fmla="*/ 205 w 1027"/>
                              <a:gd name="T101" fmla="*/ 105 h 525"/>
                              <a:gd name="T102" fmla="*/ 151 w 1027"/>
                              <a:gd name="T103" fmla="*/ 91 h 525"/>
                              <a:gd name="T104" fmla="*/ 108 w 1027"/>
                              <a:gd name="T105" fmla="*/ 81 h 525"/>
                              <a:gd name="T106" fmla="*/ 88 w 1027"/>
                              <a:gd name="T107" fmla="*/ 74 h 525"/>
                              <a:gd name="T108" fmla="*/ 67 w 1027"/>
                              <a:gd name="T109" fmla="*/ 64 h 525"/>
                              <a:gd name="T110" fmla="*/ 50 w 1027"/>
                              <a:gd name="T111" fmla="*/ 55 h 525"/>
                              <a:gd name="T112" fmla="*/ 36 w 1027"/>
                              <a:gd name="T113" fmla="*/ 48 h 525"/>
                              <a:gd name="T114" fmla="*/ 22 w 1027"/>
                              <a:gd name="T115" fmla="*/ 38 h 525"/>
                              <a:gd name="T116" fmla="*/ 12 w 1027"/>
                              <a:gd name="T117" fmla="*/ 28 h 525"/>
                              <a:gd name="T118" fmla="*/ 5 w 1027"/>
                              <a:gd name="T119" fmla="*/ 19 h 525"/>
                              <a:gd name="T120" fmla="*/ 0 w 1027"/>
                              <a:gd name="T121" fmla="*/ 9 h 525"/>
                              <a:gd name="T122" fmla="*/ 0 w 1027"/>
                              <a:gd name="T123" fmla="*/ 0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27" h="525">
                                <a:moveTo>
                                  <a:pt x="0" y="396"/>
                                </a:moveTo>
                                <a:lnTo>
                                  <a:pt x="0" y="399"/>
                                </a:lnTo>
                                <a:lnTo>
                                  <a:pt x="0" y="403"/>
                                </a:lnTo>
                                <a:lnTo>
                                  <a:pt x="0" y="406"/>
                                </a:lnTo>
                                <a:lnTo>
                                  <a:pt x="2" y="408"/>
                                </a:lnTo>
                                <a:lnTo>
                                  <a:pt x="2" y="413"/>
                                </a:lnTo>
                                <a:lnTo>
                                  <a:pt x="5" y="415"/>
                                </a:lnTo>
                                <a:lnTo>
                                  <a:pt x="10" y="418"/>
                                </a:lnTo>
                                <a:lnTo>
                                  <a:pt x="10" y="422"/>
                                </a:lnTo>
                                <a:lnTo>
                                  <a:pt x="12" y="425"/>
                                </a:lnTo>
                                <a:lnTo>
                                  <a:pt x="14" y="427"/>
                                </a:lnTo>
                                <a:lnTo>
                                  <a:pt x="19" y="432"/>
                                </a:lnTo>
                                <a:lnTo>
                                  <a:pt x="22" y="434"/>
                                </a:lnTo>
                                <a:lnTo>
                                  <a:pt x="26" y="437"/>
                                </a:lnTo>
                                <a:lnTo>
                                  <a:pt x="31" y="439"/>
                                </a:lnTo>
                                <a:lnTo>
                                  <a:pt x="36" y="442"/>
                                </a:lnTo>
                                <a:lnTo>
                                  <a:pt x="41" y="446"/>
                                </a:lnTo>
                                <a:lnTo>
                                  <a:pt x="45" y="449"/>
                                </a:lnTo>
                                <a:lnTo>
                                  <a:pt x="50" y="451"/>
                                </a:lnTo>
                                <a:lnTo>
                                  <a:pt x="57" y="454"/>
                                </a:lnTo>
                                <a:lnTo>
                                  <a:pt x="62" y="456"/>
                                </a:lnTo>
                                <a:lnTo>
                                  <a:pt x="67" y="458"/>
                                </a:lnTo>
                                <a:lnTo>
                                  <a:pt x="74" y="463"/>
                                </a:lnTo>
                                <a:lnTo>
                                  <a:pt x="81" y="465"/>
                                </a:lnTo>
                                <a:lnTo>
                                  <a:pt x="88" y="468"/>
                                </a:lnTo>
                                <a:lnTo>
                                  <a:pt x="93" y="470"/>
                                </a:lnTo>
                                <a:lnTo>
                                  <a:pt x="103" y="473"/>
                                </a:lnTo>
                                <a:lnTo>
                                  <a:pt x="108" y="475"/>
                                </a:lnTo>
                                <a:lnTo>
                                  <a:pt x="117" y="477"/>
                                </a:lnTo>
                                <a:lnTo>
                                  <a:pt x="134" y="482"/>
                                </a:lnTo>
                                <a:lnTo>
                                  <a:pt x="151" y="487"/>
                                </a:lnTo>
                                <a:lnTo>
                                  <a:pt x="167" y="489"/>
                                </a:lnTo>
                                <a:lnTo>
                                  <a:pt x="186" y="494"/>
                                </a:lnTo>
                                <a:lnTo>
                                  <a:pt x="205" y="499"/>
                                </a:lnTo>
                                <a:lnTo>
                                  <a:pt x="227" y="501"/>
                                </a:lnTo>
                                <a:lnTo>
                                  <a:pt x="248" y="506"/>
                                </a:lnTo>
                                <a:lnTo>
                                  <a:pt x="268" y="508"/>
                                </a:lnTo>
                                <a:lnTo>
                                  <a:pt x="291" y="511"/>
                                </a:lnTo>
                                <a:lnTo>
                                  <a:pt x="313" y="516"/>
                                </a:lnTo>
                                <a:lnTo>
                                  <a:pt x="337" y="518"/>
                                </a:lnTo>
                                <a:lnTo>
                                  <a:pt x="361" y="518"/>
                                </a:lnTo>
                                <a:lnTo>
                                  <a:pt x="385" y="520"/>
                                </a:lnTo>
                                <a:lnTo>
                                  <a:pt x="411" y="520"/>
                                </a:lnTo>
                                <a:lnTo>
                                  <a:pt x="435" y="523"/>
                                </a:lnTo>
                                <a:lnTo>
                                  <a:pt x="461" y="523"/>
                                </a:lnTo>
                                <a:lnTo>
                                  <a:pt x="487" y="525"/>
                                </a:lnTo>
                                <a:lnTo>
                                  <a:pt x="514" y="525"/>
                                </a:lnTo>
                                <a:lnTo>
                                  <a:pt x="540" y="525"/>
                                </a:lnTo>
                                <a:lnTo>
                                  <a:pt x="566" y="525"/>
                                </a:lnTo>
                                <a:lnTo>
                                  <a:pt x="590" y="523"/>
                                </a:lnTo>
                                <a:lnTo>
                                  <a:pt x="616" y="520"/>
                                </a:lnTo>
                                <a:lnTo>
                                  <a:pt x="643" y="520"/>
                                </a:lnTo>
                                <a:lnTo>
                                  <a:pt x="664" y="518"/>
                                </a:lnTo>
                                <a:lnTo>
                                  <a:pt x="690" y="518"/>
                                </a:lnTo>
                                <a:lnTo>
                                  <a:pt x="712" y="516"/>
                                </a:lnTo>
                                <a:lnTo>
                                  <a:pt x="736" y="511"/>
                                </a:lnTo>
                                <a:lnTo>
                                  <a:pt x="757" y="508"/>
                                </a:lnTo>
                                <a:lnTo>
                                  <a:pt x="781" y="506"/>
                                </a:lnTo>
                                <a:lnTo>
                                  <a:pt x="803" y="501"/>
                                </a:lnTo>
                                <a:lnTo>
                                  <a:pt x="819" y="499"/>
                                </a:lnTo>
                                <a:lnTo>
                                  <a:pt x="839" y="494"/>
                                </a:lnTo>
                                <a:lnTo>
                                  <a:pt x="860" y="489"/>
                                </a:lnTo>
                                <a:lnTo>
                                  <a:pt x="877" y="487"/>
                                </a:lnTo>
                                <a:lnTo>
                                  <a:pt x="894" y="482"/>
                                </a:lnTo>
                                <a:lnTo>
                                  <a:pt x="908" y="477"/>
                                </a:lnTo>
                                <a:lnTo>
                                  <a:pt x="917" y="475"/>
                                </a:lnTo>
                                <a:lnTo>
                                  <a:pt x="925" y="473"/>
                                </a:lnTo>
                                <a:lnTo>
                                  <a:pt x="932" y="470"/>
                                </a:lnTo>
                                <a:lnTo>
                                  <a:pt x="939" y="468"/>
                                </a:lnTo>
                                <a:lnTo>
                                  <a:pt x="946" y="465"/>
                                </a:lnTo>
                                <a:lnTo>
                                  <a:pt x="953" y="463"/>
                                </a:lnTo>
                                <a:lnTo>
                                  <a:pt x="960" y="458"/>
                                </a:lnTo>
                                <a:lnTo>
                                  <a:pt x="965" y="456"/>
                                </a:lnTo>
                                <a:lnTo>
                                  <a:pt x="970" y="454"/>
                                </a:lnTo>
                                <a:lnTo>
                                  <a:pt x="977" y="451"/>
                                </a:lnTo>
                                <a:lnTo>
                                  <a:pt x="982" y="449"/>
                                </a:lnTo>
                                <a:lnTo>
                                  <a:pt x="987" y="446"/>
                                </a:lnTo>
                                <a:lnTo>
                                  <a:pt x="991" y="442"/>
                                </a:lnTo>
                                <a:lnTo>
                                  <a:pt x="994" y="439"/>
                                </a:lnTo>
                                <a:lnTo>
                                  <a:pt x="1001" y="437"/>
                                </a:lnTo>
                                <a:lnTo>
                                  <a:pt x="1003" y="434"/>
                                </a:lnTo>
                                <a:lnTo>
                                  <a:pt x="1008" y="432"/>
                                </a:lnTo>
                                <a:lnTo>
                                  <a:pt x="1011" y="427"/>
                                </a:lnTo>
                                <a:lnTo>
                                  <a:pt x="1013" y="425"/>
                                </a:lnTo>
                                <a:lnTo>
                                  <a:pt x="1015" y="422"/>
                                </a:lnTo>
                                <a:lnTo>
                                  <a:pt x="1020" y="418"/>
                                </a:lnTo>
                                <a:lnTo>
                                  <a:pt x="1020" y="415"/>
                                </a:lnTo>
                                <a:lnTo>
                                  <a:pt x="1023" y="413"/>
                                </a:lnTo>
                                <a:lnTo>
                                  <a:pt x="1025" y="408"/>
                                </a:lnTo>
                                <a:lnTo>
                                  <a:pt x="1025" y="406"/>
                                </a:lnTo>
                                <a:lnTo>
                                  <a:pt x="1025" y="403"/>
                                </a:lnTo>
                                <a:lnTo>
                                  <a:pt x="1025" y="399"/>
                                </a:lnTo>
                                <a:lnTo>
                                  <a:pt x="1027" y="396"/>
                                </a:lnTo>
                                <a:lnTo>
                                  <a:pt x="1027" y="0"/>
                                </a:lnTo>
                                <a:lnTo>
                                  <a:pt x="1025" y="5"/>
                                </a:lnTo>
                                <a:lnTo>
                                  <a:pt x="1025" y="7"/>
                                </a:lnTo>
                                <a:lnTo>
                                  <a:pt x="1025" y="9"/>
                                </a:lnTo>
                                <a:lnTo>
                                  <a:pt x="1025" y="14"/>
                                </a:lnTo>
                                <a:lnTo>
                                  <a:pt x="1023" y="17"/>
                                </a:lnTo>
                                <a:lnTo>
                                  <a:pt x="1020" y="19"/>
                                </a:lnTo>
                                <a:lnTo>
                                  <a:pt x="1020" y="24"/>
                                </a:lnTo>
                                <a:lnTo>
                                  <a:pt x="1015" y="26"/>
                                </a:lnTo>
                                <a:lnTo>
                                  <a:pt x="1013" y="28"/>
                                </a:lnTo>
                                <a:lnTo>
                                  <a:pt x="1011" y="33"/>
                                </a:lnTo>
                                <a:lnTo>
                                  <a:pt x="1008" y="36"/>
                                </a:lnTo>
                                <a:lnTo>
                                  <a:pt x="1003" y="38"/>
                                </a:lnTo>
                                <a:lnTo>
                                  <a:pt x="1001" y="40"/>
                                </a:lnTo>
                                <a:lnTo>
                                  <a:pt x="994" y="45"/>
                                </a:lnTo>
                                <a:lnTo>
                                  <a:pt x="991" y="48"/>
                                </a:lnTo>
                                <a:lnTo>
                                  <a:pt x="987" y="50"/>
                                </a:lnTo>
                                <a:lnTo>
                                  <a:pt x="982" y="52"/>
                                </a:lnTo>
                                <a:lnTo>
                                  <a:pt x="977" y="55"/>
                                </a:lnTo>
                                <a:lnTo>
                                  <a:pt x="970" y="59"/>
                                </a:lnTo>
                                <a:lnTo>
                                  <a:pt x="965" y="62"/>
                                </a:lnTo>
                                <a:lnTo>
                                  <a:pt x="960" y="64"/>
                                </a:lnTo>
                                <a:lnTo>
                                  <a:pt x="953" y="67"/>
                                </a:lnTo>
                                <a:lnTo>
                                  <a:pt x="946" y="69"/>
                                </a:lnTo>
                                <a:lnTo>
                                  <a:pt x="939" y="74"/>
                                </a:lnTo>
                                <a:lnTo>
                                  <a:pt x="932" y="76"/>
                                </a:lnTo>
                                <a:lnTo>
                                  <a:pt x="925" y="79"/>
                                </a:lnTo>
                                <a:lnTo>
                                  <a:pt x="917" y="81"/>
                                </a:lnTo>
                                <a:lnTo>
                                  <a:pt x="908" y="81"/>
                                </a:lnTo>
                                <a:lnTo>
                                  <a:pt x="894" y="86"/>
                                </a:lnTo>
                                <a:lnTo>
                                  <a:pt x="877" y="91"/>
                                </a:lnTo>
                                <a:lnTo>
                                  <a:pt x="860" y="95"/>
                                </a:lnTo>
                                <a:lnTo>
                                  <a:pt x="839" y="98"/>
                                </a:lnTo>
                                <a:lnTo>
                                  <a:pt x="819" y="105"/>
                                </a:lnTo>
                                <a:lnTo>
                                  <a:pt x="803" y="107"/>
                                </a:lnTo>
                                <a:lnTo>
                                  <a:pt x="781" y="110"/>
                                </a:lnTo>
                                <a:lnTo>
                                  <a:pt x="757" y="114"/>
                                </a:lnTo>
                                <a:lnTo>
                                  <a:pt x="736" y="117"/>
                                </a:lnTo>
                                <a:lnTo>
                                  <a:pt x="712" y="119"/>
                                </a:lnTo>
                                <a:lnTo>
                                  <a:pt x="690" y="119"/>
                                </a:lnTo>
                                <a:lnTo>
                                  <a:pt x="664" y="122"/>
                                </a:lnTo>
                                <a:lnTo>
                                  <a:pt x="643" y="124"/>
                                </a:lnTo>
                                <a:lnTo>
                                  <a:pt x="616" y="126"/>
                                </a:lnTo>
                                <a:lnTo>
                                  <a:pt x="590" y="126"/>
                                </a:lnTo>
                                <a:lnTo>
                                  <a:pt x="566" y="129"/>
                                </a:lnTo>
                                <a:lnTo>
                                  <a:pt x="540" y="129"/>
                                </a:lnTo>
                                <a:lnTo>
                                  <a:pt x="514" y="129"/>
                                </a:lnTo>
                                <a:lnTo>
                                  <a:pt x="487" y="129"/>
                                </a:lnTo>
                                <a:lnTo>
                                  <a:pt x="461" y="129"/>
                                </a:lnTo>
                                <a:lnTo>
                                  <a:pt x="435" y="126"/>
                                </a:lnTo>
                                <a:lnTo>
                                  <a:pt x="411" y="126"/>
                                </a:lnTo>
                                <a:lnTo>
                                  <a:pt x="385" y="124"/>
                                </a:lnTo>
                                <a:lnTo>
                                  <a:pt x="361" y="122"/>
                                </a:lnTo>
                                <a:lnTo>
                                  <a:pt x="337" y="119"/>
                                </a:lnTo>
                                <a:lnTo>
                                  <a:pt x="313" y="119"/>
                                </a:lnTo>
                                <a:lnTo>
                                  <a:pt x="291" y="117"/>
                                </a:lnTo>
                                <a:lnTo>
                                  <a:pt x="268" y="114"/>
                                </a:lnTo>
                                <a:lnTo>
                                  <a:pt x="248" y="110"/>
                                </a:lnTo>
                                <a:lnTo>
                                  <a:pt x="227" y="107"/>
                                </a:lnTo>
                                <a:lnTo>
                                  <a:pt x="205" y="105"/>
                                </a:lnTo>
                                <a:lnTo>
                                  <a:pt x="186" y="98"/>
                                </a:lnTo>
                                <a:lnTo>
                                  <a:pt x="167" y="95"/>
                                </a:lnTo>
                                <a:lnTo>
                                  <a:pt x="151" y="91"/>
                                </a:lnTo>
                                <a:lnTo>
                                  <a:pt x="134" y="86"/>
                                </a:lnTo>
                                <a:lnTo>
                                  <a:pt x="117" y="81"/>
                                </a:lnTo>
                                <a:lnTo>
                                  <a:pt x="108" y="81"/>
                                </a:lnTo>
                                <a:lnTo>
                                  <a:pt x="103" y="79"/>
                                </a:lnTo>
                                <a:lnTo>
                                  <a:pt x="93" y="76"/>
                                </a:lnTo>
                                <a:lnTo>
                                  <a:pt x="88" y="74"/>
                                </a:lnTo>
                                <a:lnTo>
                                  <a:pt x="81" y="69"/>
                                </a:lnTo>
                                <a:lnTo>
                                  <a:pt x="74" y="67"/>
                                </a:lnTo>
                                <a:lnTo>
                                  <a:pt x="67" y="64"/>
                                </a:lnTo>
                                <a:lnTo>
                                  <a:pt x="62" y="62"/>
                                </a:lnTo>
                                <a:lnTo>
                                  <a:pt x="57" y="59"/>
                                </a:lnTo>
                                <a:lnTo>
                                  <a:pt x="50" y="55"/>
                                </a:lnTo>
                                <a:lnTo>
                                  <a:pt x="45" y="52"/>
                                </a:lnTo>
                                <a:lnTo>
                                  <a:pt x="41" y="50"/>
                                </a:lnTo>
                                <a:lnTo>
                                  <a:pt x="36" y="48"/>
                                </a:lnTo>
                                <a:lnTo>
                                  <a:pt x="31" y="45"/>
                                </a:lnTo>
                                <a:lnTo>
                                  <a:pt x="26" y="40"/>
                                </a:lnTo>
                                <a:lnTo>
                                  <a:pt x="22" y="38"/>
                                </a:lnTo>
                                <a:lnTo>
                                  <a:pt x="19" y="36"/>
                                </a:lnTo>
                                <a:lnTo>
                                  <a:pt x="14" y="33"/>
                                </a:lnTo>
                                <a:lnTo>
                                  <a:pt x="12" y="28"/>
                                </a:lnTo>
                                <a:lnTo>
                                  <a:pt x="10" y="26"/>
                                </a:lnTo>
                                <a:lnTo>
                                  <a:pt x="10" y="24"/>
                                </a:lnTo>
                                <a:lnTo>
                                  <a:pt x="5" y="19"/>
                                </a:lnTo>
                                <a:lnTo>
                                  <a:pt x="2" y="17"/>
                                </a:lnTo>
                                <a:lnTo>
                                  <a:pt x="2" y="14"/>
                                </a:lnTo>
                                <a:lnTo>
                                  <a:pt x="0" y="9"/>
                                </a:lnTo>
                                <a:lnTo>
                                  <a:pt x="0" y="7"/>
                                </a:lnTo>
                                <a:lnTo>
                                  <a:pt x="0" y="5"/>
                                </a:lnTo>
                                <a:lnTo>
                                  <a:pt x="0" y="0"/>
                                </a:lnTo>
                                <a:lnTo>
                                  <a:pt x="0" y="396"/>
                                </a:lnTo>
                                <a:close/>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797" name="Rectangle 2187"/>
                        <wps:cNvSpPr>
                          <a:spLocks noChangeArrowheads="1"/>
                        </wps:cNvSpPr>
                        <wps:spPr bwMode="auto">
                          <a:xfrm>
                            <a:off x="691515" y="3207909"/>
                            <a:ext cx="59309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75617E" w14:textId="77777777" w:rsidR="00181A7E" w:rsidRDefault="00181A7E" w:rsidP="009C66C0">
                              <w:r>
                                <w:rPr>
                                  <w:rFonts w:cs="Arial"/>
                                  <w:b/>
                                  <w:bCs/>
                                  <w:color w:val="000000"/>
                                  <w:sz w:val="14"/>
                                  <w:szCs w:val="14"/>
                                </w:rPr>
                                <w:t>Geo Database</w:t>
                              </w:r>
                            </w:p>
                          </w:txbxContent>
                        </wps:txbx>
                        <wps:bodyPr rot="0" vert="horz" wrap="none" lIns="0" tIns="0" rIns="0" bIns="0" anchor="t" anchorCtr="0">
                          <a:spAutoFit/>
                        </wps:bodyPr>
                      </wps:wsp>
                      <wps:wsp>
                        <wps:cNvPr id="798" name="Rectangle 2188"/>
                        <wps:cNvSpPr>
                          <a:spLocks noChangeArrowheads="1"/>
                        </wps:cNvSpPr>
                        <wps:spPr bwMode="auto">
                          <a:xfrm>
                            <a:off x="3733165" y="762635"/>
                            <a:ext cx="828675" cy="553720"/>
                          </a:xfrm>
                          <a:prstGeom prst="rect">
                            <a:avLst/>
                          </a:prstGeom>
                          <a:solidFill>
                            <a:srgbClr val="E8EEF7"/>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799" name="Rectangle 2189"/>
                        <wps:cNvSpPr>
                          <a:spLocks noChangeArrowheads="1"/>
                        </wps:cNvSpPr>
                        <wps:spPr bwMode="auto">
                          <a:xfrm>
                            <a:off x="3733165" y="762635"/>
                            <a:ext cx="828675" cy="55372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00" name="Rectangle 2190"/>
                        <wps:cNvSpPr>
                          <a:spLocks noChangeArrowheads="1"/>
                        </wps:cNvSpPr>
                        <wps:spPr bwMode="auto">
                          <a:xfrm>
                            <a:off x="3872865" y="918845"/>
                            <a:ext cx="5378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0ADB7F" w14:textId="77777777" w:rsidR="00181A7E" w:rsidRDefault="00181A7E" w:rsidP="009C66C0">
                              <w:r>
                                <w:rPr>
                                  <w:rFonts w:cs="Arial"/>
                                  <w:color w:val="000000"/>
                                  <w:sz w:val="12"/>
                                  <w:szCs w:val="12"/>
                                </w:rPr>
                                <w:t>FNM Assembly,</w:t>
                              </w:r>
                            </w:p>
                          </w:txbxContent>
                        </wps:txbx>
                        <wps:bodyPr rot="0" vert="horz" wrap="none" lIns="0" tIns="0" rIns="0" bIns="0" anchor="t" anchorCtr="0">
                          <a:spAutoFit/>
                        </wps:bodyPr>
                      </wps:wsp>
                      <wps:wsp>
                        <wps:cNvPr id="801" name="Rectangle 2191"/>
                        <wps:cNvSpPr>
                          <a:spLocks noChangeArrowheads="1"/>
                        </wps:cNvSpPr>
                        <wps:spPr bwMode="auto">
                          <a:xfrm>
                            <a:off x="3792220" y="1009650"/>
                            <a:ext cx="6991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D841FEB" w14:textId="77777777" w:rsidR="00181A7E" w:rsidRDefault="00181A7E" w:rsidP="009C66C0">
                              <w:r>
                                <w:rPr>
                                  <w:rFonts w:cs="Arial"/>
                                  <w:color w:val="000000"/>
                                  <w:sz w:val="12"/>
                                  <w:szCs w:val="12"/>
                                </w:rPr>
                                <w:t>Topology Processor,</w:t>
                              </w:r>
                            </w:p>
                          </w:txbxContent>
                        </wps:txbx>
                        <wps:bodyPr rot="0" vert="horz" wrap="none" lIns="0" tIns="0" rIns="0" bIns="0" anchor="t" anchorCtr="0">
                          <a:spAutoFit/>
                        </wps:bodyPr>
                      </wps:wsp>
                      <wps:wsp>
                        <wps:cNvPr id="802" name="Rectangle 2192"/>
                        <wps:cNvSpPr>
                          <a:spLocks noChangeArrowheads="1"/>
                        </wps:cNvSpPr>
                        <wps:spPr bwMode="auto">
                          <a:xfrm>
                            <a:off x="3892550" y="1102360"/>
                            <a:ext cx="4959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034703" w14:textId="77777777" w:rsidR="00181A7E" w:rsidRDefault="00181A7E" w:rsidP="009C66C0">
                              <w:r>
                                <w:rPr>
                                  <w:rFonts w:cs="Arial"/>
                                  <w:color w:val="000000"/>
                                  <w:sz w:val="12"/>
                                  <w:szCs w:val="12"/>
                                </w:rPr>
                                <w:t>Bus Scheduler</w:t>
                              </w:r>
                            </w:p>
                          </w:txbxContent>
                        </wps:txbx>
                        <wps:bodyPr rot="0" vert="horz" wrap="none" lIns="0" tIns="0" rIns="0" bIns="0" anchor="t" anchorCtr="0">
                          <a:spAutoFit/>
                        </wps:bodyPr>
                      </wps:wsp>
                      <wps:wsp>
                        <wps:cNvPr id="803" name="Rectangle 2193"/>
                        <wps:cNvSpPr>
                          <a:spLocks noChangeArrowheads="1"/>
                        </wps:cNvSpPr>
                        <wps:spPr bwMode="auto">
                          <a:xfrm>
                            <a:off x="2487930" y="762635"/>
                            <a:ext cx="829945" cy="553720"/>
                          </a:xfrm>
                          <a:prstGeom prst="rect">
                            <a:avLst/>
                          </a:prstGeom>
                          <a:solidFill>
                            <a:srgbClr val="E8EEF7"/>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804" name="Rectangle 2194"/>
                        <wps:cNvSpPr>
                          <a:spLocks noChangeArrowheads="1"/>
                        </wps:cNvSpPr>
                        <wps:spPr bwMode="auto">
                          <a:xfrm>
                            <a:off x="2487930" y="762635"/>
                            <a:ext cx="829945" cy="553720"/>
                          </a:xfrm>
                          <a:prstGeom prst="rect">
                            <a:avLst/>
                          </a:prstGeom>
                          <a:noFill/>
                          <a:ln w="127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05" name="Rectangle 2195"/>
                        <wps:cNvSpPr>
                          <a:spLocks noChangeArrowheads="1"/>
                        </wps:cNvSpPr>
                        <wps:spPr bwMode="auto">
                          <a:xfrm>
                            <a:off x="2602865" y="908050"/>
                            <a:ext cx="6102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4A4CCAC" w14:textId="77777777" w:rsidR="00181A7E" w:rsidRDefault="00181A7E" w:rsidP="009C66C0">
                              <w:r>
                                <w:rPr>
                                  <w:rFonts w:cs="Arial"/>
                                  <w:color w:val="000000"/>
                                  <w:sz w:val="12"/>
                                  <w:szCs w:val="12"/>
                                </w:rPr>
                                <w:t xml:space="preserve">Generation, Load, </w:t>
                              </w:r>
                            </w:p>
                          </w:txbxContent>
                        </wps:txbx>
                        <wps:bodyPr rot="0" vert="horz" wrap="none" lIns="0" tIns="0" rIns="0" bIns="0" anchor="t" anchorCtr="0">
                          <a:spAutoFit/>
                        </wps:bodyPr>
                      </wps:wsp>
                      <wps:wsp>
                        <wps:cNvPr id="806" name="Rectangle 2196"/>
                        <wps:cNvSpPr>
                          <a:spLocks noChangeArrowheads="1"/>
                        </wps:cNvSpPr>
                        <wps:spPr bwMode="auto">
                          <a:xfrm>
                            <a:off x="2557780" y="999490"/>
                            <a:ext cx="6991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87EF4D" w14:textId="77777777" w:rsidR="00181A7E" w:rsidRDefault="00181A7E" w:rsidP="009C66C0">
                              <w:r>
                                <w:rPr>
                                  <w:rFonts w:cs="Arial"/>
                                  <w:color w:val="000000"/>
                                  <w:sz w:val="12"/>
                                  <w:szCs w:val="12"/>
                                </w:rPr>
                                <w:t xml:space="preserve">Reactive Distribution </w:t>
                              </w:r>
                            </w:p>
                          </w:txbxContent>
                        </wps:txbx>
                        <wps:bodyPr rot="0" vert="horz" wrap="none" lIns="0" tIns="0" rIns="0" bIns="0" anchor="t" anchorCtr="0">
                          <a:spAutoFit/>
                        </wps:bodyPr>
                      </wps:wsp>
                      <wps:wsp>
                        <wps:cNvPr id="807" name="Rectangle 2197"/>
                        <wps:cNvSpPr>
                          <a:spLocks noChangeArrowheads="1"/>
                        </wps:cNvSpPr>
                        <wps:spPr bwMode="auto">
                          <a:xfrm>
                            <a:off x="2695575" y="1090295"/>
                            <a:ext cx="4279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90BCAF" w14:textId="77777777" w:rsidR="00181A7E" w:rsidRDefault="00181A7E" w:rsidP="009C66C0">
                              <w:r>
                                <w:rPr>
                                  <w:rFonts w:cs="Arial"/>
                                  <w:color w:val="000000"/>
                                  <w:sz w:val="12"/>
                                  <w:szCs w:val="12"/>
                                </w:rPr>
                                <w:t>Factors, Etc.</w:t>
                              </w:r>
                            </w:p>
                          </w:txbxContent>
                        </wps:txbx>
                        <wps:bodyPr rot="0" vert="horz" wrap="none" lIns="0" tIns="0" rIns="0" bIns="0" anchor="t" anchorCtr="0">
                          <a:spAutoFit/>
                        </wps:bodyPr>
                      </wps:wsp>
                      <wps:wsp>
                        <wps:cNvPr id="808" name="Line 2198"/>
                        <wps:cNvCnPr>
                          <a:cxnSpLocks noChangeShapeType="1"/>
                        </wps:cNvCnPr>
                        <wps:spPr bwMode="auto">
                          <a:xfrm>
                            <a:off x="3317875" y="1038860"/>
                            <a:ext cx="345440" cy="1270"/>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809" name="Freeform 2199"/>
                        <wps:cNvSpPr>
                          <a:spLocks/>
                        </wps:cNvSpPr>
                        <wps:spPr bwMode="auto">
                          <a:xfrm>
                            <a:off x="3657600" y="1014730"/>
                            <a:ext cx="75565" cy="49530"/>
                          </a:xfrm>
                          <a:custGeom>
                            <a:avLst/>
                            <a:gdLst>
                              <a:gd name="T0" fmla="*/ 0 w 119"/>
                              <a:gd name="T1" fmla="*/ 0 h 78"/>
                              <a:gd name="T2" fmla="*/ 119 w 119"/>
                              <a:gd name="T3" fmla="*/ 38 h 78"/>
                              <a:gd name="T4" fmla="*/ 0 w 119"/>
                              <a:gd name="T5" fmla="*/ 78 h 78"/>
                              <a:gd name="T6" fmla="*/ 0 w 119"/>
                              <a:gd name="T7" fmla="*/ 0 h 78"/>
                            </a:gdLst>
                            <a:ahLst/>
                            <a:cxnLst>
                              <a:cxn ang="0">
                                <a:pos x="T0" y="T1"/>
                              </a:cxn>
                              <a:cxn ang="0">
                                <a:pos x="T2" y="T3"/>
                              </a:cxn>
                              <a:cxn ang="0">
                                <a:pos x="T4" y="T5"/>
                              </a:cxn>
                              <a:cxn ang="0">
                                <a:pos x="T6" y="T7"/>
                              </a:cxn>
                            </a:cxnLst>
                            <a:rect l="0" t="0" r="r" b="b"/>
                            <a:pathLst>
                              <a:path w="119" h="78">
                                <a:moveTo>
                                  <a:pt x="0" y="0"/>
                                </a:moveTo>
                                <a:lnTo>
                                  <a:pt x="119" y="38"/>
                                </a:lnTo>
                                <a:lnTo>
                                  <a:pt x="0" y="78"/>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10" name="Line 2200"/>
                        <wps:cNvCnPr>
                          <a:cxnSpLocks noChangeShapeType="1"/>
                        </wps:cNvCnPr>
                        <wps:spPr bwMode="auto">
                          <a:xfrm flipV="1">
                            <a:off x="839616" y="1436370"/>
                            <a:ext cx="0" cy="429923"/>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811" name="Freeform 2201"/>
                        <wps:cNvSpPr>
                          <a:spLocks/>
                        </wps:cNvSpPr>
                        <wps:spPr bwMode="auto">
                          <a:xfrm>
                            <a:off x="817514" y="1386205"/>
                            <a:ext cx="49530" cy="52070"/>
                          </a:xfrm>
                          <a:custGeom>
                            <a:avLst/>
                            <a:gdLst>
                              <a:gd name="T0" fmla="*/ 38 w 78"/>
                              <a:gd name="T1" fmla="*/ 0 h 82"/>
                              <a:gd name="T2" fmla="*/ 78 w 78"/>
                              <a:gd name="T3" fmla="*/ 82 h 82"/>
                              <a:gd name="T4" fmla="*/ 74 w 78"/>
                              <a:gd name="T5" fmla="*/ 79 h 82"/>
                              <a:gd name="T6" fmla="*/ 67 w 78"/>
                              <a:gd name="T7" fmla="*/ 77 h 82"/>
                              <a:gd name="T8" fmla="*/ 64 w 78"/>
                              <a:gd name="T9" fmla="*/ 74 h 82"/>
                              <a:gd name="T10" fmla="*/ 59 w 78"/>
                              <a:gd name="T11" fmla="*/ 74 h 82"/>
                              <a:gd name="T12" fmla="*/ 55 w 78"/>
                              <a:gd name="T13" fmla="*/ 72 h 82"/>
                              <a:gd name="T14" fmla="*/ 50 w 78"/>
                              <a:gd name="T15" fmla="*/ 72 h 82"/>
                              <a:gd name="T16" fmla="*/ 45 w 78"/>
                              <a:gd name="T17" fmla="*/ 72 h 82"/>
                              <a:gd name="T18" fmla="*/ 38 w 78"/>
                              <a:gd name="T19" fmla="*/ 72 h 82"/>
                              <a:gd name="T20" fmla="*/ 33 w 78"/>
                              <a:gd name="T21" fmla="*/ 72 h 82"/>
                              <a:gd name="T22" fmla="*/ 28 w 78"/>
                              <a:gd name="T23" fmla="*/ 72 h 82"/>
                              <a:gd name="T24" fmla="*/ 24 w 78"/>
                              <a:gd name="T25" fmla="*/ 72 h 82"/>
                              <a:gd name="T26" fmla="*/ 19 w 78"/>
                              <a:gd name="T27" fmla="*/ 74 h 82"/>
                              <a:gd name="T28" fmla="*/ 14 w 78"/>
                              <a:gd name="T29" fmla="*/ 74 h 82"/>
                              <a:gd name="T30" fmla="*/ 12 w 78"/>
                              <a:gd name="T31" fmla="*/ 77 h 82"/>
                              <a:gd name="T32" fmla="*/ 4 w 78"/>
                              <a:gd name="T33" fmla="*/ 77 h 82"/>
                              <a:gd name="T34" fmla="*/ 0 w 78"/>
                              <a:gd name="T35" fmla="*/ 79 h 82"/>
                              <a:gd name="T36" fmla="*/ 38 w 78"/>
                              <a:gd name="T37" fmla="*/ 0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8" h="82">
                                <a:moveTo>
                                  <a:pt x="38" y="0"/>
                                </a:moveTo>
                                <a:lnTo>
                                  <a:pt x="78" y="82"/>
                                </a:lnTo>
                                <a:lnTo>
                                  <a:pt x="74" y="79"/>
                                </a:lnTo>
                                <a:lnTo>
                                  <a:pt x="67" y="77"/>
                                </a:lnTo>
                                <a:lnTo>
                                  <a:pt x="64" y="74"/>
                                </a:lnTo>
                                <a:lnTo>
                                  <a:pt x="59" y="74"/>
                                </a:lnTo>
                                <a:lnTo>
                                  <a:pt x="55" y="72"/>
                                </a:lnTo>
                                <a:lnTo>
                                  <a:pt x="50" y="72"/>
                                </a:lnTo>
                                <a:lnTo>
                                  <a:pt x="45" y="72"/>
                                </a:lnTo>
                                <a:lnTo>
                                  <a:pt x="38" y="72"/>
                                </a:lnTo>
                                <a:lnTo>
                                  <a:pt x="33" y="72"/>
                                </a:lnTo>
                                <a:lnTo>
                                  <a:pt x="28" y="72"/>
                                </a:lnTo>
                                <a:lnTo>
                                  <a:pt x="24" y="72"/>
                                </a:lnTo>
                                <a:lnTo>
                                  <a:pt x="19" y="74"/>
                                </a:lnTo>
                                <a:lnTo>
                                  <a:pt x="14" y="74"/>
                                </a:lnTo>
                                <a:lnTo>
                                  <a:pt x="12" y="77"/>
                                </a:lnTo>
                                <a:lnTo>
                                  <a:pt x="4" y="77"/>
                                </a:lnTo>
                                <a:lnTo>
                                  <a:pt x="0" y="79"/>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12" name="Freeform 2202"/>
                        <wps:cNvSpPr>
                          <a:spLocks/>
                        </wps:cNvSpPr>
                        <wps:spPr bwMode="auto">
                          <a:xfrm>
                            <a:off x="1183005" y="1661795"/>
                            <a:ext cx="2530475" cy="233680"/>
                          </a:xfrm>
                          <a:custGeom>
                            <a:avLst/>
                            <a:gdLst>
                              <a:gd name="T0" fmla="*/ 0 w 3985"/>
                              <a:gd name="T1" fmla="*/ 368 h 368"/>
                              <a:gd name="T2" fmla="*/ 0 w 3985"/>
                              <a:gd name="T3" fmla="*/ 0 h 368"/>
                              <a:gd name="T4" fmla="*/ 3985 w 3985"/>
                              <a:gd name="T5" fmla="*/ 0 h 368"/>
                            </a:gdLst>
                            <a:ahLst/>
                            <a:cxnLst>
                              <a:cxn ang="0">
                                <a:pos x="T0" y="T1"/>
                              </a:cxn>
                              <a:cxn ang="0">
                                <a:pos x="T2" y="T3"/>
                              </a:cxn>
                              <a:cxn ang="0">
                                <a:pos x="T4" y="T5"/>
                              </a:cxn>
                            </a:cxnLst>
                            <a:rect l="0" t="0" r="r" b="b"/>
                            <a:pathLst>
                              <a:path w="3985" h="368">
                                <a:moveTo>
                                  <a:pt x="0" y="368"/>
                                </a:moveTo>
                                <a:lnTo>
                                  <a:pt x="0" y="0"/>
                                </a:lnTo>
                                <a:lnTo>
                                  <a:pt x="3985" y="0"/>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13" name="Freeform 2203"/>
                        <wps:cNvSpPr>
                          <a:spLocks/>
                        </wps:cNvSpPr>
                        <wps:spPr bwMode="auto">
                          <a:xfrm>
                            <a:off x="3701415" y="1637665"/>
                            <a:ext cx="48895" cy="48895"/>
                          </a:xfrm>
                          <a:custGeom>
                            <a:avLst/>
                            <a:gdLst>
                              <a:gd name="T0" fmla="*/ 77 w 77"/>
                              <a:gd name="T1" fmla="*/ 38 h 77"/>
                              <a:gd name="T2" fmla="*/ 0 w 77"/>
                              <a:gd name="T3" fmla="*/ 77 h 77"/>
                              <a:gd name="T4" fmla="*/ 2 w 77"/>
                              <a:gd name="T5" fmla="*/ 72 h 77"/>
                              <a:gd name="T6" fmla="*/ 5 w 77"/>
                              <a:gd name="T7" fmla="*/ 67 h 77"/>
                              <a:gd name="T8" fmla="*/ 7 w 77"/>
                              <a:gd name="T9" fmla="*/ 65 h 77"/>
                              <a:gd name="T10" fmla="*/ 7 w 77"/>
                              <a:gd name="T11" fmla="*/ 57 h 77"/>
                              <a:gd name="T12" fmla="*/ 7 w 77"/>
                              <a:gd name="T13" fmla="*/ 55 h 77"/>
                              <a:gd name="T14" fmla="*/ 10 w 77"/>
                              <a:gd name="T15" fmla="*/ 48 h 77"/>
                              <a:gd name="T16" fmla="*/ 10 w 77"/>
                              <a:gd name="T17" fmla="*/ 43 h 77"/>
                              <a:gd name="T18" fmla="*/ 10 w 77"/>
                              <a:gd name="T19" fmla="*/ 38 h 77"/>
                              <a:gd name="T20" fmla="*/ 10 w 77"/>
                              <a:gd name="T21" fmla="*/ 34 h 77"/>
                              <a:gd name="T22" fmla="*/ 10 w 77"/>
                              <a:gd name="T23" fmla="*/ 29 h 77"/>
                              <a:gd name="T24" fmla="*/ 7 w 77"/>
                              <a:gd name="T25" fmla="*/ 24 h 77"/>
                              <a:gd name="T26" fmla="*/ 7 w 77"/>
                              <a:gd name="T27" fmla="*/ 17 h 77"/>
                              <a:gd name="T28" fmla="*/ 7 w 77"/>
                              <a:gd name="T29" fmla="*/ 15 h 77"/>
                              <a:gd name="T30" fmla="*/ 5 w 77"/>
                              <a:gd name="T31" fmla="*/ 7 h 77"/>
                              <a:gd name="T32" fmla="*/ 2 w 77"/>
                              <a:gd name="T33" fmla="*/ 5 h 77"/>
                              <a:gd name="T34" fmla="*/ 0 w 77"/>
                              <a:gd name="T35" fmla="*/ 0 h 77"/>
                              <a:gd name="T36" fmla="*/ 77 w 77"/>
                              <a:gd name="T37" fmla="*/ 3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7" h="77">
                                <a:moveTo>
                                  <a:pt x="77" y="38"/>
                                </a:moveTo>
                                <a:lnTo>
                                  <a:pt x="0" y="77"/>
                                </a:lnTo>
                                <a:lnTo>
                                  <a:pt x="2" y="72"/>
                                </a:lnTo>
                                <a:lnTo>
                                  <a:pt x="5" y="67"/>
                                </a:lnTo>
                                <a:lnTo>
                                  <a:pt x="7" y="65"/>
                                </a:lnTo>
                                <a:lnTo>
                                  <a:pt x="7" y="57"/>
                                </a:lnTo>
                                <a:lnTo>
                                  <a:pt x="7" y="55"/>
                                </a:lnTo>
                                <a:lnTo>
                                  <a:pt x="10" y="48"/>
                                </a:lnTo>
                                <a:lnTo>
                                  <a:pt x="10" y="43"/>
                                </a:lnTo>
                                <a:lnTo>
                                  <a:pt x="10" y="38"/>
                                </a:lnTo>
                                <a:lnTo>
                                  <a:pt x="10" y="34"/>
                                </a:lnTo>
                                <a:lnTo>
                                  <a:pt x="10" y="29"/>
                                </a:lnTo>
                                <a:lnTo>
                                  <a:pt x="7" y="24"/>
                                </a:lnTo>
                                <a:lnTo>
                                  <a:pt x="7" y="17"/>
                                </a:lnTo>
                                <a:lnTo>
                                  <a:pt x="7" y="15"/>
                                </a:lnTo>
                                <a:lnTo>
                                  <a:pt x="5" y="7"/>
                                </a:lnTo>
                                <a:lnTo>
                                  <a:pt x="2" y="5"/>
                                </a:lnTo>
                                <a:lnTo>
                                  <a:pt x="0" y="0"/>
                                </a:lnTo>
                                <a:lnTo>
                                  <a:pt x="77"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0" name="Freeform 2210"/>
                        <wps:cNvSpPr>
                          <a:spLocks/>
                        </wps:cNvSpPr>
                        <wps:spPr bwMode="auto">
                          <a:xfrm>
                            <a:off x="3514725" y="469266"/>
                            <a:ext cx="180975" cy="363220"/>
                          </a:xfrm>
                          <a:custGeom>
                            <a:avLst/>
                            <a:gdLst>
                              <a:gd name="T0" fmla="*/ 0 w 270"/>
                              <a:gd name="T1" fmla="*/ 0 h 435"/>
                              <a:gd name="T2" fmla="*/ 0 w 270"/>
                              <a:gd name="T3" fmla="*/ 435 h 435"/>
                              <a:gd name="T4" fmla="*/ 270 w 270"/>
                              <a:gd name="T5" fmla="*/ 435 h 435"/>
                            </a:gdLst>
                            <a:ahLst/>
                            <a:cxnLst>
                              <a:cxn ang="0">
                                <a:pos x="T0" y="T1"/>
                              </a:cxn>
                              <a:cxn ang="0">
                                <a:pos x="T2" y="T3"/>
                              </a:cxn>
                              <a:cxn ang="0">
                                <a:pos x="T4" y="T5"/>
                              </a:cxn>
                            </a:cxnLst>
                            <a:rect l="0" t="0" r="r" b="b"/>
                            <a:pathLst>
                              <a:path w="270" h="435">
                                <a:moveTo>
                                  <a:pt x="0" y="0"/>
                                </a:moveTo>
                                <a:lnTo>
                                  <a:pt x="0" y="435"/>
                                </a:lnTo>
                                <a:lnTo>
                                  <a:pt x="270" y="435"/>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21" name="Freeform 2211"/>
                        <wps:cNvSpPr>
                          <a:spLocks/>
                        </wps:cNvSpPr>
                        <wps:spPr bwMode="auto">
                          <a:xfrm>
                            <a:off x="3681730" y="806450"/>
                            <a:ext cx="51435" cy="52070"/>
                          </a:xfrm>
                          <a:custGeom>
                            <a:avLst/>
                            <a:gdLst>
                              <a:gd name="T0" fmla="*/ 81 w 81"/>
                              <a:gd name="T1" fmla="*/ 41 h 82"/>
                              <a:gd name="T2" fmla="*/ 0 w 81"/>
                              <a:gd name="T3" fmla="*/ 82 h 82"/>
                              <a:gd name="T4" fmla="*/ 5 w 81"/>
                              <a:gd name="T5" fmla="*/ 75 h 82"/>
                              <a:gd name="T6" fmla="*/ 7 w 81"/>
                              <a:gd name="T7" fmla="*/ 70 h 82"/>
                              <a:gd name="T8" fmla="*/ 10 w 81"/>
                              <a:gd name="T9" fmla="*/ 65 h 82"/>
                              <a:gd name="T10" fmla="*/ 10 w 81"/>
                              <a:gd name="T11" fmla="*/ 60 h 82"/>
                              <a:gd name="T12" fmla="*/ 10 w 81"/>
                              <a:gd name="T13" fmla="*/ 55 h 82"/>
                              <a:gd name="T14" fmla="*/ 12 w 81"/>
                              <a:gd name="T15" fmla="*/ 51 h 82"/>
                              <a:gd name="T16" fmla="*/ 12 w 81"/>
                              <a:gd name="T17" fmla="*/ 46 h 82"/>
                              <a:gd name="T18" fmla="*/ 12 w 81"/>
                              <a:gd name="T19" fmla="*/ 41 h 82"/>
                              <a:gd name="T20" fmla="*/ 12 w 81"/>
                              <a:gd name="T21" fmla="*/ 34 h 82"/>
                              <a:gd name="T22" fmla="*/ 12 w 81"/>
                              <a:gd name="T23" fmla="*/ 32 h 82"/>
                              <a:gd name="T24" fmla="*/ 10 w 81"/>
                              <a:gd name="T25" fmla="*/ 24 h 82"/>
                              <a:gd name="T26" fmla="*/ 10 w 81"/>
                              <a:gd name="T27" fmla="*/ 22 h 82"/>
                              <a:gd name="T28" fmla="*/ 10 w 81"/>
                              <a:gd name="T29" fmla="*/ 15 h 82"/>
                              <a:gd name="T30" fmla="*/ 7 w 81"/>
                              <a:gd name="T31" fmla="*/ 10 h 82"/>
                              <a:gd name="T32" fmla="*/ 5 w 81"/>
                              <a:gd name="T33" fmla="*/ 5 h 82"/>
                              <a:gd name="T34" fmla="*/ 0 w 81"/>
                              <a:gd name="T35" fmla="*/ 0 h 82"/>
                              <a:gd name="T36" fmla="*/ 81 w 81"/>
                              <a:gd name="T37" fmla="*/ 4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1" h="82">
                                <a:moveTo>
                                  <a:pt x="81" y="41"/>
                                </a:moveTo>
                                <a:lnTo>
                                  <a:pt x="0" y="82"/>
                                </a:lnTo>
                                <a:lnTo>
                                  <a:pt x="5" y="75"/>
                                </a:lnTo>
                                <a:lnTo>
                                  <a:pt x="7" y="70"/>
                                </a:lnTo>
                                <a:lnTo>
                                  <a:pt x="10" y="65"/>
                                </a:lnTo>
                                <a:lnTo>
                                  <a:pt x="10" y="60"/>
                                </a:lnTo>
                                <a:lnTo>
                                  <a:pt x="10" y="55"/>
                                </a:lnTo>
                                <a:lnTo>
                                  <a:pt x="12" y="51"/>
                                </a:lnTo>
                                <a:lnTo>
                                  <a:pt x="12" y="46"/>
                                </a:lnTo>
                                <a:lnTo>
                                  <a:pt x="12" y="41"/>
                                </a:lnTo>
                                <a:lnTo>
                                  <a:pt x="12" y="34"/>
                                </a:lnTo>
                                <a:lnTo>
                                  <a:pt x="12" y="32"/>
                                </a:lnTo>
                                <a:lnTo>
                                  <a:pt x="10" y="24"/>
                                </a:lnTo>
                                <a:lnTo>
                                  <a:pt x="10" y="22"/>
                                </a:lnTo>
                                <a:lnTo>
                                  <a:pt x="10" y="15"/>
                                </a:lnTo>
                                <a:lnTo>
                                  <a:pt x="7" y="10"/>
                                </a:lnTo>
                                <a:lnTo>
                                  <a:pt x="5" y="5"/>
                                </a:lnTo>
                                <a:lnTo>
                                  <a:pt x="0" y="0"/>
                                </a:lnTo>
                                <a:lnTo>
                                  <a:pt x="81"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2" name="Freeform 2212"/>
                        <wps:cNvSpPr>
                          <a:spLocks/>
                        </wps:cNvSpPr>
                        <wps:spPr bwMode="auto">
                          <a:xfrm>
                            <a:off x="4599305" y="469266"/>
                            <a:ext cx="197485" cy="363219"/>
                          </a:xfrm>
                          <a:custGeom>
                            <a:avLst/>
                            <a:gdLst>
                              <a:gd name="T0" fmla="*/ 485 w 485"/>
                              <a:gd name="T1" fmla="*/ 0 h 435"/>
                              <a:gd name="T2" fmla="*/ 485 w 485"/>
                              <a:gd name="T3" fmla="*/ 435 h 435"/>
                              <a:gd name="T4" fmla="*/ 0 w 485"/>
                              <a:gd name="T5" fmla="*/ 435 h 435"/>
                            </a:gdLst>
                            <a:ahLst/>
                            <a:cxnLst>
                              <a:cxn ang="0">
                                <a:pos x="T0" y="T1"/>
                              </a:cxn>
                              <a:cxn ang="0">
                                <a:pos x="T2" y="T3"/>
                              </a:cxn>
                              <a:cxn ang="0">
                                <a:pos x="T4" y="T5"/>
                              </a:cxn>
                            </a:cxnLst>
                            <a:rect l="0" t="0" r="r" b="b"/>
                            <a:pathLst>
                              <a:path w="485" h="435">
                                <a:moveTo>
                                  <a:pt x="485" y="0"/>
                                </a:moveTo>
                                <a:lnTo>
                                  <a:pt x="485" y="435"/>
                                </a:lnTo>
                                <a:lnTo>
                                  <a:pt x="0" y="435"/>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23" name="Freeform 2213"/>
                        <wps:cNvSpPr>
                          <a:spLocks/>
                        </wps:cNvSpPr>
                        <wps:spPr bwMode="auto">
                          <a:xfrm>
                            <a:off x="4561840" y="806450"/>
                            <a:ext cx="49530" cy="52070"/>
                          </a:xfrm>
                          <a:custGeom>
                            <a:avLst/>
                            <a:gdLst>
                              <a:gd name="T0" fmla="*/ 0 w 78"/>
                              <a:gd name="T1" fmla="*/ 41 h 82"/>
                              <a:gd name="T2" fmla="*/ 78 w 78"/>
                              <a:gd name="T3" fmla="*/ 0 h 82"/>
                              <a:gd name="T4" fmla="*/ 76 w 78"/>
                              <a:gd name="T5" fmla="*/ 5 h 82"/>
                              <a:gd name="T6" fmla="*/ 76 w 78"/>
                              <a:gd name="T7" fmla="*/ 10 h 82"/>
                              <a:gd name="T8" fmla="*/ 74 w 78"/>
                              <a:gd name="T9" fmla="*/ 15 h 82"/>
                              <a:gd name="T10" fmla="*/ 71 w 78"/>
                              <a:gd name="T11" fmla="*/ 22 h 82"/>
                              <a:gd name="T12" fmla="*/ 71 w 78"/>
                              <a:gd name="T13" fmla="*/ 24 h 82"/>
                              <a:gd name="T14" fmla="*/ 71 w 78"/>
                              <a:gd name="T15" fmla="*/ 32 h 82"/>
                              <a:gd name="T16" fmla="*/ 69 w 78"/>
                              <a:gd name="T17" fmla="*/ 34 h 82"/>
                              <a:gd name="T18" fmla="*/ 69 w 78"/>
                              <a:gd name="T19" fmla="*/ 41 h 82"/>
                              <a:gd name="T20" fmla="*/ 69 w 78"/>
                              <a:gd name="T21" fmla="*/ 46 h 82"/>
                              <a:gd name="T22" fmla="*/ 71 w 78"/>
                              <a:gd name="T23" fmla="*/ 51 h 82"/>
                              <a:gd name="T24" fmla="*/ 71 w 78"/>
                              <a:gd name="T25" fmla="*/ 55 h 82"/>
                              <a:gd name="T26" fmla="*/ 71 w 78"/>
                              <a:gd name="T27" fmla="*/ 60 h 82"/>
                              <a:gd name="T28" fmla="*/ 74 w 78"/>
                              <a:gd name="T29" fmla="*/ 65 h 82"/>
                              <a:gd name="T30" fmla="*/ 76 w 78"/>
                              <a:gd name="T31" fmla="*/ 70 h 82"/>
                              <a:gd name="T32" fmla="*/ 76 w 78"/>
                              <a:gd name="T33" fmla="*/ 75 h 82"/>
                              <a:gd name="T34" fmla="*/ 78 w 78"/>
                              <a:gd name="T35" fmla="*/ 82 h 82"/>
                              <a:gd name="T36" fmla="*/ 0 w 78"/>
                              <a:gd name="T37" fmla="*/ 41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8" h="82">
                                <a:moveTo>
                                  <a:pt x="0" y="41"/>
                                </a:moveTo>
                                <a:lnTo>
                                  <a:pt x="78" y="0"/>
                                </a:lnTo>
                                <a:lnTo>
                                  <a:pt x="76" y="5"/>
                                </a:lnTo>
                                <a:lnTo>
                                  <a:pt x="76" y="10"/>
                                </a:lnTo>
                                <a:lnTo>
                                  <a:pt x="74" y="15"/>
                                </a:lnTo>
                                <a:lnTo>
                                  <a:pt x="71" y="22"/>
                                </a:lnTo>
                                <a:lnTo>
                                  <a:pt x="71" y="24"/>
                                </a:lnTo>
                                <a:lnTo>
                                  <a:pt x="71" y="32"/>
                                </a:lnTo>
                                <a:lnTo>
                                  <a:pt x="69" y="34"/>
                                </a:lnTo>
                                <a:lnTo>
                                  <a:pt x="69" y="41"/>
                                </a:lnTo>
                                <a:lnTo>
                                  <a:pt x="69" y="46"/>
                                </a:lnTo>
                                <a:lnTo>
                                  <a:pt x="71" y="51"/>
                                </a:lnTo>
                                <a:lnTo>
                                  <a:pt x="71" y="55"/>
                                </a:lnTo>
                                <a:lnTo>
                                  <a:pt x="71" y="60"/>
                                </a:lnTo>
                                <a:lnTo>
                                  <a:pt x="74" y="65"/>
                                </a:lnTo>
                                <a:lnTo>
                                  <a:pt x="76" y="70"/>
                                </a:lnTo>
                                <a:lnTo>
                                  <a:pt x="76" y="75"/>
                                </a:lnTo>
                                <a:lnTo>
                                  <a:pt x="78" y="82"/>
                                </a:lnTo>
                                <a:lnTo>
                                  <a:pt x="0"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 name="Freeform 2214"/>
                        <wps:cNvSpPr>
                          <a:spLocks/>
                        </wps:cNvSpPr>
                        <wps:spPr bwMode="auto">
                          <a:xfrm>
                            <a:off x="1311910" y="1386205"/>
                            <a:ext cx="2401570" cy="151765"/>
                          </a:xfrm>
                          <a:custGeom>
                            <a:avLst/>
                            <a:gdLst>
                              <a:gd name="T0" fmla="*/ 0 w 3782"/>
                              <a:gd name="T1" fmla="*/ 0 h 239"/>
                              <a:gd name="T2" fmla="*/ 0 w 3782"/>
                              <a:gd name="T3" fmla="*/ 231 h 239"/>
                              <a:gd name="T4" fmla="*/ 3782 w 3782"/>
                              <a:gd name="T5" fmla="*/ 239 h 239"/>
                            </a:gdLst>
                            <a:ahLst/>
                            <a:cxnLst>
                              <a:cxn ang="0">
                                <a:pos x="T0" y="T1"/>
                              </a:cxn>
                              <a:cxn ang="0">
                                <a:pos x="T2" y="T3"/>
                              </a:cxn>
                              <a:cxn ang="0">
                                <a:pos x="T4" y="T5"/>
                              </a:cxn>
                            </a:cxnLst>
                            <a:rect l="0" t="0" r="r" b="b"/>
                            <a:pathLst>
                              <a:path w="3782" h="239">
                                <a:moveTo>
                                  <a:pt x="0" y="0"/>
                                </a:moveTo>
                                <a:lnTo>
                                  <a:pt x="0" y="231"/>
                                </a:lnTo>
                                <a:lnTo>
                                  <a:pt x="3782" y="239"/>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25" name="Freeform 2215"/>
                        <wps:cNvSpPr>
                          <a:spLocks/>
                        </wps:cNvSpPr>
                        <wps:spPr bwMode="auto">
                          <a:xfrm>
                            <a:off x="3701415" y="1511935"/>
                            <a:ext cx="48895" cy="48260"/>
                          </a:xfrm>
                          <a:custGeom>
                            <a:avLst/>
                            <a:gdLst>
                              <a:gd name="T0" fmla="*/ 77 w 77"/>
                              <a:gd name="T1" fmla="*/ 38 h 76"/>
                              <a:gd name="T2" fmla="*/ 0 w 77"/>
                              <a:gd name="T3" fmla="*/ 76 h 76"/>
                              <a:gd name="T4" fmla="*/ 5 w 77"/>
                              <a:gd name="T5" fmla="*/ 72 h 76"/>
                              <a:gd name="T6" fmla="*/ 7 w 77"/>
                              <a:gd name="T7" fmla="*/ 67 h 76"/>
                              <a:gd name="T8" fmla="*/ 7 w 77"/>
                              <a:gd name="T9" fmla="*/ 62 h 76"/>
                              <a:gd name="T10" fmla="*/ 10 w 77"/>
                              <a:gd name="T11" fmla="*/ 57 h 76"/>
                              <a:gd name="T12" fmla="*/ 10 w 77"/>
                              <a:gd name="T13" fmla="*/ 53 h 76"/>
                              <a:gd name="T14" fmla="*/ 10 w 77"/>
                              <a:gd name="T15" fmla="*/ 48 h 76"/>
                              <a:gd name="T16" fmla="*/ 10 w 77"/>
                              <a:gd name="T17" fmla="*/ 43 h 76"/>
                              <a:gd name="T18" fmla="*/ 10 w 77"/>
                              <a:gd name="T19" fmla="*/ 38 h 76"/>
                              <a:gd name="T20" fmla="*/ 10 w 77"/>
                              <a:gd name="T21" fmla="*/ 31 h 76"/>
                              <a:gd name="T22" fmla="*/ 10 w 77"/>
                              <a:gd name="T23" fmla="*/ 29 h 76"/>
                              <a:gd name="T24" fmla="*/ 10 w 77"/>
                              <a:gd name="T25" fmla="*/ 21 h 76"/>
                              <a:gd name="T26" fmla="*/ 10 w 77"/>
                              <a:gd name="T27" fmla="*/ 19 h 76"/>
                              <a:gd name="T28" fmla="*/ 7 w 77"/>
                              <a:gd name="T29" fmla="*/ 14 h 76"/>
                              <a:gd name="T30" fmla="*/ 7 w 77"/>
                              <a:gd name="T31" fmla="*/ 7 h 76"/>
                              <a:gd name="T32" fmla="*/ 5 w 77"/>
                              <a:gd name="T33" fmla="*/ 5 h 76"/>
                              <a:gd name="T34" fmla="*/ 2 w 77"/>
                              <a:gd name="T35" fmla="*/ 0 h 76"/>
                              <a:gd name="T36" fmla="*/ 77 w 77"/>
                              <a:gd name="T37" fmla="*/ 38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7" h="76">
                                <a:moveTo>
                                  <a:pt x="77" y="38"/>
                                </a:moveTo>
                                <a:lnTo>
                                  <a:pt x="0" y="76"/>
                                </a:lnTo>
                                <a:lnTo>
                                  <a:pt x="5" y="72"/>
                                </a:lnTo>
                                <a:lnTo>
                                  <a:pt x="7" y="67"/>
                                </a:lnTo>
                                <a:lnTo>
                                  <a:pt x="7" y="62"/>
                                </a:lnTo>
                                <a:lnTo>
                                  <a:pt x="10" y="57"/>
                                </a:lnTo>
                                <a:lnTo>
                                  <a:pt x="10" y="53"/>
                                </a:lnTo>
                                <a:lnTo>
                                  <a:pt x="10" y="48"/>
                                </a:lnTo>
                                <a:lnTo>
                                  <a:pt x="10" y="43"/>
                                </a:lnTo>
                                <a:lnTo>
                                  <a:pt x="10" y="38"/>
                                </a:lnTo>
                                <a:lnTo>
                                  <a:pt x="10" y="31"/>
                                </a:lnTo>
                                <a:lnTo>
                                  <a:pt x="10" y="29"/>
                                </a:lnTo>
                                <a:lnTo>
                                  <a:pt x="10" y="21"/>
                                </a:lnTo>
                                <a:lnTo>
                                  <a:pt x="10" y="19"/>
                                </a:lnTo>
                                <a:lnTo>
                                  <a:pt x="7" y="14"/>
                                </a:lnTo>
                                <a:lnTo>
                                  <a:pt x="7" y="7"/>
                                </a:lnTo>
                                <a:lnTo>
                                  <a:pt x="5" y="5"/>
                                </a:lnTo>
                                <a:lnTo>
                                  <a:pt x="2" y="0"/>
                                </a:lnTo>
                                <a:lnTo>
                                  <a:pt x="77"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6" name="Line 2216"/>
                        <wps:cNvCnPr>
                          <a:cxnSpLocks noChangeShapeType="1"/>
                        </wps:cNvCnPr>
                        <wps:spPr bwMode="auto">
                          <a:xfrm>
                            <a:off x="4076065" y="1316355"/>
                            <a:ext cx="1905" cy="109220"/>
                          </a:xfrm>
                          <a:prstGeom prst="line">
                            <a:avLst/>
                          </a:prstGeom>
                          <a:noFill/>
                          <a:ln w="63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827" name="Freeform 2217"/>
                        <wps:cNvSpPr>
                          <a:spLocks/>
                        </wps:cNvSpPr>
                        <wps:spPr bwMode="auto">
                          <a:xfrm>
                            <a:off x="4047490" y="1402715"/>
                            <a:ext cx="50165" cy="50165"/>
                          </a:xfrm>
                          <a:custGeom>
                            <a:avLst/>
                            <a:gdLst>
                              <a:gd name="T0" fmla="*/ 40 w 79"/>
                              <a:gd name="T1" fmla="*/ 79 h 79"/>
                              <a:gd name="T2" fmla="*/ 0 w 79"/>
                              <a:gd name="T3" fmla="*/ 0 h 79"/>
                              <a:gd name="T4" fmla="*/ 5 w 79"/>
                              <a:gd name="T5" fmla="*/ 2 h 79"/>
                              <a:gd name="T6" fmla="*/ 9 w 79"/>
                              <a:gd name="T7" fmla="*/ 7 h 79"/>
                              <a:gd name="T8" fmla="*/ 14 w 79"/>
                              <a:gd name="T9" fmla="*/ 7 h 79"/>
                              <a:gd name="T10" fmla="*/ 19 w 79"/>
                              <a:gd name="T11" fmla="*/ 10 h 79"/>
                              <a:gd name="T12" fmla="*/ 26 w 79"/>
                              <a:gd name="T13" fmla="*/ 10 h 79"/>
                              <a:gd name="T14" fmla="*/ 31 w 79"/>
                              <a:gd name="T15" fmla="*/ 10 h 79"/>
                              <a:gd name="T16" fmla="*/ 36 w 79"/>
                              <a:gd name="T17" fmla="*/ 10 h 79"/>
                              <a:gd name="T18" fmla="*/ 40 w 79"/>
                              <a:gd name="T19" fmla="*/ 10 h 79"/>
                              <a:gd name="T20" fmla="*/ 45 w 79"/>
                              <a:gd name="T21" fmla="*/ 10 h 79"/>
                              <a:gd name="T22" fmla="*/ 50 w 79"/>
                              <a:gd name="T23" fmla="*/ 10 h 79"/>
                              <a:gd name="T24" fmla="*/ 55 w 79"/>
                              <a:gd name="T25" fmla="*/ 10 h 79"/>
                              <a:gd name="T26" fmla="*/ 60 w 79"/>
                              <a:gd name="T27" fmla="*/ 10 h 79"/>
                              <a:gd name="T28" fmla="*/ 64 w 79"/>
                              <a:gd name="T29" fmla="*/ 7 h 79"/>
                              <a:gd name="T30" fmla="*/ 69 w 79"/>
                              <a:gd name="T31" fmla="*/ 7 h 79"/>
                              <a:gd name="T32" fmla="*/ 74 w 79"/>
                              <a:gd name="T33" fmla="*/ 2 h 79"/>
                              <a:gd name="T34" fmla="*/ 79 w 79"/>
                              <a:gd name="T35" fmla="*/ 0 h 79"/>
                              <a:gd name="T36" fmla="*/ 40 w 79"/>
                              <a:gd name="T37"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9" h="79">
                                <a:moveTo>
                                  <a:pt x="40" y="79"/>
                                </a:moveTo>
                                <a:lnTo>
                                  <a:pt x="0" y="0"/>
                                </a:lnTo>
                                <a:lnTo>
                                  <a:pt x="5" y="2"/>
                                </a:lnTo>
                                <a:lnTo>
                                  <a:pt x="9" y="7"/>
                                </a:lnTo>
                                <a:lnTo>
                                  <a:pt x="14" y="7"/>
                                </a:lnTo>
                                <a:lnTo>
                                  <a:pt x="19" y="10"/>
                                </a:lnTo>
                                <a:lnTo>
                                  <a:pt x="26" y="10"/>
                                </a:lnTo>
                                <a:lnTo>
                                  <a:pt x="31" y="10"/>
                                </a:lnTo>
                                <a:lnTo>
                                  <a:pt x="36" y="10"/>
                                </a:lnTo>
                                <a:lnTo>
                                  <a:pt x="40" y="10"/>
                                </a:lnTo>
                                <a:lnTo>
                                  <a:pt x="45" y="10"/>
                                </a:lnTo>
                                <a:lnTo>
                                  <a:pt x="50" y="10"/>
                                </a:lnTo>
                                <a:lnTo>
                                  <a:pt x="55" y="10"/>
                                </a:lnTo>
                                <a:lnTo>
                                  <a:pt x="60" y="10"/>
                                </a:lnTo>
                                <a:lnTo>
                                  <a:pt x="64" y="7"/>
                                </a:lnTo>
                                <a:lnTo>
                                  <a:pt x="69" y="7"/>
                                </a:lnTo>
                                <a:lnTo>
                                  <a:pt x="74" y="2"/>
                                </a:lnTo>
                                <a:lnTo>
                                  <a:pt x="79" y="0"/>
                                </a:lnTo>
                                <a:lnTo>
                                  <a:pt x="40"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8" name="Rectangle 2218"/>
                        <wps:cNvSpPr>
                          <a:spLocks noChangeArrowheads="1"/>
                        </wps:cNvSpPr>
                        <wps:spPr bwMode="auto">
                          <a:xfrm>
                            <a:off x="4939030" y="1426845"/>
                            <a:ext cx="829945" cy="552450"/>
                          </a:xfrm>
                          <a:prstGeom prst="rect">
                            <a:avLst/>
                          </a:prstGeom>
                          <a:solidFill>
                            <a:srgbClr val="E8EEF7"/>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829" name="Rectangle 2219"/>
                        <wps:cNvSpPr>
                          <a:spLocks noChangeArrowheads="1"/>
                        </wps:cNvSpPr>
                        <wps:spPr bwMode="auto">
                          <a:xfrm>
                            <a:off x="4939030" y="1426845"/>
                            <a:ext cx="829945" cy="552450"/>
                          </a:xfrm>
                          <a:prstGeom prst="rect">
                            <a:avLst/>
                          </a:prstGeom>
                          <a:noFill/>
                          <a:ln w="8890">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830" name="Rectangle 2220"/>
                        <wps:cNvSpPr>
                          <a:spLocks noChangeArrowheads="1"/>
                        </wps:cNvSpPr>
                        <wps:spPr bwMode="auto">
                          <a:xfrm>
                            <a:off x="5198745" y="1574165"/>
                            <a:ext cx="3435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2050CF9" w14:textId="77777777" w:rsidR="00181A7E" w:rsidRDefault="00181A7E" w:rsidP="009C66C0">
                              <w:r>
                                <w:rPr>
                                  <w:rFonts w:cs="Arial"/>
                                  <w:color w:val="000000"/>
                                  <w:sz w:val="12"/>
                                  <w:szCs w:val="12"/>
                                </w:rPr>
                                <w:t>Generator</w:t>
                              </w:r>
                            </w:p>
                          </w:txbxContent>
                        </wps:txbx>
                        <wps:bodyPr rot="0" vert="horz" wrap="none" lIns="0" tIns="0" rIns="0" bIns="0" anchor="t" anchorCtr="0">
                          <a:spAutoFit/>
                        </wps:bodyPr>
                      </wps:wsp>
                      <wps:wsp>
                        <wps:cNvPr id="831" name="Rectangle 2221"/>
                        <wps:cNvSpPr>
                          <a:spLocks noChangeArrowheads="1"/>
                        </wps:cNvSpPr>
                        <wps:spPr bwMode="auto">
                          <a:xfrm>
                            <a:off x="5144135" y="1666240"/>
                            <a:ext cx="1949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3BE10C" w14:textId="77777777" w:rsidR="00181A7E" w:rsidRDefault="00181A7E" w:rsidP="009C66C0">
                              <w:r>
                                <w:rPr>
                                  <w:rFonts w:cs="Arial"/>
                                  <w:color w:val="000000"/>
                                  <w:sz w:val="12"/>
                                  <w:szCs w:val="12"/>
                                </w:rPr>
                                <w:t>Pmax</w:t>
                              </w:r>
                            </w:p>
                          </w:txbxContent>
                        </wps:txbx>
                        <wps:bodyPr rot="0" vert="horz" wrap="none" lIns="0" tIns="0" rIns="0" bIns="0" anchor="t" anchorCtr="0">
                          <a:spAutoFit/>
                        </wps:bodyPr>
                      </wps:wsp>
                      <wps:wsp>
                        <wps:cNvPr id="832" name="Rectangle 2222"/>
                        <wps:cNvSpPr>
                          <a:spLocks noChangeArrowheads="1"/>
                        </wps:cNvSpPr>
                        <wps:spPr bwMode="auto">
                          <a:xfrm>
                            <a:off x="5336540" y="1666240"/>
                            <a:ext cx="215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61D9060" w14:textId="77777777" w:rsidR="00181A7E" w:rsidRDefault="00181A7E" w:rsidP="009C66C0">
                              <w:r>
                                <w:rPr>
                                  <w:rFonts w:cs="Arial"/>
                                  <w:color w:val="000000"/>
                                  <w:sz w:val="12"/>
                                  <w:szCs w:val="12"/>
                                </w:rPr>
                                <w:t xml:space="preserve">, </w:t>
                              </w:r>
                            </w:p>
                          </w:txbxContent>
                        </wps:txbx>
                        <wps:bodyPr rot="0" vert="horz" wrap="none" lIns="0" tIns="0" rIns="0" bIns="0" anchor="t" anchorCtr="0">
                          <a:spAutoFit/>
                        </wps:bodyPr>
                      </wps:wsp>
                      <wps:wsp>
                        <wps:cNvPr id="833" name="Rectangle 2223"/>
                        <wps:cNvSpPr>
                          <a:spLocks noChangeArrowheads="1"/>
                        </wps:cNvSpPr>
                        <wps:spPr bwMode="auto">
                          <a:xfrm>
                            <a:off x="5379085" y="1666240"/>
                            <a:ext cx="1739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ABCC71" w14:textId="77777777" w:rsidR="00181A7E" w:rsidRDefault="00181A7E" w:rsidP="009C66C0">
                              <w:r>
                                <w:rPr>
                                  <w:rFonts w:cs="Arial"/>
                                  <w:color w:val="000000"/>
                                  <w:sz w:val="12"/>
                                  <w:szCs w:val="12"/>
                                </w:rPr>
                                <w:t>Pmin</w:t>
                              </w:r>
                            </w:p>
                          </w:txbxContent>
                        </wps:txbx>
                        <wps:bodyPr rot="0" vert="horz" wrap="none" lIns="0" tIns="0" rIns="0" bIns="0" anchor="t" anchorCtr="0">
                          <a:spAutoFit/>
                        </wps:bodyPr>
                      </wps:wsp>
                      <wps:wsp>
                        <wps:cNvPr id="834" name="Rectangle 2224"/>
                        <wps:cNvSpPr>
                          <a:spLocks noChangeArrowheads="1"/>
                        </wps:cNvSpPr>
                        <wps:spPr bwMode="auto">
                          <a:xfrm>
                            <a:off x="5552440" y="1666240"/>
                            <a:ext cx="215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A528AB" w14:textId="77777777" w:rsidR="00181A7E" w:rsidRDefault="00181A7E" w:rsidP="009C66C0">
                              <w:r>
                                <w:rPr>
                                  <w:rFonts w:cs="Arial"/>
                                  <w:color w:val="000000"/>
                                  <w:sz w:val="12"/>
                                  <w:szCs w:val="12"/>
                                </w:rPr>
                                <w:t xml:space="preserve">, </w:t>
                              </w:r>
                            </w:p>
                          </w:txbxContent>
                        </wps:txbx>
                        <wps:bodyPr rot="0" vert="horz" wrap="none" lIns="0" tIns="0" rIns="0" bIns="0" anchor="t" anchorCtr="0">
                          <a:spAutoFit/>
                        </wps:bodyPr>
                      </wps:wsp>
                      <wps:wsp>
                        <wps:cNvPr id="835" name="Rectangle 2225"/>
                        <wps:cNvSpPr>
                          <a:spLocks noChangeArrowheads="1"/>
                        </wps:cNvSpPr>
                        <wps:spPr bwMode="auto">
                          <a:xfrm>
                            <a:off x="5077460" y="1757680"/>
                            <a:ext cx="58928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C65281" w14:textId="77777777" w:rsidR="00181A7E" w:rsidRDefault="00181A7E" w:rsidP="009C66C0">
                              <w:r>
                                <w:rPr>
                                  <w:rFonts w:cs="Arial"/>
                                  <w:color w:val="000000"/>
                                  <w:sz w:val="12"/>
                                  <w:szCs w:val="12"/>
                                </w:rPr>
                                <w:t>Ramp Rates, etc.</w:t>
                              </w:r>
                            </w:p>
                          </w:txbxContent>
                        </wps:txbx>
                        <wps:bodyPr rot="0" vert="horz" wrap="none" lIns="0" tIns="0" rIns="0" bIns="0" anchor="t" anchorCtr="0">
                          <a:spAutoFit/>
                        </wps:bodyPr>
                      </wps:wsp>
                      <wps:wsp>
                        <wps:cNvPr id="838" name="Rectangle 2228"/>
                        <wps:cNvSpPr>
                          <a:spLocks noChangeArrowheads="1"/>
                        </wps:cNvSpPr>
                        <wps:spPr bwMode="auto">
                          <a:xfrm>
                            <a:off x="2760980" y="1346200"/>
                            <a:ext cx="27178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FDCB44" w14:textId="77777777" w:rsidR="00181A7E" w:rsidRDefault="00181A7E" w:rsidP="009C66C0">
                              <w:r>
                                <w:rPr>
                                  <w:rFonts w:cs="Arial"/>
                                  <w:b/>
                                  <w:bCs/>
                                  <w:color w:val="000000"/>
                                  <w:sz w:val="14"/>
                                  <w:szCs w:val="14"/>
                                </w:rPr>
                                <w:t>SMDM</w:t>
                              </w:r>
                            </w:p>
                          </w:txbxContent>
                        </wps:txbx>
                        <wps:bodyPr rot="0" vert="horz" wrap="none" lIns="0" tIns="0" rIns="0" bIns="0" anchor="t" anchorCtr="0">
                          <a:spAutoFit/>
                        </wps:bodyPr>
                      </wps:wsp>
                      <wps:wsp>
                        <wps:cNvPr id="839" name="Rectangle 2229"/>
                        <wps:cNvSpPr>
                          <a:spLocks noChangeArrowheads="1"/>
                        </wps:cNvSpPr>
                        <wps:spPr bwMode="auto">
                          <a:xfrm>
                            <a:off x="5112385" y="1241425"/>
                            <a:ext cx="46482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6D1C2B" w14:textId="77777777" w:rsidR="00181A7E" w:rsidRDefault="00181A7E" w:rsidP="009C66C0">
                              <w:r>
                                <w:rPr>
                                  <w:rFonts w:cs="Arial"/>
                                  <w:b/>
                                  <w:bCs/>
                                  <w:color w:val="000000"/>
                                  <w:sz w:val="14"/>
                                  <w:szCs w:val="14"/>
                                </w:rPr>
                                <w:t>Master File</w:t>
                              </w:r>
                            </w:p>
                          </w:txbxContent>
                        </wps:txbx>
                        <wps:bodyPr rot="0" vert="horz" wrap="none" lIns="0" tIns="0" rIns="0" bIns="0" anchor="t" anchorCtr="0">
                          <a:spAutoFit/>
                        </wps:bodyPr>
                      </wps:wsp>
                      <wps:wsp>
                        <wps:cNvPr id="843" name="Rectangle 843"/>
                        <wps:cNvSpPr>
                          <a:spLocks noChangeArrowheads="1"/>
                        </wps:cNvSpPr>
                        <wps:spPr bwMode="auto">
                          <a:xfrm>
                            <a:off x="1311910" y="2432050"/>
                            <a:ext cx="26733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E21AD6" w14:textId="77777777" w:rsidR="00181A7E" w:rsidRPr="007D5145" w:rsidRDefault="00181A7E" w:rsidP="009C66C0">
                              <w:pPr>
                                <w:pStyle w:val="NormalWeb"/>
                                <w:spacing w:before="0" w:beforeAutospacing="0" w:after="120" w:afterAutospacing="0"/>
                                <w:jc w:val="both"/>
                              </w:pPr>
                              <w:r w:rsidRPr="007D5145">
                                <w:rPr>
                                  <w:rFonts w:ascii="Arial" w:eastAsia="Times New Roman" w:hAnsi="Arial" w:cs="Arial"/>
                                  <w:b/>
                                  <w:bCs/>
                                  <w:iCs/>
                                  <w:sz w:val="14"/>
                                  <w:szCs w:val="14"/>
                                </w:rPr>
                                <w:t>EMMS</w:t>
                              </w:r>
                            </w:p>
                          </w:txbxContent>
                        </wps:txbx>
                        <wps:bodyPr rot="0" vert="horz" wrap="none" lIns="0" tIns="0" rIns="0" bIns="0" anchor="t" anchorCtr="0">
                          <a:spAutoFit/>
                        </wps:bodyPr>
                      </wps:wsp>
                      <wps:wsp>
                        <wps:cNvPr id="844" name="Rectangle 844"/>
                        <wps:cNvSpPr>
                          <a:spLocks noChangeArrowheads="1"/>
                        </wps:cNvSpPr>
                        <wps:spPr bwMode="auto">
                          <a:xfrm>
                            <a:off x="304800" y="1866292"/>
                            <a:ext cx="701040" cy="487018"/>
                          </a:xfrm>
                          <a:prstGeom prst="rect">
                            <a:avLst/>
                          </a:prstGeom>
                          <a:solidFill>
                            <a:srgbClr val="EAEAEA"/>
                          </a:solidFill>
                          <a:ln w="3175">
                            <a:solidFill>
                              <a:srgbClr val="000000"/>
                            </a:solidFill>
                            <a:miter lim="800000"/>
                            <a:headEnd/>
                            <a:tailEnd/>
                          </a:ln>
                          <a:extLst/>
                        </wps:spPr>
                        <wps:bodyPr rot="0" vert="horz" wrap="square" lIns="91440" tIns="45720" rIns="91440" bIns="45720" anchor="t" anchorCtr="0" upright="1">
                          <a:noAutofit/>
                        </wps:bodyPr>
                      </wps:wsp>
                      <wps:wsp>
                        <wps:cNvPr id="814" name="Rectangle 2204"/>
                        <wps:cNvSpPr>
                          <a:spLocks noChangeArrowheads="1"/>
                        </wps:cNvSpPr>
                        <wps:spPr bwMode="auto">
                          <a:xfrm>
                            <a:off x="362585" y="1931532"/>
                            <a:ext cx="593090" cy="421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F7EFD7" w14:textId="77777777" w:rsidR="00181A7E" w:rsidRPr="00FD65BF" w:rsidRDefault="00181A7E" w:rsidP="009C66C0">
                              <w:pPr>
                                <w:rPr>
                                  <w:rFonts w:cs="Arial"/>
                                  <w:color w:val="000000"/>
                                  <w:sz w:val="14"/>
                                  <w:szCs w:val="14"/>
                                </w:rPr>
                              </w:pPr>
                              <w:r>
                                <w:rPr>
                                  <w:rFonts w:cs="Arial"/>
                                  <w:color w:val="000000"/>
                                  <w:sz w:val="14"/>
                                  <w:szCs w:val="14"/>
                                </w:rPr>
                                <w:t xml:space="preserve">Reliability Network Model &amp; EMS Source Date </w:t>
                              </w:r>
                            </w:p>
                          </w:txbxContent>
                        </wps:txbx>
                        <wps:bodyPr rot="0" vert="horz" wrap="square" lIns="0" tIns="0" rIns="0" bIns="0" anchor="t" anchorCtr="0">
                          <a:noAutofit/>
                        </wps:bodyPr>
                      </wps:wsp>
                      <wps:wsp>
                        <wps:cNvPr id="846" name="Rectangle 846"/>
                        <wps:cNvSpPr>
                          <a:spLocks noChangeArrowheads="1"/>
                        </wps:cNvSpPr>
                        <wps:spPr bwMode="auto">
                          <a:xfrm>
                            <a:off x="1099820" y="1868805"/>
                            <a:ext cx="539750" cy="486410"/>
                          </a:xfrm>
                          <a:prstGeom prst="rect">
                            <a:avLst/>
                          </a:prstGeom>
                          <a:solidFill>
                            <a:srgbClr val="EAEAEA"/>
                          </a:solidFill>
                          <a:ln w="3175">
                            <a:solidFill>
                              <a:srgbClr val="000000"/>
                            </a:solidFill>
                            <a:miter lim="800000"/>
                            <a:headEnd/>
                            <a:tailEnd/>
                          </a:ln>
                          <a:extLst/>
                        </wps:spPr>
                        <wps:bodyPr rot="0" vert="horz" wrap="square" lIns="91440" tIns="45720" rIns="91440" bIns="45720" anchor="t" anchorCtr="0" upright="1">
                          <a:noAutofit/>
                        </wps:bodyPr>
                      </wps:wsp>
                      <wps:wsp>
                        <wps:cNvPr id="819" name="Rectangle 2209"/>
                        <wps:cNvSpPr>
                          <a:spLocks noChangeArrowheads="1"/>
                        </wps:cNvSpPr>
                        <wps:spPr bwMode="auto">
                          <a:xfrm>
                            <a:off x="1188417" y="1952267"/>
                            <a:ext cx="386080" cy="382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393F5E3" w14:textId="77777777" w:rsidR="00181A7E" w:rsidRPr="00204BE1" w:rsidRDefault="00181A7E" w:rsidP="009C66C0">
                              <w:pPr>
                                <w:rPr>
                                  <w:sz w:val="14"/>
                                  <w:szCs w:val="14"/>
                                </w:rPr>
                              </w:pPr>
                              <w:r w:rsidRPr="00204BE1">
                                <w:rPr>
                                  <w:rFonts w:cs="Arial"/>
                                  <w:color w:val="000000"/>
                                  <w:sz w:val="14"/>
                                  <w:szCs w:val="14"/>
                                </w:rPr>
                                <w:t>Market Network Model</w:t>
                              </w:r>
                            </w:p>
                          </w:txbxContent>
                        </wps:txbx>
                        <wps:bodyPr rot="0" vert="horz" wrap="square" lIns="0" tIns="0" rIns="0" bIns="0" anchor="t" anchorCtr="0">
                          <a:spAutoFit/>
                        </wps:bodyPr>
                      </wps:wsp>
                      <wps:wsp>
                        <wps:cNvPr id="847" name="Line 2200"/>
                        <wps:cNvCnPr>
                          <a:cxnSpLocks noChangeShapeType="1"/>
                          <a:stCxn id="794" idx="5"/>
                        </wps:cNvCnPr>
                        <wps:spPr bwMode="auto">
                          <a:xfrm flipV="1">
                            <a:off x="817245" y="2380891"/>
                            <a:ext cx="269" cy="383153"/>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848" name="Freeform 848"/>
                        <wps:cNvSpPr>
                          <a:spLocks/>
                        </wps:cNvSpPr>
                        <wps:spPr bwMode="auto">
                          <a:xfrm>
                            <a:off x="790662" y="2353310"/>
                            <a:ext cx="45719" cy="45719"/>
                          </a:xfrm>
                          <a:custGeom>
                            <a:avLst/>
                            <a:gdLst>
                              <a:gd name="T0" fmla="*/ 38 w 78"/>
                              <a:gd name="T1" fmla="*/ 0 h 82"/>
                              <a:gd name="T2" fmla="*/ 78 w 78"/>
                              <a:gd name="T3" fmla="*/ 82 h 82"/>
                              <a:gd name="T4" fmla="*/ 74 w 78"/>
                              <a:gd name="T5" fmla="*/ 79 h 82"/>
                              <a:gd name="T6" fmla="*/ 67 w 78"/>
                              <a:gd name="T7" fmla="*/ 77 h 82"/>
                              <a:gd name="T8" fmla="*/ 64 w 78"/>
                              <a:gd name="T9" fmla="*/ 74 h 82"/>
                              <a:gd name="T10" fmla="*/ 59 w 78"/>
                              <a:gd name="T11" fmla="*/ 74 h 82"/>
                              <a:gd name="T12" fmla="*/ 55 w 78"/>
                              <a:gd name="T13" fmla="*/ 72 h 82"/>
                              <a:gd name="T14" fmla="*/ 50 w 78"/>
                              <a:gd name="T15" fmla="*/ 72 h 82"/>
                              <a:gd name="T16" fmla="*/ 45 w 78"/>
                              <a:gd name="T17" fmla="*/ 72 h 82"/>
                              <a:gd name="T18" fmla="*/ 38 w 78"/>
                              <a:gd name="T19" fmla="*/ 72 h 82"/>
                              <a:gd name="T20" fmla="*/ 33 w 78"/>
                              <a:gd name="T21" fmla="*/ 72 h 82"/>
                              <a:gd name="T22" fmla="*/ 28 w 78"/>
                              <a:gd name="T23" fmla="*/ 72 h 82"/>
                              <a:gd name="T24" fmla="*/ 24 w 78"/>
                              <a:gd name="T25" fmla="*/ 72 h 82"/>
                              <a:gd name="T26" fmla="*/ 19 w 78"/>
                              <a:gd name="T27" fmla="*/ 74 h 82"/>
                              <a:gd name="T28" fmla="*/ 14 w 78"/>
                              <a:gd name="T29" fmla="*/ 74 h 82"/>
                              <a:gd name="T30" fmla="*/ 12 w 78"/>
                              <a:gd name="T31" fmla="*/ 77 h 82"/>
                              <a:gd name="T32" fmla="*/ 4 w 78"/>
                              <a:gd name="T33" fmla="*/ 77 h 82"/>
                              <a:gd name="T34" fmla="*/ 0 w 78"/>
                              <a:gd name="T35" fmla="*/ 79 h 82"/>
                              <a:gd name="T36" fmla="*/ 38 w 78"/>
                              <a:gd name="T37" fmla="*/ 0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8" h="82">
                                <a:moveTo>
                                  <a:pt x="38" y="0"/>
                                </a:moveTo>
                                <a:lnTo>
                                  <a:pt x="78" y="82"/>
                                </a:lnTo>
                                <a:lnTo>
                                  <a:pt x="74" y="79"/>
                                </a:lnTo>
                                <a:lnTo>
                                  <a:pt x="67" y="77"/>
                                </a:lnTo>
                                <a:lnTo>
                                  <a:pt x="64" y="74"/>
                                </a:lnTo>
                                <a:lnTo>
                                  <a:pt x="59" y="74"/>
                                </a:lnTo>
                                <a:lnTo>
                                  <a:pt x="55" y="72"/>
                                </a:lnTo>
                                <a:lnTo>
                                  <a:pt x="50" y="72"/>
                                </a:lnTo>
                                <a:lnTo>
                                  <a:pt x="45" y="72"/>
                                </a:lnTo>
                                <a:lnTo>
                                  <a:pt x="38" y="72"/>
                                </a:lnTo>
                                <a:lnTo>
                                  <a:pt x="33" y="72"/>
                                </a:lnTo>
                                <a:lnTo>
                                  <a:pt x="28" y="72"/>
                                </a:lnTo>
                                <a:lnTo>
                                  <a:pt x="24" y="72"/>
                                </a:lnTo>
                                <a:lnTo>
                                  <a:pt x="19" y="74"/>
                                </a:lnTo>
                                <a:lnTo>
                                  <a:pt x="14" y="74"/>
                                </a:lnTo>
                                <a:lnTo>
                                  <a:pt x="12" y="77"/>
                                </a:lnTo>
                                <a:lnTo>
                                  <a:pt x="4" y="77"/>
                                </a:lnTo>
                                <a:lnTo>
                                  <a:pt x="0" y="79"/>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49" name="Line 2200"/>
                        <wps:cNvCnPr>
                          <a:cxnSpLocks noChangeShapeType="1"/>
                          <a:stCxn id="795" idx="20"/>
                        </wps:cNvCnPr>
                        <wps:spPr bwMode="auto">
                          <a:xfrm flipV="1">
                            <a:off x="1216660" y="2380891"/>
                            <a:ext cx="0" cy="395218"/>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850" name="Freeform 850"/>
                        <wps:cNvSpPr>
                          <a:spLocks/>
                        </wps:cNvSpPr>
                        <wps:spPr bwMode="auto">
                          <a:xfrm>
                            <a:off x="1193101" y="2359660"/>
                            <a:ext cx="45085" cy="45085"/>
                          </a:xfrm>
                          <a:custGeom>
                            <a:avLst/>
                            <a:gdLst>
                              <a:gd name="T0" fmla="*/ 38 w 78"/>
                              <a:gd name="T1" fmla="*/ 0 h 82"/>
                              <a:gd name="T2" fmla="*/ 78 w 78"/>
                              <a:gd name="T3" fmla="*/ 82 h 82"/>
                              <a:gd name="T4" fmla="*/ 74 w 78"/>
                              <a:gd name="T5" fmla="*/ 79 h 82"/>
                              <a:gd name="T6" fmla="*/ 67 w 78"/>
                              <a:gd name="T7" fmla="*/ 77 h 82"/>
                              <a:gd name="T8" fmla="*/ 64 w 78"/>
                              <a:gd name="T9" fmla="*/ 74 h 82"/>
                              <a:gd name="T10" fmla="*/ 59 w 78"/>
                              <a:gd name="T11" fmla="*/ 74 h 82"/>
                              <a:gd name="T12" fmla="*/ 55 w 78"/>
                              <a:gd name="T13" fmla="*/ 72 h 82"/>
                              <a:gd name="T14" fmla="*/ 50 w 78"/>
                              <a:gd name="T15" fmla="*/ 72 h 82"/>
                              <a:gd name="T16" fmla="*/ 45 w 78"/>
                              <a:gd name="T17" fmla="*/ 72 h 82"/>
                              <a:gd name="T18" fmla="*/ 38 w 78"/>
                              <a:gd name="T19" fmla="*/ 72 h 82"/>
                              <a:gd name="T20" fmla="*/ 33 w 78"/>
                              <a:gd name="T21" fmla="*/ 72 h 82"/>
                              <a:gd name="T22" fmla="*/ 28 w 78"/>
                              <a:gd name="T23" fmla="*/ 72 h 82"/>
                              <a:gd name="T24" fmla="*/ 24 w 78"/>
                              <a:gd name="T25" fmla="*/ 72 h 82"/>
                              <a:gd name="T26" fmla="*/ 19 w 78"/>
                              <a:gd name="T27" fmla="*/ 74 h 82"/>
                              <a:gd name="T28" fmla="*/ 14 w 78"/>
                              <a:gd name="T29" fmla="*/ 74 h 82"/>
                              <a:gd name="T30" fmla="*/ 12 w 78"/>
                              <a:gd name="T31" fmla="*/ 77 h 82"/>
                              <a:gd name="T32" fmla="*/ 4 w 78"/>
                              <a:gd name="T33" fmla="*/ 77 h 82"/>
                              <a:gd name="T34" fmla="*/ 0 w 78"/>
                              <a:gd name="T35" fmla="*/ 79 h 82"/>
                              <a:gd name="T36" fmla="*/ 38 w 78"/>
                              <a:gd name="T37" fmla="*/ 0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8" h="82">
                                <a:moveTo>
                                  <a:pt x="38" y="0"/>
                                </a:moveTo>
                                <a:lnTo>
                                  <a:pt x="78" y="82"/>
                                </a:lnTo>
                                <a:lnTo>
                                  <a:pt x="74" y="79"/>
                                </a:lnTo>
                                <a:lnTo>
                                  <a:pt x="67" y="77"/>
                                </a:lnTo>
                                <a:lnTo>
                                  <a:pt x="64" y="74"/>
                                </a:lnTo>
                                <a:lnTo>
                                  <a:pt x="59" y="74"/>
                                </a:lnTo>
                                <a:lnTo>
                                  <a:pt x="55" y="72"/>
                                </a:lnTo>
                                <a:lnTo>
                                  <a:pt x="50" y="72"/>
                                </a:lnTo>
                                <a:lnTo>
                                  <a:pt x="45" y="72"/>
                                </a:lnTo>
                                <a:lnTo>
                                  <a:pt x="38" y="72"/>
                                </a:lnTo>
                                <a:lnTo>
                                  <a:pt x="33" y="72"/>
                                </a:lnTo>
                                <a:lnTo>
                                  <a:pt x="28" y="72"/>
                                </a:lnTo>
                                <a:lnTo>
                                  <a:pt x="24" y="72"/>
                                </a:lnTo>
                                <a:lnTo>
                                  <a:pt x="19" y="74"/>
                                </a:lnTo>
                                <a:lnTo>
                                  <a:pt x="14" y="74"/>
                                </a:lnTo>
                                <a:lnTo>
                                  <a:pt x="12" y="77"/>
                                </a:lnTo>
                                <a:lnTo>
                                  <a:pt x="4" y="77"/>
                                </a:lnTo>
                                <a:lnTo>
                                  <a:pt x="0" y="79"/>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88" name="Rectangle 588"/>
                        <wps:cNvSpPr>
                          <a:spLocks noChangeArrowheads="1"/>
                        </wps:cNvSpPr>
                        <wps:spPr bwMode="auto">
                          <a:xfrm>
                            <a:off x="2852904" y="513134"/>
                            <a:ext cx="121539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3BECB3" w14:textId="77777777" w:rsidR="00181A7E" w:rsidRDefault="00181A7E" w:rsidP="009C66C0">
                              <w:pPr>
                                <w:pStyle w:val="NormalWeb"/>
                                <w:spacing w:before="0" w:beforeAutospacing="0" w:after="120" w:afterAutospacing="0"/>
                                <w:jc w:val="both"/>
                              </w:pPr>
                              <w:r>
                                <w:rPr>
                                  <w:rFonts w:ascii="Arial" w:eastAsia="Times New Roman" w:hAnsi="Arial" w:cs="Arial"/>
                                  <w:b/>
                                  <w:bCs/>
                                  <w:color w:val="000000"/>
                                  <w:sz w:val="14"/>
                                  <w:szCs w:val="14"/>
                                </w:rPr>
                                <w:t>Outage Management System</w:t>
                              </w:r>
                            </w:p>
                          </w:txbxContent>
                        </wps:txbx>
                        <wps:bodyPr rot="0" vert="horz" wrap="none" lIns="0" tIns="0" rIns="0" bIns="0" anchor="t" anchorCtr="0">
                          <a:spAutoFit/>
                        </wps:bodyPr>
                      </wps:wsp>
                      <wps:wsp>
                        <wps:cNvPr id="589" name="Freeform 589"/>
                        <wps:cNvSpPr>
                          <a:spLocks/>
                        </wps:cNvSpPr>
                        <wps:spPr bwMode="auto">
                          <a:xfrm>
                            <a:off x="391767" y="178435"/>
                            <a:ext cx="2717828" cy="1629948"/>
                          </a:xfrm>
                          <a:custGeom>
                            <a:avLst/>
                            <a:gdLst>
                              <a:gd name="T0" fmla="*/ 0 w 1307"/>
                              <a:gd name="T1" fmla="*/ 437 h 437"/>
                              <a:gd name="T2" fmla="*/ 0 w 1307"/>
                              <a:gd name="T3" fmla="*/ 0 h 437"/>
                              <a:gd name="T4" fmla="*/ 1307 w 1307"/>
                              <a:gd name="T5" fmla="*/ 0 h 437"/>
                            </a:gdLst>
                            <a:ahLst/>
                            <a:cxnLst>
                              <a:cxn ang="0">
                                <a:pos x="T0" y="T1"/>
                              </a:cxn>
                              <a:cxn ang="0">
                                <a:pos x="T2" y="T3"/>
                              </a:cxn>
                              <a:cxn ang="0">
                                <a:pos x="T4" y="T5"/>
                              </a:cxn>
                            </a:cxnLst>
                            <a:rect l="0" t="0" r="r" b="b"/>
                            <a:pathLst>
                              <a:path w="1307" h="437">
                                <a:moveTo>
                                  <a:pt x="0" y="437"/>
                                </a:moveTo>
                                <a:lnTo>
                                  <a:pt x="0" y="0"/>
                                </a:lnTo>
                                <a:lnTo>
                                  <a:pt x="1307" y="0"/>
                                </a:lnTo>
                              </a:path>
                            </a:pathLst>
                          </a:custGeom>
                          <a:noFill/>
                          <a:ln w="444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590" name="Freeform 590"/>
                        <wps:cNvSpPr>
                          <a:spLocks/>
                        </wps:cNvSpPr>
                        <wps:spPr bwMode="auto">
                          <a:xfrm>
                            <a:off x="3066212" y="158939"/>
                            <a:ext cx="47625" cy="45085"/>
                          </a:xfrm>
                          <a:custGeom>
                            <a:avLst/>
                            <a:gdLst>
                              <a:gd name="T0" fmla="*/ 0 w 117"/>
                              <a:gd name="T1" fmla="*/ 0 h 79"/>
                              <a:gd name="T2" fmla="*/ 117 w 117"/>
                              <a:gd name="T3" fmla="*/ 38 h 79"/>
                              <a:gd name="T4" fmla="*/ 0 w 117"/>
                              <a:gd name="T5" fmla="*/ 79 h 79"/>
                              <a:gd name="T6" fmla="*/ 0 w 117"/>
                              <a:gd name="T7" fmla="*/ 0 h 79"/>
                            </a:gdLst>
                            <a:ahLst/>
                            <a:cxnLst>
                              <a:cxn ang="0">
                                <a:pos x="T0" y="T1"/>
                              </a:cxn>
                              <a:cxn ang="0">
                                <a:pos x="T2" y="T3"/>
                              </a:cxn>
                              <a:cxn ang="0">
                                <a:pos x="T4" y="T5"/>
                              </a:cxn>
                              <a:cxn ang="0">
                                <a:pos x="T6" y="T7"/>
                              </a:cxn>
                            </a:cxnLst>
                            <a:rect l="0" t="0" r="r" b="b"/>
                            <a:pathLst>
                              <a:path w="117" h="79">
                                <a:moveTo>
                                  <a:pt x="0" y="0"/>
                                </a:moveTo>
                                <a:lnTo>
                                  <a:pt x="117" y="38"/>
                                </a:lnTo>
                                <a:lnTo>
                                  <a:pt x="0" y="79"/>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1" name="Line 2140"/>
                        <wps:cNvCnPr>
                          <a:cxnSpLocks noChangeShapeType="1"/>
                          <a:endCxn id="829" idx="1"/>
                        </wps:cNvCnPr>
                        <wps:spPr bwMode="auto">
                          <a:xfrm flipV="1">
                            <a:off x="4410710" y="1703070"/>
                            <a:ext cx="528320" cy="27609"/>
                          </a:xfrm>
                          <a:prstGeom prst="line">
                            <a:avLst/>
                          </a:prstGeom>
                          <a:noFill/>
                          <a:ln w="6350">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592" name="Freeform 592"/>
                        <wps:cNvSpPr>
                          <a:spLocks/>
                        </wps:cNvSpPr>
                        <wps:spPr bwMode="auto">
                          <a:xfrm>
                            <a:off x="4405630" y="1707515"/>
                            <a:ext cx="73025" cy="50165"/>
                          </a:xfrm>
                          <a:custGeom>
                            <a:avLst/>
                            <a:gdLst>
                              <a:gd name="T0" fmla="*/ 115 w 115"/>
                              <a:gd name="T1" fmla="*/ 79 h 79"/>
                              <a:gd name="T2" fmla="*/ 0 w 115"/>
                              <a:gd name="T3" fmla="*/ 38 h 79"/>
                              <a:gd name="T4" fmla="*/ 115 w 115"/>
                              <a:gd name="T5" fmla="*/ 0 h 79"/>
                              <a:gd name="T6" fmla="*/ 115 w 115"/>
                              <a:gd name="T7" fmla="*/ 79 h 79"/>
                            </a:gdLst>
                            <a:ahLst/>
                            <a:cxnLst>
                              <a:cxn ang="0">
                                <a:pos x="T0" y="T1"/>
                              </a:cxn>
                              <a:cxn ang="0">
                                <a:pos x="T2" y="T3"/>
                              </a:cxn>
                              <a:cxn ang="0">
                                <a:pos x="T4" y="T5"/>
                              </a:cxn>
                              <a:cxn ang="0">
                                <a:pos x="T6" y="T7"/>
                              </a:cxn>
                            </a:cxnLst>
                            <a:rect l="0" t="0" r="r" b="b"/>
                            <a:pathLst>
                              <a:path w="115" h="79">
                                <a:moveTo>
                                  <a:pt x="115" y="79"/>
                                </a:moveTo>
                                <a:lnTo>
                                  <a:pt x="0" y="38"/>
                                </a:lnTo>
                                <a:lnTo>
                                  <a:pt x="115" y="0"/>
                                </a:lnTo>
                                <a:lnTo>
                                  <a:pt x="115"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593" name="Line 2200"/>
                        <wps:cNvCnPr>
                          <a:cxnSpLocks noChangeShapeType="1"/>
                        </wps:cNvCnPr>
                        <wps:spPr bwMode="auto">
                          <a:xfrm flipV="1">
                            <a:off x="1662429" y="1275080"/>
                            <a:ext cx="29308" cy="207811"/>
                          </a:xfrm>
                          <a:prstGeom prst="line">
                            <a:avLst/>
                          </a:prstGeom>
                          <a:noFill/>
                          <a:ln w="444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594" name="Freeform 594"/>
                        <wps:cNvSpPr>
                          <a:spLocks/>
                        </wps:cNvSpPr>
                        <wps:spPr bwMode="auto">
                          <a:xfrm>
                            <a:off x="1639570" y="1482891"/>
                            <a:ext cx="45719" cy="46771"/>
                          </a:xfrm>
                          <a:custGeom>
                            <a:avLst/>
                            <a:gdLst>
                              <a:gd name="T0" fmla="*/ 81 w 81"/>
                              <a:gd name="T1" fmla="*/ 0 h 115"/>
                              <a:gd name="T2" fmla="*/ 40 w 81"/>
                              <a:gd name="T3" fmla="*/ 115 h 115"/>
                              <a:gd name="T4" fmla="*/ 0 w 81"/>
                              <a:gd name="T5" fmla="*/ 0 h 115"/>
                              <a:gd name="T6" fmla="*/ 81 w 81"/>
                              <a:gd name="T7" fmla="*/ 0 h 115"/>
                            </a:gdLst>
                            <a:ahLst/>
                            <a:cxnLst>
                              <a:cxn ang="0">
                                <a:pos x="T0" y="T1"/>
                              </a:cxn>
                              <a:cxn ang="0">
                                <a:pos x="T2" y="T3"/>
                              </a:cxn>
                              <a:cxn ang="0">
                                <a:pos x="T4" y="T5"/>
                              </a:cxn>
                              <a:cxn ang="0">
                                <a:pos x="T6" y="T7"/>
                              </a:cxn>
                            </a:cxnLst>
                            <a:rect l="0" t="0" r="r" b="b"/>
                            <a:pathLst>
                              <a:path w="81" h="115">
                                <a:moveTo>
                                  <a:pt x="81" y="0"/>
                                </a:moveTo>
                                <a:lnTo>
                                  <a:pt x="40" y="115"/>
                                </a:lnTo>
                                <a:lnTo>
                                  <a:pt x="0" y="0"/>
                                </a:lnTo>
                                <a:lnTo>
                                  <a:pt x="8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inline>
            </w:drawing>
          </mc:Choice>
          <mc:Fallback>
            <w:pict>
              <v:group w14:anchorId="29DA10C3" id="Canvas 840" o:spid="_x0000_s1081" editas="canvas" style="width:468pt;height:342.1pt;mso-position-horizontal-relative:char;mso-position-vertical-relative:line" coordsize="59436,4344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cqQ/Mg3cAAAkjBAAOAAAAZHJzL2Uyb0RvYy54bWzsfW1vGzuS7vcL3P8g&#10;6OMFPFG/dxvjWeTY8WKAmbkHe3zvd9lWYmFtySspcc4O5r/vUySLTUokq+M4OkncczBp2SpXk0Wy&#10;3qv453/7/HA/+bTYbJfr1dk0+9NsOlmsbta3y9WHs+n/u7o8aaeT7W6+up3fr1eLs+nvi+303/7y&#10;v//Xn58eTxf5+m59f7vYTIBktT19ejyb3u12j6dv3mxv7hYP8+2f1o+LFb58v948zHf4cfPhze1m&#10;/gTsD/dv8tmsfvO03tw+btY3i+0Wv73QX07/ovC/f7+42f3f9++3i93k/myKse3Uvxv17zX9++Yv&#10;f56fftjMH++WN2YY82eM4mG+XOGlFtXFfDeffNwsD1A9LG826+36/e5PN+uHN+v375c3CzUHzCab&#10;7c3mfL76NN+qydyAOjxAfHpBvNcfaNyr9eXy/h7UeAPsp/Q7ej5hfRb09f3KB9K/UbAG5ukRC7h9&#10;tEu5/boh/nY3f1yomW9Pb/7x6dfNZHl7Nm3LfDpZzR+wkf4DSztffbhfTOiXGDgNAJC/Pf66obFu&#10;H/+2vvnP7WS1Pr8D3OLtZrN+ulvMbzGwjOAxeOcP6Ict/nRy/fT39S3wzz/u1mpFP7/fPBBCrNXk&#10;89k0L7oqq6aT34GmnbVFW+g9tPi8m9zg+6xss6atp5MbQLSzsior9bb5KSN63Gx3/75YP0zow9l0&#10;g4moF80//W27o4HNTxmE3vs43+1obQw4nYiLh9Wt+pP3H87v9Wx/3+LT5NMc2xyn43b9NJ3cz7c7&#10;/PJseqn+p/7g/uMDpqfhmmo2UwcAL9yqv1fvtjivLfLNh2uL/bLp6rI+QFYDlzlNeAfOnH5Hyb+m&#10;d2g06iUGN03VTI+mer+aPJ1Ni6ypFP7t+n55S1NX6+kOgrD2Y+/BgE/vVKyGISYvrN4g1+vb37HI&#10;m7VmBGBc+HC33vz3dPIEJnA23f7Xx/lmAeL9dYWN0mVlSVxD/VBWTY4fNu431+4389UNUJ1Nd9OJ&#10;/ni+05zm4+Nm+eEOb8rUvFbrt9hc75dqsWl8elRmS+IQ6bF+89PUZMXhacqzmdrR3un4dscpazpw&#10;cX2e6i5vWnVa5qd8nMqsqDIiOx2noi5yMP2vO09fvqt4U/U8kn+jtxltTxqv4vf/7LK8nP2SdyeX&#10;dduclJdlddI1s/ZklnW/dPWs7MqLy3/RPsjK07vl7e1i9bflasGyJyuH8U0jBbXUUNKHjk5X5c89&#10;OvPTh+UOovh++UB8i8/X/JR45rvVLRjT/HQ3X97rz2/84atDDRrwE4fPbGdiqj/W2Xtc3pzi/2ZF&#10;8OlgRWStBH+1+0h8RGs2D4NwPMw3//nx8QSKAZji8np5v9z9rpQc7BYa1OrTr8sboib90AvFJiv5&#10;GON7eu0Eh7ikU8KA+s/AbJc3e1Jx+wjxQ4wpISh9LG/oR28o1/fLR2bT9NlMGrxP1ua0BnSxvvn4&#10;sFjttEq3Wdxj/uvV9m75uAXDPV08XC9uISn/eqsZaOjY5e3b2azLfzk5r2bnJ+WseXfytiubk2b2&#10;rilnEMrn2Tkfu4/bBcgwv794XL7AuVNCl5nSwRmYnxJJtAS7IaVFHaTtbrPY3dzRr99DwJnfk5Dk&#10;LxSZe8oS0QfpJ1A+2qY7JkO1bJG5ov3Fnjim2Tp8cta9a9+15UmZ1++wYBcXJ28vz8uT+hLy/6K4&#10;OD+/yHjBNJ9UWpA+UOA+B7srqFof8km1FL3KYPUSrbAYXUmrYY6ocPid3uqYm1prb0oj61d6F1g/&#10;71fzET8eTanB3t83EcAPlV7x0yo19sjRGSRNoG27GSkZp84e3tvqSsYz3/LAyPy4mG/v9JFQX2kj&#10;5wtVBE8Z/ylPv+YCP7K2Q0fiCJYGDOLAoaxpWx3rUHZFVbawJGBI5FnZVI2xV0kkkeVeFFUOxVeb&#10;GllX1BnsfC0Inmm6e4fKmL/6TMXPXtjToqSM2majvCEHyYGaRZtoNDXgRP3GpkbD5/jX3tRofkpT&#10;I1fiExvt4NiNpoZ2hYJHltCsmKNWNfw4yrpxOCoMsZ6jtjN4cr6Ko3p6DmkU9hejrfFq3Ux/oK2B&#10;6FZArWlpk/+8ao09c2xsZDkO+Whs6Nij45JNk+SLXQ2jsbEXHw0HCZusC57K7oinspiVWV0Z0Zhn&#10;9UFcI581RUeyU4UJu4bM9a+SjKOtAZvKkNCjxRf6LLyoDIcz+PkjG/okJfH/HyesQVE/LVx7WwMn&#10;BqeEpkLxj58mrFGMtoaQdgGGOivYe5NnFeVgYCdobwh5b8BQq4wANEPtspq5wTOdN56WM5oaY0Sb&#10;ItrEebSbSX3Ej8cKa+QUot3LfMqzTKUyHcnUOL5S451BCmuMlgblC37zoOZoaQyzNPJAOiIO5THz&#10;EYts1lUm3p8XVYGffcHYIDWPvie5WFUF5bB9I0MD4fx3l8oZjP3j6eBjUOMV5U+RNPr2EcU8mLuI&#10;jEZs7mPJw2MfvVEc/jE5PqM4HCgObSIiJbTp7HyIQ5WKeKwzmVdVjZR7FeWv2lmN/G3PTizrsuV8&#10;YuTKlcVXxvi9MzmaiaOZeJj4vPt8/VmVr8AxbaSTWIewQrUUVyHAqaErEPBBVx/gg648wIdY1YEK&#10;PjxSpcHlH19pgLT0kPWqzt6ROANC1c0Mp11xhqCi3FUUnzaKctl9O4/8qCiPhQZHK/LJg6l32TFT&#10;745+9DyhPPqNuM509Bt9J4V3uU2j8xRl5Ts5mjiENEShZVRRrpvaBqhHRXkvd/6LczfGtN0BabtW&#10;UdY+SjoJr05RDmaUZcfMKEMkFUW2CUW5LTJEYFlR/qYe5bfv8J/xV48eZePKeHUVucQIjuBRDqaN&#10;9Tb7MZpLHPvojYry6FGewufxvXaoKDC2w6yHXj04xpkss6yhcVDdWFnkM6R1eh7lvMptgHVUlEdF&#10;GUlp3zrntFeUbf7Pa1OUi2A+FLKkjhf/zfO6LkwvqBx9nlodS+pzEpGX0VbQKij1YuQMI2c4Kmew&#10;SUgiZ/B7XkHS/ejRpiKYloVkrWPyhpI6W2mtoa6zfL+xVdVUHcWpFW+o0UbuK9OyPE1+jEOPcehE&#10;HBq5U680Dk3x34A98UfFoasCIWffmmjztia3PPGFMquaWq0VMpCeWcbgec28HhSpKPT3GTPDplVd&#10;O3+8Rg/H8WAVwVAvAsDHk3slujUqueapvL1KnHWtbec4qsSjSnxUldgmIooq8U+WflUE482IQh+R&#10;MZTVrGFjua1Mb6WeMRRljQq+0VbmRpqeqB7DzaphltaUXiz81XvRrP736hhDMOaV2zzVI/jX3QKm&#10;oD7cWTt51Ie5xapuSzXqw+bah0gjEOrdfmjtaU/LkdKsCrQRrJFJTNGjrC0P+4B06KCFr0cXcaDN&#10;/yj2vq3Ys4bhaxN7ZTB4hJDS8fThokD2JXpUqLByh4tE9qLKBe4MIP41MoaRMZgrUI4XVbaG4atj&#10;DDZydLlZLOjaKdylgHBSii+8u13ufl0vVztcGKM4yDNvFgI/mFH1vlIVcG9Qtp9oUqN83xYo5Rlu&#10;FaFxOa7hm4/6ZiEK//BtQriS6tZ0MP1wa7ShK7zk/cM9Lrr6P28m5eRpgjtfjBu6hwGLtDCw1id3&#10;k1ZH0AgjIwK5LFCeRTChUtsCdXUYESpHLUxZRRDBPWCBmi6MCC5QC9PGRgR3iAWq8zAiJOJamKwo&#10;IkOC/WShysjcaE0tUF62EVTo5eKARUaF3hI9UNE2MVwuzSNrR9eG2GFVZR5D5VJ9FqYVqol6VLjG&#10;J4bKpXsWw+USvs2j29OlfB6hPJ0WO8Uuj42LeutYsCoyLur1YYE67JrwsaG+BBasbsL0yl3Sd11s&#10;c1HVpMXVlhFcLu2zWRbbElRzYpEBLoLNpX42y7vYNF3yw6MfxkZpc847o9gomaeHKyNjo7B+DxWf&#10;aeEuAfqARcY2bA0oYti/NMZ1KPJioeKbg/ywFizrIitauGsQ37WFuwSwIsPTJB3SvjJ+nEgjtmB5&#10;EeE+dP2ehYqf89JdgLyKLGfpLkCc/1CShH1nXrWRaboLEOeLpbsAeVVEkLkLEGfYpbcAsV1LXUDt&#10;+OOCpPIWICZvK3cBouKtcumPiFt4lpVL/7jMdcmftZGNUbnkjyoClUt99EeNjMulfoz9U1pdT1XI&#10;1KB6QvaVhZpFWFntUr4GMw6jcikf47EI1vfva7IIsWqX8HmM+dOleHbsTRE5RLVL+ComlGqX8E2U&#10;Wi7h25iaUruUb+oID6Ou73b0WXRgjUt7dOMI075xaZ/XMZnUuNRvZ5Ht1bjUL8E2w3KcYlF2Am0W&#10;0TYbj/x1jGaNS3+o0ZFpuvRvsjo2MncBEE0PI6NWmP34y9gua70FiG3+1l2ALirGcRdq/86miY3M&#10;XYAOKlJ4AZAw5yCrIqtJN63aacKTGtP4W3cFmiKiL7buCkD7iW2O1l0C9JsOLwG5fZ2xQaiGZ9p5&#10;azCLCPLOXYOEZta5i5DFpFLnLkJCa6TOcf0cYrpU565CXJ/t3EXAzZ8RsrmLENelOncNorqUcq7b&#10;CcSVKZDAmWhUmwLdHbC4OkWXqPZ0i+pTdE1jDxZXqOj6sh4uqlFlM3cd4ipVNnMXIqpTZTN3JeJK&#10;FdqgeaOLSNBssB3sLUVsB1ObxZ4mccUqo1tu7Q5A4Wp411Gbqh4sqlpR3kIPFtWtMs8ijipXqCxy&#10;scW0qwz1v/1Lo+pVRo3v7Uyj+pXKv7JgMQULJb4uspjOkHlmcYxfZr5V7IoZuK+sg2p+B08VXFrz&#10;05vPK+O0wie0OPpAd7XTF4/rLd3CTR4sRNSutL9NwZs/CwFjoxAwZ1ICZQIY24CAuS1YGhjnjYC5&#10;6WUaGItIwCq4jmmngY0j8Ep3+JXBzRx1A0QZ3MwSu1m7EIXBmHliuw4CNzPVtbPiYMhLQ4TRxTsy&#10;uJmqzmKWwc1U4UwZMnZql6MGM2yquZmqTpkQB0MOEcKuQ00yOO/cYVu3MFPVdUgydjNVeCWGUIbc&#10;EmrswzYwOR4IHJ6FIdjJtaDAh02VnAcKfNiq4sZ6DT5sqqWZKiz8IWM3F31cwYYfBG6mCjN9ELiZ&#10;ajVsqmSKE2VgbA/CbqYKg3oIuIlYXsFoHgRupmqz2NN8hixjGru+SEzcwGT8KvBhU63NVGHBDhk7&#10;mbCEHTbqIHAzVVihg8DNVGFnDgI3U4UlOQjcTLUZNlVzscIVrMEh2MkcJMrA3hsEbqaqS6DEVSWT&#10;TmEfNlWy2RT4sKmaXJwrGF1Dxk5WF2GHVTUI3EwVZtMgcDNVGEaDwM1UYfoMAVe2Dw2ejJthf2Bm&#10;S+bLsD8w8zX3K4trqywUPaRhU1Y2iP6DgZPuFaeBkyY7Qr1hqO5EloL+g2GrrIwB/QcDJ036vv6D&#10;gZNmFYq09kELR2q7eoOvRekFNKr3Bk18J/ekeU926t/N2XSDzqNn02t6CZTx+Y40dv6oioYokjy5&#10;wwXUeAN98bD+tLhaK5Adae6aqaJIxIyz//5+FYJjivG3/HxU2PQscO26wcbf8tOH4ng5f8tPD8rq&#10;uPwtPzWUXvv+amD+lp8aCmYdqEsWr14N/pafGgrmGkHBzB4CxZuNcfBT4zKbsj/q/DU/DZh+Z5d+&#10;Jdl+GBncOqmBkVFHULzl+E381G80GjJcZilcFAEELvD+JBSMb4JKL7fRPK0w4/HwU4/LNIm2EpK/&#10;5aeGooAL3mjFLn/LTwOl1xt+6tToa43Lqh+Mg58aF/nX8Ua47FO4yPFMUOlNQd5dgkqPy0hQe2ES&#10;j4efelzmjokqvXOUgwyvtMoqI+GnRqacNwSWPiDKPzIAjCK+AIOWn6IZwhAKDIZMEsysAGK6STBD&#10;NmvK8Qz5qWeKbmrqpboKD/yVv+anATN2p8TJjGUC5poaG2Ik6qUCL8vJ8wy6WS8Aj4mfemzc40Lf&#10;axKdQkEBacKWXtOCgmQAS+9veBsVVHp/I3wzBIrC7nijgMuMizUfpgE/NS1KM670HCty/+GNApSx&#10;eQUoY7akx4VmAgPmWBvFIk2J2oxLgDLjSq8jfNpqXMKmQLRLg6X3dWN8EMKGbQynFbZ/Q/EqrJJw&#10;mBBJ1GBpqYNggAZLsw3cOKDABLbRmikITKiF+KIpCCytNcxbYJCdUYUFrowoinqpCKbHJogCXCKu&#10;saW5cmfoJkopzREEkYfGPOqlgvxE9EmDpTc5gpgaLK3jdBR6xmIJakJn1lTQOTpoQQqb8FKKVeKl&#10;gjaEoJ0GS29yirBquPQuB5zBlx4d4PRCCEok1Fq9roJKCjh9WAUFF3B6yUR9WV0JAPr1Fi4LBH5q&#10;wQDFhzldeiMDUC+cZB04gGlODEAzGYHhAdCIaNiLKf1B5QPTrpEsKwcwfUQcQGlHkAFJrwZfGDZG&#10;gUf2s7auaF46ftolNHSEdzn9al5CqGPDAK1rmF/JT/tqM2vrFGYAflpAY0GLijjvcIFj2iOTWSct&#10;v5Kf/GpzBhFZFGZtDjXuvZYANZfIBJZo2U5m3aU8Nn7qMTIbQ3JB8s2d4YpIaBPgzFmV4AzPRolf&#10;Gp8RAZlgDrNEyQS+yAIK+Q/p9xp5h4C1AGd2lwRnpHFuPYu8Dvw062GEe47MhNRBQU6ROvS55Asx&#10;TBYJGml8RpNB8UYSjhUj6medGh/rWbnAOFlty220kenBT00X1gJz6wfj7/lp4Fip1PUZUdvL6qiw&#10;wVLzsCqvwApZg84FTsgKeS5olqzf5zaixvPkp54vmwtIcUnOozbGB1J403DGlBHhjGGUI3qWoh+b&#10;WSKcHV/6vCFHR+97gZuzQYlcneT4SsPXRDhj7IpwxnSW5suGuATHZr20HuwkEOGMz0HaL+zCkPYf&#10;e0Sk/cwOFul8IHlcr69w3tBKVMMJ59d6kwR+kBnnlMRfUJuu3yvwK3adSfwPaVgan8BP2bEn8Wf2&#10;E0r8Hjqefq8kP4wpL4gjpp4g3Yx7VRKqxlcrgbHPThDl7NsQNAPKtSctWlA0jEtU0luMs1xSl4zn&#10;XQKjmhoam6CkmZiApPOZAIOkQ5pohaSTmtCHqOMaQ0rSmY36KOjgBpnA3BkqLfLMugsC1IxLsF+M&#10;TSIoAQyVFtkGSjDWjPop2H4G6kB5urlfbxeQ37GwI6o7jPhMhx1rG79n9YSfWk3Rc2nQuCOlLDBU&#10;2sRgqLQCqterQaZt6o167VF4koTS+6hBxDCFi6HSbzRhxwZ6agoZZabixDdSFEQ7l5qDhd0jvxYy&#10;KIpJvtQwhgYyKTU2w2ZQFJAG00yrESS5YYENDKTUSzn6iGcKjMOPwjk1zL4BeAqbER2N4JE1gqix&#10;GWRMfX7qQ2DEGu6XT77UCEmyKFJjMyIXBUVJMOPIbkTPgjlWkmPB2IkoVkm+lvWVBvZ7ahas/zSC&#10;aGN9CiVPaXy8FiBP8r1MPsvgeK34aRiXiUY2EoMz+mgj+AFYv21twhC/j5/mvWYeZKem5sH6d4tx&#10;puBYn0f5UxrO2AcinLGHWsGDyvaLBMf2EArHkuMrjX1lWitE7fuSxyfEqjg8KeFje1KEM/apCGfs&#10;XRHOhCklOA5USvTjUKW0HuwvEOFMuFLaL+zPEOFMwFLaz+xvkc4H+2+k88b+IOn8ctBS4gfsr2oE&#10;/sL+r0bgV+xPk/gf++ckfsqRS4k/c+hS4vfsjxThjH9TkkccvZTFm1ZtJWnJ8UtJ+LJ/WJLl7G+W&#10;VAMbwhQ0DRvDFBQXG8QU9CD210tqFfv/JS3NBhQkrc8GMiUt0kYyJa0U8RazxoKWawMzktYMQKP4&#10;S1o4BzNRspoUS3CnGP1JMBIAaCwTQRD3gIIJA0AzGUFVAKAxKnQL/ajstKFHyV6zgJL55wCmtXwL&#10;2Oe7sl7ET60f9YCC5esAps0VSx6UAEtrbVwGgplvlzATDnUPKDghAKi3WSa48QFoTH7BRWKPAtq+&#10;CLM2iQJj1JPcJf5uZK4s+fGYy0veQ5YakjOSpdAY9dxbjzHqaWoDfLqwlpsLURPWmnOBFbIWLkV1&#10;xqgnrwM/tRSrxqhncJ+y10CMZtqobFqt4EzrMerp778x6sn04Kc+l8ZpKiXhGB+ilNMzRj331KUx&#10;6rlHEK5FE3Rwbb5lgkrPUGmWaEwYweD4OaOe/mHXhlIf6eRvOTYKO5nqNlXjYFvAiV+6zYMTl8a9&#10;fYf/jGnlgd2rpir2GkpljpNpoa+qMJ8mHzfLs+k/4a4rZz/iFY2b9cfVLQIT89MXu4VGbLHtX8/a&#10;ZSXxG31Fa1k1ZBhv/rpC72nzzbX6wXwzX93crVG2u5uiLw59PN/hJ/zJ93rhO+WV6is73Abc6uyH&#10;b+ygKJH3Df1AFwROrp/+vr5dnE3nH3drVYrMNyiu37+nSuQv6rcNN8HhFa3ukRncbzvWBQ6hb9uU&#10;CV2V0KXKJOfF+m3HOjeBgj0i1R4wgAic0ALF+iki4G1hUP4QHhHy1ixQtDMVuLMFUh3AAyNCopyF&#10;QbfLSKs8B6ilJn4BRORetZgSrbccqIb6NIdQwT1lUUVbPnsNxtCdMozKpXi8vZhLc9WZPDQql+Zw&#10;jUVoRU5hO3jVPzGEyyV7ookapLDFhWaSwSkSK7JA0MUj46IMKwum+poGxkUeDwsUb8FLSV09WOzQ&#10;uKRH5Dg2Lpf2qp1yaFwu7WHXxXB5tI+QyyU9ArwxVC7pI5T3+mzH+/5RpoulFrWZDEyQqm8sDMKw&#10;kVF5PbYjrIFiYz2qaFd4v8N2bFgu3eGniQ3LpTtaoYen6BI+3sORUgfs8FWH+QC5SBZbIEQ1I+OC&#10;46kHK6hbcQiXS/p4q0oSkfaVqlt9CJdLe0QfY+Ny97zq7hnC5dI+3pDT662tOt+HcLm0h/84Ni6X&#10;9g21BQ7gorZblhDxrqOwCXowcN4wLpf2FMuLDAyBih5ZF0PmEp9CEjFkLvUBFxmaS36KrcSweXs/&#10;xsBgbfUTALbYCvgNtlWD/8ASwMJzsUVb3Ho9thEMC8+U8tPsgibGRm6yHq6IYfNXIUo3VLM52FSj&#10;y9BM/VWIrimVAvdjU+3qQ9j8VYhuN0qb6rHFDpXXbDt+ELxm21lM50EmXP/K+An1mm0jABReUa/Z&#10;dpx1eM22dS/fANG8ZttxnuY124YzKzIydwXizJbq+uwCoAohjMxvth3lauQ565HFzpTXbDsunrxm&#10;27rDcIBmVCRuXxmXm16zbYRJItN0z0C8W7HXa1s3Kw6NzF2AuKJBBU12AnCgh0fmtdqOK0DU78RB&#10;FpHDXqftuGJGFfMDkLkLEFcYyUXrIItN012AuCbr9dlGyVOEZu4CxFVsr882Im1hZBCZzgTiyj+k&#10;nAOX5xEVDczfAUvYJX6fbdXcObDX/D7bQB4RoXt9tsGWg8qC32c7bsx5bbZ1r+jg4NyFiKq2fpdt&#10;hMgjYxtq/rrrgEB/DJu7DlGz3O+xjYKdGDb3MES9BXs9tmEZhVfB67Ed02P2WmxH7WCvxXZMxdrr&#10;sK0u/AqtqGcJRzebZwhn6k4CgwzO07EpdqDrt8mcG5tiH/RDNxkiV347R9VkPNgRHQcR9ThXtuwz&#10;3ZfXVANcITVPZ+UL4GBoCjtnGabBx6bY1As+tEwm+/7KFhOlCYkEPkV3m0wrgEOboGWC4T5kVZH1&#10;p8GHrSpZ54TdhuTSgzGVTlc2E1AAN1O1pUwCuJmqLWkSwM1Ux6bYFCyicBffuzA2xY6d1bEpdowy&#10;pubnytacpQ8fXSZEjGNsih0j6NgUe4i8Uvfc0Ebaa4pNuQ72epmv6nFN2joxx76YXOdbacnX5/z3&#10;33Myhg/H8pe/5aeGggWGWdBFO3rW/C0/fah02rvBJVQ5atlKvTdSb4Sjk8YFnTwFBfcNQUl9OQxU&#10;ujqU84qEthym2FwqXYUBjJEJDQX/uB7X6aoNLjNnXYw3Az/1puAq8/QGs0XmyYXkGvP0pjAl5vBb&#10;pzaFqQYWirhfV49rqaiGe1yn8+C4sFxoCMt9f4SeB5xQKzVa+Il6XKe5GWdeC0yP21elzx2nhaeZ&#10;HpeSC1Bjj+tTzfO4dDxNLy4cF6BMQUN6HblpnbApuGZcAht7XPtCjGvFBZbGpeLWV8JY+Km3B1eK&#10;C+yWC8XHHtfmWHFtniDZudRP6KfClYNCOxUuRBRbYWstU2i6wsXhCMOmlBOEsrRqKFxGAjhEAKFC&#10;Ci3WKJtEq5rSe8EZBqikCKEhWEiqq9AThsvCKeaWnjDFK5SWnmaHCJwZA0JQ5wHINkRanjqAab0S&#10;gGxvpJkxAI3JgUmlZ82NpgXLqi+5tu5vZin81KzFAUyrvz3gy1d7C6WQPR2HV3uLheZmrQWWileb&#10;3WNdwkw/fjIdeT9a7y4D8JMBTeMDqYbEHpkBZeHmKCDHKL17zKGW+glaLpHBdSpg1GxH6nfIbAwZ&#10;PEmE3DNDarPITPbnqfZOb9jORCakfpzcs0Wqh+MLLHKhBxb3lHn5HtfpjcWK0R/X4zq9T5HipKQP&#10;cpiS+7mv9k7js9XeAivsq73T4rGv9k73amP9XuoxzOaCVL3LPatEONtDOs2y2DCSqpDHHtcsZfip&#10;pQ0b4hL92KwX4Wy1d3r/sc9B2gfcE0/af9xjT+py0Pe4To+PewBKXRj6Htfp8/vlPa7T+NjXJfXk&#10;Z9fZy/e4TvPnb9bjOs0OvlG1d1r2GsevdF2F8SJLfWCMS1pqK2P821KXGuMsl9QgrvYWjE3b4zq9&#10;OU3zWUnnsz2u01vpS3tcp3eIiaOIOrNR/wfWcadNTGO7CRaCMQUFg4PNkvSWNDaJYA4ZKEGlYKj0&#10;G42FIdh+BuqgSdyX1HHbamzq8ETX89YFlF8KWXql29vNh+vz+83k05xu+1X/M5qYB/a42e4u5ts7&#10;Dae+IrD5qVwVjdcTYLAWfNa9a9+15UmZ1+9OytnFxcnby/PypL7EobgoLs7PL7J/0Ziz8vRueXu7&#10;WF0u7+8nnx/uV9tT/PJserfbPZ6+ebO9uVs8zLd/eljebNbb9fvdn27WD29Q7Lu8Wby53cyflqsP&#10;b6DMz948zJcrgQqX6n+HVHjjD0NV0WNW/FS3Iat6ZCpB/sufqRh5LPA+vfnHJxRkL2/RAZxy1A4L&#10;vJVm7ZVxY4s+/m19859bspm9b55X4F0VTactcLUNJzeoAK+rqiBXww18X2XRZtbZy5Xi36zAG52S&#10;kNRco2xBHaAPt4YmV+AgtgwgloXs1h1UqowngAhktohiudFuzUGFWtbgiNySg2jKtlv0VHURTPCC&#10;2iFFU8khACxQPaOyosDkyFFqoYaVeNcZpZGHcLkkj2ffu0Sv8xgul+rxugCX7nVBNUWhcbmEh+8s&#10;VrLgkr4uY8hc2ifKKTzql5F1pCNjqR8v9fDS2+ua6hUC0ySfoEUWr0LxCr3rJobMpX+8PgZZz/07&#10;6zZCM0p6tiOLV+6QX9qC1S2VPoSm6S5AvKaIfNc9si4ysueUe2NM4ZE9p+C7jjGL55R8RxcAyQk9&#10;MeK1axT57mnWRI4mRVUtVLyqziv6rlXpSWA1n1P1XVdUYxNC5p6AeCWiV/YdPegkXu004zWSZOtY&#10;sBplu+GRuQsQr970C7/zyAmAst6/Ml5XigviejAqCwyOjFy4dvzxilev9LueUe1aYAHIPrTIKFoX&#10;YbVe7XfVxbC5K4DAw6Di7wrdEcJjc5cAUiCmE5ApbOdQxVjas4q/qybCOZ5V/F3FBMFe8Xe8lNyV&#10;xBEJhUtEemokqOaXflM/mcD2qPeWYBbZHl7lt+oXEULmngLsjigy9xgUEZ7m1X1j48a65niF36p7&#10;S2Bkft03CrrDHXi8um/VfSKEy6U/MgdiuFwuVEXOk1/1jTdGxuUeANWEJzQul/qIx8RwucRvItvC&#10;r/nuYl1lvJrvNrKQfsl3tFuHV/Id1bJd2iMWEpmjV/GN2tLw3kcKRH+QEOCIIXOJj4rLCDKX+kjA&#10;iiFzqY/c7TAyv+Ib5lR4W3gV37rxRGBf+BXfbWxfeBXfcWTuAiBoEBuZu/nRDy8yTXcBEAmIIfMX&#10;ILKaSBjpVxPu/RgybwFUB7EAzcBvXGyz2CGn7JP+rWTIBLksvnDBoCyFFxS5Ew4cmkxFsLmLAA97&#10;FJu7Ck0Um7sK0cZWmVfvHbNRVPGGFdXRRfDLvevI9qDs+564caJl7hrEFFEViLAjK2IczS/2jhmJ&#10;GSXrW2QwmCPLSblMFkx1RgrtNa/UO4vJJr/WO4+tplfqHd225P22A8siJ0rVmFio6C7zTOEoKvcA&#10;xLhG5hnCjmI2loyHS2hNTt1YMj6WjE+v7E2Q6QpE8mLAJXyFGJ7O2BLAIR0UOIf6BHBIYQXOSYJp&#10;cBNvvLJ3Fwjg4CKE3aZBC+BmqmPJ+H6lM26CV4QcS8b3KWOKIq5sKnh6i40l47E63rFkPEaZsWQ8&#10;faZUBypi82RzDJFRY8n4ICqZxPP9kvFoHx2qylZSgvRy5w0vV2NO1hClTvQ15DobEXYf1h/eVPPa&#10;/ns/a5HheHj8LT81Nj0Lur9HT4K/5acHJSSyG1xwFKZwab0D4eskFNwaNEv42lK4YKkpqHT+MEOl&#10;32hqzOGQT77S5EZRrmxqZGT40dBsLwsmKD8NYeHTUGCsEvLX/DRgWnOshXoek1OG6HlybCZDDWGR&#10;JJjRP2u4EFIzNdlzCLMnwUwuHuUip7CZzL4a5zEFxtXm9vAxvfip6cbl5rbbFX/NTw3G9eZItku9&#10;1Nx/g8B9GswslpDVbu7mQWJWEptyj2GLIPCXhjMXmstw+mhRHWxqsnyheW2bRDHN+Klpx8mziHKm&#10;8fFaQL1OvtekpyJvIAnHycII1abhTAuzGtGc1Hs5mRkpBmk4nofA5jjZukaL29R7OXkbwfA0HAWo&#10;aR9IcCa5HAkJaXzUrFXhS8Nx8jsi/0l8fKG5ceJBDvI+4afeL3yhuQjH49OpUlF8fKG5hA+9YfV8&#10;JXzGyBHxGU1VguPiC4l+XJcurRsXh4hw5kJzab9w8YoIZ6rTpf3MxTW1cD64WEc6b1z8I51fLiaS&#10;+AFfaC7xF77QvBb4FRepS/yPi7Ekfspl6hJ/5jp1id9z8ZkIZ3xfkjzi4jjkjiT5ARfbSdKSLzSv&#10;BeHLF5rXgiy35eqCasD16pKmwQXrkuLCxZSSHsTFmZJaxcWekpZG0X/N2AStD4Ba2ZS0SABqDQaZ&#10;LsklpiwG9WpJywUggj1Kz01rpgA0ir+khfO90MheFcZoDLUKPpeUHKZkET1GQcD2gIIJA0AzGYEV&#10;AtCYKIKBZcvHJXvNAUxrRw5gWu2xgGktxYJJxKbkQ2wIcfE0YaR9aAgt9C2zK4eg4qCtAFtPgNOz&#10;gLEnwOlzAlU0DWd2v8AK7XESujPZ82mjH6yK8dOo8HzghUYrloNIpgizJBuK4PfxU7+XWZxgYTDH&#10;tEn6jIWfBhvdeEA8Jr1DmZ8L5gqLBxsE4Jfx07yUcr8UY0uurBVeafZnZWF6n1jRmt6eLKkFg4ar&#10;2KWOLIZHwVZO7WFWS5q0Kc1ajtCRhZUm5D+lXso6GEzHJJjxGiCbJwlGCbdYU8F1wwonuEoa3UzL&#10;vt5hy1uIn3orsUJM+R+p4bGCLXZpNAo75WMk8VGKBaZLORQpOK5ep1b4SThjQPXNN3me/NTzZYNH&#10;hKOsDRof5HPqvVy9LsLZ8aXnwQZj382Tx89PPQ82QCW4ki40UfNIv5cNZBGfafwmzZcNeAmOq9el&#10;9eAWdyKccVhI+4UdINL+Y4eKtJ+5el06H+zwkc4bV69L55cdUhI/4NaKAnvh4nWBWbH7TWB97M0T&#10;GKnKo8IeFdiyyhcDmMDkiRK04yWRofmjIH+MW1AQZuyiTR8x9vemRRk7+tJsx8gU2zCemQM/DZNg&#10;SyDNwjS9BNXEONwFPcd47wUoEwoQNDATVxDUOVOqLiiHlMaGPSGomiZ8IimumqNKarDWCwWlWqMS&#10;NHQDlFb39VILUlKPSTBE9HYQrBoNlN7w5hwmN58xUQbApBVsjjvuE2ksXx/L13FZ+Q97PzmklC5f&#10;/4/FzQ5XFN0vJnmmg3delbqtX5+s1ud3AFy83WzWT3RtPKavT4X3B8PL2uumyal8A/wzn81w7bs6&#10;iX1ZOwrZC+L7VNaeNfB0c2iHy9qpkcO/L9YPE/pwNqUe+CrHgO8wR5SFQSj1wOsi4f1ChWPoNz9x&#10;YwdN14+b5dn0n7BXy9kveXdyiTjOSXlZVidoKtCezLLulw7x9q68uPR7VfxtuVp8fa8Kat3RVXB5&#10;E629nhwDW3c8LHeLzeR++QClzvb3mJ/Sbny3uoU9NT/dzZf3+rPT44KGz70t+BnqcbH7fP1Z9XfQ&#10;4pX2stj2YrVeLaaT+7+ucB6wW3f8YcMfrvnDfHVzt96cTXdTXJJEH893+Mk0Mnl8+3G3vlzuyCjs&#10;32t+eNo+6iYc+GCWATDDWoY8rTe3ul8IfXrcrG8W2y16iPx2N39cYCXoZW5jC9jPh40tlG5pIH9T&#10;LUEsY+ABA4f+hsCobcjk+unv69vF2XSOmakl54OLZiYT9K0oym5WmcQBND+qSh1c7jlADlc8+dqJ&#10;AxQtPGcsqxnRsxpblKgSe5rgX1IO6IY6blrhFpeokgTta3BBoHrYMgmqbQhggUbogKCs5xAL1CUH&#10;JIgFs7YgwEDlQdbz8f3fqQeGisQ/dcLQVgd8eUIdeXA41L/Y9Jvp5Ppseq1X4HG+uzOw9JG4BNF1&#10;cof8AEyaFqlPC9MWiPoeu4I3RP+9b6lo9Y2h+Dt+alwapiev/paEBwajuIUdIM3roxY6NCpPoox9&#10;ica+RN8B+4a9dsi+lS/05dl3XZdUeo5ziBtwOwqLKo4KLUr1JSrbnGrriXs3ZW6vzfoq5o0y5qeJ&#10;dsG4fHmfdRv3mwvism4U6IWwuKwbGMB0A3j2mffhYFzeTXIkgARC1rL3yJSwkBbEwQIW9P3z/2ii&#10;sSlGYd+8yg7/amFBDjDICiJzSFYY/xgLgZiosAEGHhxLCX660oKR8Xf81DB7b+Qvv8Rn8BztWDen&#10;s0IJdE20q/tRTQC5SZ9tsDdU6xdV/O1/fZxvFqzkw1Ils1Qr+sYBoJV9841W+H9Y1wACVIcSRMUi&#10;X1qCgI4VZVSRBAkbAHmZoXn+CxsApLgX+oJWV0DsyxCjEbogngypqBg8gMeVIhEzwpUhwBDG44oR&#10;jOW1mQBE2ZQJoLcNM+IoVycsjqHAvJifmmGrdwFqNALG5qSKuf/gLBzG8yELV/6OF2fh9QypFGBV&#10;OD0RI0ClvbysEUDdLnS+osud9xl4QO/2GLgyJZS252Jx2TcwhPV3l4GTODkcjMu9HfXdfZNnBISn&#10;NBoBQz1GWIGkEYCvHTEQFRfaQDE7R2nQV2syKnx54cse/o6fxgjw38hfjkbAavrVcYDRCPjGUQAk&#10;WhgJoiI/uQnOGelxvqKm4MrI/013t7bRQRVVuPr9EW5/Lzio/4T+flhooK07qkVSYqWG70gH/5zQ&#10;QNOUFDpQwcHcZpqzb4njfiY0eI/4j/INDAkNjo7cA0eu41Ow1jXF/zmWxs9QTE1b1xwlOmIki7qm&#10;HmhBuv3Mi2tBWZmVpkEIfJ61KSvrt2tTVeQppd1azTJ8JHrMT3m7ukEF3qKkKZioSB+iwolwnILo&#10;RaYTc1ytYl8L0hd8uBCuEgQEUF8CaFw1SPUzO8SzrwQFsLhaUEMdww6xuFqQahd2OKV9LcjeWWIp&#10;NKcAknI+93EnfEKc9aBflGYqV5zQo1yQUX8lSIUlu+IU6zQw6EHAvLhpYK1oXLGzUQF/tSeUVoC0&#10;IBAo5AnVU5dMZoUEExGS2jQyuxSs3/Az5S0ddaBRB7LZD5OPj5vlhzuEhjO1aVdryoR4/8eH0qjH&#10;g5YfrAOp0oij6UB5NyvoEq+oDpQVSIrC999IBypL5OYSG3lOLIIUsJ/rkp0fUweCGD/UgZQ4e2kd&#10;qJghW88480cdyEkrGnWgWHu0UQey6UX2gzah/Dyj5zDgMRisTCxrro7BYHWB3Bdmg1awaQ7lh6oh&#10;emn5gRzwckb5QmR6zEokD+2lE7VdR3c4aiO6KruXyQaF5a6uA8AjlQ+KhkCwXltd1hUzps3lPgFU&#10;rjVN0YAAogNrOoDGFSXREbkGdXxErk2N0YTHhFQA625IEApGpwXzhgWD9icz0aOeAl3We8WVSy9k&#10;z9MeIIOe9kvIoqdFUSeGGlZpn1IstMGV1mz+s6HOT9dg77Hxt/w0sQ1TJ2i2cTROEhgeI3oZH8C7&#10;t/SfmbknJkf5N8q/wAWqXyr/wHEP5Z8STKP8e0CQx7vpMy5tRvl3+nO4qEf5R5VLLEuPJP+s64nv&#10;vx5dc+P9139smSBdK6EFo1tAXCbqBG2KwEsVEKOVSUF5CcpgzIvS9C7tg65VVszQ/k77x+uitZ2O&#10;Oey6lyUwFhCrgL51mfgRfk3XsYB4l0p26AuIbbalWF3wkxUQU8/zAGdQ5mlYZ355zoAbBlXrAHIl&#10;FXnd6ISLnjMUs4raCYycQeXwIMK3+XB9fr+ZfJqjTvdS/e/Qpnbq6UfOYJnkUL+y5QxaCtFJeHWc&#10;wVYWcUDdrSr6RkmFk/f3y8f/z8kFpvMAuqU1HccquwbXjyivWM8gMkopVOwB2e26rtVJ19rTG+6/&#10;NLtwVN899d2aN1EOA9pzaxbVHINySHXnij8uuzBUY4Fb3+F1C0s5csd539APg5Jh8xLtuk2fDCSF&#10;NBRlB7Z+t1bo1me2q040VK6/r88u1E2m3WiHm1yIPDFEDQJJf25+YUmXeR/i2fcHBbC48ZCWriQ9&#10;xOKGQ6KjccMhlF94iMYNhXhofr7wBWaEyIRJK31OYw5QT5dZpDIMzWriZbFgBNJwyWxLxyLoXQDq&#10;sXHsgJ9uyOIQ6mUiDKrNEI9zjDC8QJMlUe15VeXWFNE+iDDoPpeetHiBfks5uimhbZY6VPCd5M2+&#10;1pPnKHyiBs+UUVh3WXWg+TwrUb0AWjDeotT9WmPyRFXJzdBXWMm2PufdFSeEI4LqQKQEULkyJYHK&#10;kytAQ2IugG1fsoQm6MkWH9UoXQ7aPikKKvlC5A4FvGkveaIjJmE0KlHGWDBeYKwKixd+emLG7AML&#10;hg9jn6h5Vg5rRne7mT+h95zuR/cwX66EBOMv9kVgOZKWwmSz1k3IPi02+IAmfP+NcsTN/PFs+rrE&#10;Dk7RodhRRTEvL3b6PPYiR1kfcto986UpZlRB/qLFUVlWQU7g331p4lowkYokV+DoiqQDLK6wGVAd&#10;FR2NK2lI/qXLo6JoXCnjTAqH4SdLv8KMvs5+oR2RqJBSX0No2LKmmHjRWpRQIsXY2HxggcJPLVgY&#10;yr6Tvx4NmLFM6vsvk6JUQC1JjFdXN/w3UuQbeXVJNQz4cgtc8oa20b546X25+azN7X1okSDwFztz&#10;ccWgaeG7vl/e6sjIXkQl7kMYy6S0D/QPdubSLbOH2tA3KZOCM7dgIxwfsgZFdp42pOvDlTb0cl0z&#10;qcj7ULdwdaFIjxpXF9JdMw/sc1cXGt4w5wDNvipkerC43gLX4IaaE5qSqwk5Uxo1oQNbG9tBe3Ij&#10;XTPxtWM9x/Sgl+ya6b9x1IJyGyUbG+aYVvnfbbF4bQul3Hw4lE+Bt4cN6hfPeim6tq44qF3OygPJ&#10;kjUFFU0p0ZKN+XBj1gvic8e6UEPfakUnQQz//GT5cNT3R+uWHmdQWt/xOEOlWrFDoOclLoNFT11P&#10;5zTX64ycYcyHYwP2eJzBdlV5dZwhmEOPzPoj6gxVh0scTEgYFzbTfQ4+Z5jVecEtuMdbuPYcO18c&#10;ntI5W2MS/bAken1h5qtUGuDHCCgNx0yiL+quaEzWYdHQ5Vx7rAGuVtWeSrWfGu/nG82JY5oT1rB+&#10;dUqDTaL3zAk3k/43/4K+l3c05FXbmsZ0JS4NzfYD+ri4s+aE5FFnGHUGBOuOZ05Yw/rVcQZbkeBx&#10;hkRJwstzhnLWlMgqpchBkDPkVUkJqKPKQL2zR8ZwVMZg7erXxhhIFB8aE0g8P6KfAd3RuxRjoKu+&#10;bUXuaEyMxsQxVQZrVr86zmCzgF2VoU6kAb+4ypBXRVHTdSNQGYq6zmf7+TBdg6tlx6Al++XHUv0j&#10;2hLWqn51jMEmdXqMwYZqbv7x6Vt7GfK8a2cUPKWgZVfljS6K66ueM3T/AbMYg5Zj0JKZ4/G8DNaq&#10;fnWcwabKepwhkSv78ipDXuZZqzlD0VZoxrcXmciQ5m0bf43GxGhMHNGYQDDdmNWvjjMEUyCRGHk8&#10;N0MOhQAcQRsTIc6AdAdrTIyMYWQMx2QM1qp+dYwBBzLgf7SBmmMYE1VVtU2CMaB96Iy+HyMTY2TC&#10;2FNHMyZKa1a/Os4QzICsbaTmGJyhaLOWVYaubqka28uAhHey4WtnxmSGMWZ5zJhlac3qV8cZbALk&#10;5WaxeL/ePEzyrLaBmkPGgDP77PaKfTPQrEW/4P0IRJYjB5r9CWWVm3wn1JRyDfmz2mJlXdtSjxI8&#10;NMfpW17tF+Y2mRIRbi2sW5irmpQE0LiVuaq7yCEatyNWDA3UInu9E0ZCbUo0oh+iqvbrW4YQZVXP&#10;EMw61JNKreCQYlkd5Up3A9EwPYF1GSwmMXaZGrtMrW7QsOpsupviYnP6+L1XxTY2WdXl4jaq9rJc&#10;3GmSmyNkvK/HuU1ySwSUiOd+LQuP9KXdZ9+BVgYu+x7QI3dwX4XD7rYu93Y6IriyxO2rEJnS2FeB&#10;utVOcPg208n12fRai2xiyqabLn2kOn3bITfcV8E0tWUhEOurYBrkmp2DfcrtEPjpNiVkZPwdPzXM&#10;3hv5y7G71Nhd6geQIMGk5tqGXw9FyIuHGzN0VUDasgoq4DyiY6g6b30iQpvNVHX16DscfYdH9x3a&#10;8Npr8xCQQX4YVUCu8/HCjUhCKCqTooQucxXdNub7DpGiNBZCRbrijcXTqi+g3jF3i/ntu9ULdNe3&#10;9wxpL9ZrLJ5ug1nNjY2/HkNnQIu/lqIGSF7MihZpzXtRBX1Piwo35kXd6tpqxxzdu2Jos7jZKd/T&#10;/BPMDW25Mgi5pOwVOmQoeL9QpgP9httiey0IZt279l1bnpR5/e6knF1cnLy9PC9P6susqS6Ki/Pz&#10;i+xf9F573RVl2k0+P9yvtqffjzvGm1KWl7Nf8u7ksm6bk/KyrE66ZtaezLLul66elV15celPSbUt&#10;/eopfXWLtuOFG2147dWpDMGs5saGX4/CGCpYCzoRIcgYcHNhY0skxyZtY4rSMVOUbHzt1XGGYO5i&#10;Y42rI3CGtkFrNq0xwN1QI8PZtyXavOu43KGqikY3XXi+yuDdZeVVFUEleHeptgKwe2D3KxJzBZQD&#10;4d6OeMfrLxRzSp0J3vk33uQxWd7ipoI2mEPTWCF/hK2bzWZoHWb2btNg++7t3apuoXuN2XVcp+Id&#10;t9EO/rZ2sA03vjqhZnNo3FKdxgr5I3AG3DJHd+uSGQz51YJXef6xPZk2Qx6etm05sYZt3Al9QOxN&#10;MIM9YeUdsvNzOmYGuwemZZq6JILMZO87D8Uo0x51L+un7aNxAcC7NOzer6f15lZf+kWfHjfrm8V2&#10;i4vAfrubPy6gS5hGuL9ujEwLRn30BQYG9FuXn3ZVVZuE8WxGTTL3HDgZ7o8mkTcGfcagz9GDPjb8&#10;+dpEGhlIOujjJBTpqEuYL5A48b6hHwbdup1VuGgbDfxV/XnbZfjPF14oNatmELHEAeqqLOC18YXX&#10;s7JCVRJmAbxKUIZTQsuiQRIm/t0HcrOKYoj2k0IDaNyk0AxjoSzVwJD2M4sMJhiN3/+tcxjkV14k&#10;RwShrFCaNSkOfSaPm5rT06T/njNwXDjeO/wdPzWMor6bYaq/xiS+PCu0pKYJz9V0SA27mG/vJp/m&#10;97gxk2680ntws/5oolexSJYJTPzEYQgsB89u9FgktLvOxudcJp4Izz2fieczZO6jn5Fm4qj9rfY8&#10;E2WLJiKah5dVo1k81pHtj+ez8OyAOe9nhR7ex+Wyb8r4pAtMD9C4/HvA1aNKDBxicXm3c2NoLCs0&#10;gmU/K1RPCfT7/gWA4v9Io/5AeZ3EDh/X28nns+kV3GkQ6FeK7pgJpITKE/5KaYEVSFw7qi1klgEx&#10;SUGbgcYm3DqqkdmlYEnCz5TUGXNCx5zQ7z8ntLNhXFd+JKK4z5cf6DEFxV+fKKR6tTq9TOcb3IBb&#10;ZE3XIHvDCJBZQ22vX8AIyNsiA/enx76KfyBFdFGcy7hdMUKMO4TGlSKqNOwQjWsFxNB4YqQmqwQk&#10;MBT4/mWAZu8mf598ixMotVhseBrx74Bcf0VZxdcx65ARoAHAs3lbxHi73mIMxbyany7P7gmsv8Uk&#10;RiPg+8lFwnKMRsAAF28HDnToybH1zoexia9g4jkuRjRMvKnaDE4kIOuZeJWV3Hq4KSg55wU4eEv8&#10;G4mI6kVhL44uxjJu5R7E5d4l8d1DLC7zRr8CcF3btaDHs8++D9G4zDsyGK8yLDylfRvADAXn4PsX&#10;AMc1AigvFQ4jIlBIVtDXAySFrUThfcpCgp+usEgLlL03MoLRChitgB/ACgCDOxQg6Yytd7fL3a/r&#10;5WqHsKXizc+MDdQV1H6wTxxXlH1kHbtyIPknZBbUaBLBuVplVuVa4oAlfpVfKYcwQPLogUfINQky&#10;1Z8B4Yh9yeOKlYzuTg9hcgVLV0CuBBC5cqWsIohc0dLUYUQHsiU0Ile61CSkAiNCkbntT5EVZWRI&#10;CClbKMjVICZSEixQXqr2HCGCexTvIrhciqMpYWRYmUvzPILKpTlKEWOoXKrHZuhSHf7QGCqX7mTW&#10;BciOBMWeWNCqYqhcwudlGFfuEr7Trs8A4XOX8FVkirlLeKSdRcaVu4SvY+NyKd91pAGFdikldNt9&#10;A9UvSK/cJX02y4oYMpf2SK2LYHOpjzHF9lfukp+cysGx0bXhdgIJbPBHOHDK/RzYGYW7AomZ4n5H&#10;B1sVG9uwNSAVvp9CE1nQwl2E+OZATM9BFmOFcMT2UPFdW7hLkM/a8BKQXmfHHz9O1BjAguVwEwXX&#10;Ey3leqj4MUd/qR6M+F0YmbsAcfZDAq8fWRVD5i5AnC2W7gLgjojIyNwFiPPr0luAIsKw6RIKO/64&#10;HKm8BVDWV+AIVO4CKGMwxDcql/5oIxSeJSUh2IHFRa5L/izGhHC7cI8ryrMrl/pZHRFLiKX1uGLK&#10;SeXSPitjuoBL+xjHpjiepUMFjhfcrbVL+RhXrF3CV2WEWaB3cf/CPDbD/2Hva3vryHF0/4rhjxfI&#10;5FSdqvMSbBbozsvFArOLi21jvzu20zbGsb3HTqfnDva/70ORVEmnRLHs2J68VC92yokZloqSKPLh&#10;i8gQHIa1MpYqmhomVOYnpoLvN4buX6WC5yZihcMSTRKSN24N7UrlyXH0TW+dcKieHMhWjTGNKKUa&#10;qNqVZT+tU+mvQjJLYQuh+mJg1jXmyFLxrzpjcyMffmDWr1bG2Yvk2IEMYyovMWprFGVGHdHKVgG8&#10;goEMCYRlZlTHHpltoJzKzMhXj2ToR2cwSydgaxoFm2wCFsb+3qQTsF1Ze4nCH3FkPQzd4rakMoVI&#10;hUoW6zPTCUDAxWCWTgAMDHNo6Qz01tqgpLI4tIrxQ3kLka5fGlKj6FSkqnFL5wClgOUv3aZzUDGl&#10;6KLm4a2WKbXNJ8HaUtt0EhrLlNqmk2CbUtt0DpA1W/5O2LnJB9i2FESQ0JnGFOSekNnWVLNIZ8E0&#10;p5pFOg22PdWgzHuYBtOgahbpPNgWVUMpZnFWceuuJbt0JmybCnnMGTtrKiZ7wdlUWGYVEInkrbZd&#10;1eSesGVYNU06FaZlRSDrIDrTtGqadCZM2ypkXsSJMI2rJnOJTesKIeV0bJZ5RW1Gh0+wDpkm84lN&#10;A6vJvGLL/GgypzgzsX48PN8E/7GbAOwdhXRffHbIADKJJa501DCe6JJjMxBzLHaOMjncsdgDuYL9&#10;DjlWcyDXGLxDLl8a097q5LQeiTtW3JSx04oL5NM+tZVPjfE3ZzDyqQyHutPUyqcCDpkydsJDaOyc&#10;f+FyJ8AjkE/71KV8KiCLSYORT+V8b38w8qmAHaZwl3jSEYCFSeTyqdya2h0MJVeSZLh8xieXT4X7&#10;P2kw8qlw8KeQyzWTR3DhJ5HLp8JLn0Qunxp7udQXMHniJBn42pO4y6fCn55CLr1njvguT1fu5DTT&#10;YOAXT+IunwrXdxK5fGpMDapLhtzbMJhpn0oeLJFzgx/3U8lHDeTTPpW80EA+7VPJzwzk02aVPMlA&#10;Pu1TyVckcjiDU+QunT+P4O5NIpdPjVWY9Wkijy4MZtqnUhPtQD7tU8kpI3I4XVPGTl5XIJ/2qeRW&#10;BfJps0p+UyCf9qnkGQXyaZ8afB+iJ+dmyscG74b/wbTPDf4L/4NpHxw8FP4H0z65Wcg3k5Mx6RsG&#10;w2niR5MfEYY01XYiT4H/wcSPJmeA/8HEjyZ7n//BxI9WE4qs9klSUiOKLPPkH7CW+4rMRSwh+JbI&#10;RiHgrZSNwtsPVx/Ia+uJi2i6JXSaRKLPNBuFnBD+CP2tPjMqrlbAJ+pv9clUvAzID6zxUqr6G+Ek&#10;Yv4arMUaL1mq5N1PItOp0nHrk8cv65h2fZUbr97YqFyZ6FOYwZXEFyCbrsZLVlHUpcpDnyJYXv5c&#10;pG+Kn0KAeGM8U5SHPpkXxdmISpe5/lafTCVdrp1aBQosgRe3NDHHJcZdtAL0TfrkN1JkA7y4gbDJ&#10;S8yhaK8oD30yL/w68KovRDEgwLI2Q5KKBbOtSsX6JlqYOh598rgotRLf6FAF6IvI6gNTxc63L5sS&#10;09qUaOfrkPTJQwP8E8YGp6P2nYhDBDKn0oUuhKEvRRy5yk0sFfiANTLq0UjcHFXWkuIksvrSBvgX&#10;yKJvrYLQJwsEQRImqy+ilrBnvBS6o/YJS8LQQKankb5Ln/zOJUW3QaWHnP5Wn0IlZXMOFaH/JI3q&#10;uBC9mUJFIXzwqq+NTsblUG34G+tUyPyd8EZt/u3wogifO/pe7No6LwTYJshrReF7V/ZoXRGo6vMI&#10;THsCFV1LQ2+sr6+1KH9nsa5FFzsH+VpUo7ORNoTkkzDq2xKhACar7zfE4ZisrjK0xaujgDYUVsTY&#10;HHW2Ea/EUY5bMbUdVYsYSnipo7gRJGSy+g7eCsTlHCpbkZtH1vH6do67LeVHQG7O2RlaixFZfU4R&#10;wWRu9Z2AbrFMVl/kW5lTx97Yig/uGC9bUVeOJYQMtDA2x6xCeJXJnHNxQcE0CM6x+GCpyrFS31ug&#10;48PMsUbh5vJ7PdsWOXJhfK6pTJf90IeQTVM7H+H1iF/jmvJK6LoGFDKhVzvaDq+WMTr6LiGsL9SB&#10;0HGrEsL6DgEh64zB7VObQJ9ixsWPiQC5EuhzRKiOpBLoc0RYV7nDx0QEWjnpM3KUmYGymbYouG2h&#10;bePG1ePoVCxwmWtHD4JQxhhRYP0IferHyJZpHJUZ9yCytpyvlk0ttypWvlq0ROM4Tap1kDBQfbMq&#10;MZdOdGLDHevMAaqKRVi2/l7R2A3yWmrrQQ+AxlGLep6gQLjOT7B45D7U6eS0a4A2VscnhyeC2nU6&#10;tWEcoEGP9tZRnmopSC97ez7E8EByRn18clq0jopVs6jFpqrJRa2s1sGP1GhrHbUZbUAoxep71aR0&#10;dGG0UGEe1/ipwdvGAJ7qAn2yTlD7uY2RO/29PoVOzPHWUZhq3LeOvlRXgTzc2neo49HGcJuOS588&#10;vujGxDib/l6fQqdOkaNU1cVqPTpx2JBXU/0Odf9cOnEmPbpO9JpLJ46uSydus/e90Ql35IIEomDR&#10;IOu6KpdlHF9d/ync4K0XBS+89adYiLeeFVrx9ociNd5+i8CPs38jjuToAzpfyHIkvrV9pCiXp68U&#10;NPP0n2Jwnj5VSM/Tz4oQevpeAUf3/GCTyDuOJJ7YOqdbRA/qm1xQWu/sFcDRO8oFP/YsAwVAHEND&#10;kG3PbhGY3DODBHP3rCrFcBxjTqIBni1HtU/kJDkmpMQpXJOUwRnXxGUv2DWZJVTkmuD8CY721FiR&#10;4yKIf+AcoTIy50BWqrq6FsfXwaCUqm6iKFVd8QtVDCHqca715VbPROQdikKsBx17B9Dn9yNRu6pe&#10;lUrfqaPUJxsfLGNcu1DlJVSovqopdJ57VJ1UqWQh9TEVSgekTx5YJKvDVQLc9lwYbNruYsKg93F9&#10;bLwBe1gAtQ+V7dzHrCIduj5FtqwcUJVR5SaqBkUBdTLh5gBzogZ79HiufYIo1R6JOjUyUdGo2KmT&#10;CSTrBE/l+EAtRZWbHEY97Mna2ORo65EiUyOTg7IHdlglkxAkagRqZBqDRPZ/jUxtghXy9et0/Fpc&#10;4FWnE99zhQz7Kj+JQ65i2q4uSX3K7pJAJAVkqvw0Fsy3ttj7S2w+FPBU+akNuXJUnNqkKySs1san&#10;Nu4qppzqd+pTt6LI2VN0AkSvnFiF2vTSPt2Ui/oIK0fbqc/h0okPg3qwqlzUJ3LpxMdCY4c6P/GJ&#10;XDrxAaXszZSLBihdOsnidenE53XpJBzofYcGKj35qY/v0kmw0ptfxSA8OsU0vPWnIUtvPSvmgqLF&#10;6jpQDMfbb4oJeftXw5aePlDMytMvioGtHH2lmJqn/xSj8/Spxi49/azBS0/fKybpnR+KcfbOeRTj&#10;l97xJhisd1pqBNM7fDWE6Z3lijl7poFi2L1jaWgU0zNcFGP37CCNY3pmlcYA0HK5uo80puAZfQh7&#10;cEjRMyJByPCCZ5TGQIpn5MZopms0a7DHNcI1fISK1ap0EAsT78U5NhNCx35Cv+zg5vaODxPDcJ5L&#10;lBDWrdmEsH7GDoSOcQRCsbejQ6nWjj7Vh5rjnqHJtYpFn1E84so7oMYc96zZ4KrzPKxMdaiH0KlO&#10;9gA/1fEefqhnxhz3zJe/2hgubj3HPa+OrqmWIJef2ri457x6mqnN7MVh1Ab34jpq03txIvURvLiT&#10;+hxeHGuOe+r865OPkTnuqfLQJ8tFMRJv/c1xT5WbPsU8EYxujnuy9mWpzHHPvWNojnvuCURCQrjn&#10;rnosx4Cm575JeLQORP/Mcc9cbYnnPnJNNToKTNi918G+rPbdL/R/MrEZ2SXuMzp+dXVNd1Gru0J/&#10;o7cWcF/8z7uL14f/2KKuc/Fru33xHlefvOjed/0LeAmbF4tm+ysgq27bvX3/P1Q+2nSvzi9OT8+u&#10;/npxdSaXw37FnQx0y/yWwsA0sGz0E2/k9a+jy0YcnF8IQJ+hsHa+w612hxs28rj7dlAR2XWbmL6b&#10;v16f/O2Wllr2m8kXcd6n2XazWm5iKOyrmm2bLZKSnkzYHejIJfl51g08VuMm4GxDR6nQtbvACBks&#10;A5E1JExFQkRdvQqcEBUfiKwmg4DLIlHo1FZghABhpAm3FAWYDdObCgD5AZFoY4yIDpZIVGm9lVCF&#10;VuKFMdFRFlmhn1a5hSLl2g9U1CiyxCoVud1eLJV56EteYpXJfGH1eybYIA6rp66CJV6p2CtN1FLB&#10;d4bgCTSOLwTaY4gLlXQDWUu95wrjohSPyAuescUrFT0ao5V5paKHV2TxSmVvsUpFb3fEI9h3GL0x&#10;qlTyKD61RpVKnvq2FoSVddm22/5RoksclcUqlTuic8aosg7bxtKiVIj4OoAcFqtU7NRMtvSBqdiB&#10;01isUrE3hg7NmmvbHRypyCGO3tLHFB2PRIhpGuMiFyGShY6chW/MWmvbjSqpNjfyCq3qS7xS0SP2&#10;aI0rFX1PDVZLvFLZ2+04ESkaxhXa3pd4pWse+LE1rlT2oU1ogRelRkVBAAM3eJETH8lC9+oSr3TV&#10;UyjPYpYKH68sCixrq02VWBazVPp4qcEtFT+ORGsbUc5v/E40HjG4pRNAAS9rbOkMcHf/gtioAGl4&#10;J6JiBjdKXhnoWkO3UnbaQGWPLeuxzQ1uS2NLt0BFblmX7Sa0qi9xy2fBnFNK1xq+IbTLLXHLZ8Fc&#10;blmnbSQvl+c067RtbwRExJOhYe8VF2/WadveoVmnbQSADGbpHNiqA6mSycgs+zDrtG3rNCrGizOA&#10;XH9jZOkM2Mo267SNeoUys7zTtqnVCDkbRoaNXJwAquuOVPbxhPyLgazF5TRlZukE2OcmJbXFdyKs&#10;YTBL94B9nlMGWsLMsO+oyiJS2XbGJtVDKEQqj4ySyiIz2/6h3MJIhm1pMEsnwLbLKBF1ArN0Amx7&#10;MeuybX9mOgG2HZt12SbTubg0si7btoGdddlGBK3MDKdXIg3b9MdpmNC11kkAdZ2QVbwSyrkZJiG0&#10;di6o27zLNlKDjWNqr8t2uFClyC6dB9uVy5psc6foIrdsJ5g+ZtZjGwVAxkRMdX7TeeC+06WxZf6v&#10;6ZTnHbaRhmCNLd0MlS7WqTZqcD1Acf3mHbahmg3fPPOCG0uD5B22zUmgity43rgndklsmSNsjizz&#10;g5slXX0hzADR/mB3XJptrrH4Ub8198Sm7lQEdd1c3x7gor8jScCbe2L/vi+ZuSc2dY4/OL4aSWbu&#10;iW1JZu6JbUlm7oltSWbuiW1JZu6JHULdhhaee2Jz9L/e5D2Y72T5UTeIaf9ATEW65WbSP1ATaq8n&#10;NoxrDO0xWlyTtU4221BNzilS8IWpJ0G8EmT4fSlTw+uJptzqBRZCFYWpb9InjwxuNY3M6RSnVPVy&#10;CXhpgVc9L0ezfNy+eMzNaRWlqUVObw6pNnf6WEl7Jad7ltSaO724pA+F03BDKs2d2inpkAG4kJe5&#10;TqE+eSol7cxp7Chl5k6XSKkyd1pySFcRp7JKasydhhxa1lxf1FJhDpY1SUhGotPATtq6OF02tLzc&#10;y0kD7oTF7xTtagMbr7qFIApwc/quansdp9uWdutx+nFo8x+nw2zsJVRvU6Bl5XOL6zvy3rWaXE82&#10;3bn65B0c+2FVV7dWktf3QDe3uH7FUtXK8bq8tG7coZpbXF8HUCqsaq0Vdza5loo7RZRaKe4oIC0U&#10;d9SZ1ok7ylHLxB1Vq1XijuLWAi7nGIg14vVDJZaIO2RSIe4cd1og7pydWh8+tcW1mt6qyfTJe08r&#10;/RwTQQsHHXtD6xAd40XLGh1LSKskHbNKC8MdGw0BL0RQcGg7Fh/lkgQ6x34EHbs3jjUai8I921Zr&#10;wikyVzOehtJaz/TWmnD/thpxvPzbb76FFtd1C5RSZML8eV4aCNmKG9w+3Rv65D0ycER+XH1m9NVO&#10;fWPCsW6lDYSOmgQhr1qEuLwxiuPpNJwDRyF0mn8O69Gx1EEoY3TrTGKL6/ppH/cgYo7OV8umdvsJ&#10;qpbw+hOq1nFLuKU9kl/CLYvRU4pyi8Djl3rXV6K2G/EaWerx5PXF1NPOa7O5lcNzeovrejstPdrd&#10;Em7Zyl4rUzU8vNaoasd4dGoWeS1Z1cpqsUtrOkmNtnaqDRgxMFWC+mRlGE1KRxc+Xal3fX6HUu+6&#10;HhxKvevr/ulKvesaKzpFjlIdWlzXv4O64ZD1M+Qr6Lzqk+f3+2lxXf/e6IQ78osuvUf3ZC2u698x&#10;lHrX1/PQ4rq+P6hlQVgHTkt5bSfotWqIOJKjDyIs5egXRbk8faWgmaf/FIPz9Om9W1wDJq/pXW1n&#10;6Z4fbBJ5x1FscV2fXQFWvcNSUFrv7BXI1zvKBT/2LAMBoxt8Sk1wgmx7LWoEJvfMoFjqXXeDY4tr&#10;B/9jD9Kz+Z6oxXX9wJAIitsJW0JFrgnOPpSjFTVW5LgI4pA5HoeMzHFglKq+EcR1cTAopaqrVqWq&#10;O39CNVJv9ynijqXY1DiHKp+7Duuc8LyHVD7f7G7v3h7fnh/8cXz5+jBwoJ13/MovicbribBYCL7Y&#10;vtu823Qvunb17kW3ePv2xS/v33QvVu+bdf92+fbNm7dNXghO5eVfXwhel8L78J8olkRYL4d6dBqG&#10;VnXrc67u3l2fnN3WqrthNo6ru8OGyWq4H7m6e7NckicUlitW4cEJYjToQNuQ2j+BGbvEf7Ff95NX&#10;d3ehKEWa0afFzVBGMbnYSkHGAR9pOpQhnR8UGGV51lb+Mb594NRSDWeBU5rpbmZspwUf3dLgBEMx&#10;vs7MJE/Tq7tQbFAY09QU9+SFXUeFCyVeqcynFXh3PWVql3ilYrfLAjK5h+z2Eq9M8HbFQib6tbEc&#10;6Db5KPtKNUUm/Y0xj4TjDcymFXmjn0dZZA+p8u4XhvyBSQwjs8tjCIqJH9Cjwrk4mWR1RSq7cCcr&#10;9O5DTVdhNhEKG5jZJUU47QeyvjVm8yHF3hhT+TMpmTp+pl2GlZV7m5/5kILvvqH6pILMyIiOI7NL&#10;1+jK6UjWh5KdErN0Auyiuqzmu9saOuMhRd/oUVf+zIdUfXdrYzYpATwKwy6RpGMvknUrYwIIKo1U&#10;dvFmVvfdhaK6wgQQTjAwM0sk0Zd4IOt6KnIqMCOnbmA2rfK76wx9huDtwIzCdUYhEZySga4LBZel&#10;oaUzQCEKi1s2BdbupLT1+KEUQrG4pZugC2VwpbGlc0CxIItbNgmWtn1Q7fdya6hb8vrTL7XGltV+&#10;G1uKkjZSXtYc5JXfFrN8CiDbcp1ZVvjdWl+ZzwC0lcEsnYFQGFaYzr2y787glZV9oxtOcUflVd84&#10;+svjyqq+Q0eZ0rhS8SPQY/FKdwAsr/K4UukjeGPxStf/ylDbuGlnWBZI3bB4pbJfG7zyim9YN2V5&#10;EYAWVyJMpeI35gXfZq+OrOB7a+hs3EA7vBB9b61xpbLnXhGFiaQrZeLoEeGwmKXCR3K28ZWp9JF9&#10;ZTFLpc9tsAojy+u9V9ayyOq9EZcvj4yqGeJn0jldnsus3ttmlk4AogYWs2wCLHWB+3qHkcFDtZhN&#10;moC83huHvvGZ2QSEHjqFCaCskmFogJsNbjgBEzpkjpSnAIdRSoZzvzy4AIPHuQo10MXBpZOAJFyT&#10;WzoLoTVMkVs6CxubWToLoQS6yCzbBtaMNlmxd2imU2KWOcJoBWQIjdIfotBCAXSRWToFOHMsZpkZ&#10;ZKghKjAYXglswWKWTkDoi1QcWToBphoKIZf4maGtWJFZOgHmss3rvA3F0WSusCn+rMzbZJVK32aV&#10;Cp/6h8gXzvXi5YJYCSigxkiwXKcmCZMANPAIiUUcU3LIscgDuYZSHHIs40CuUSGHHAs1kGusqU4u&#10;6VVzvfioKnquF7fqOOd6cUsyc724JZm5XtySzFwvbklmrhef68UP8/Y2wUMI5k0z0XrCRblsD8US&#10;57pBFDo68RumWVDBnA//ABb7JPtPSoOPmnjpbhjS4xWYk3lPmQpDATmnVXJ2CMBUGefw+zz9UulU&#10;APpbfabcEJUWbvpbfeZU+k79rT6Zii3oDsUsLEH9rT4zqmhn62/1yVRwDjEdgLOrvMTG75wLR5UM&#10;c1YbmRSYdxB8lYxN/w7hvyoZwBT6BOemeFlHCCpUuUkiWOdcEStF5gifV7lJkhriIlUySXnrnDwq&#10;SaBDnL3KTdLxENmpkwFLIbk5l8pLqiAC8lVukniI2FSVTNIYO+dSeUmK7JwaEUmxRHSt+lKpN+8A&#10;5lcXkhScdEDg63TsNSJCWKfTknN0S63yo5AuzQRA6iqdXJVEV3FV6XQu0NezSifXmSNxoEqn+cKI&#10;1dbppDirBx5Ze6/mMyPHoE4nZjACznU6qdfpIwKhKk6frOr0qi6kI1T56XXmiJrX6SS/3KWT68wR&#10;0q/y0/x3l07K0JG8UOen4/Po5DrzAedSuelTjgrJV3Xp5Dpzl07qG1w6uc7c+16tv/Dkp2XpLp0U&#10;pnvzq/UmHp3Wr3jrT+thvPWsVyl6+0OvZvT2m9b/ePtX64k8faA16p5+0XqnztFXWj/l6T+tx/L0&#10;qdZ3dY5+1noxT99rpbp3fmg9m3ceaa26e7xJvZ13Wmr9nnf4aj2gd5ZrfaFnGmjBumdpaMW6Z7ho&#10;ybpnB2nNumdWadG6Z6Vp/ahn9CFux0UHnhFJiTBiu9ZPYBCKyeEYuQgFyqs9o1kLe10jXK8z7zyj&#10;XouPfSdBYHTf6ZACaaTgVg86SrNhOTqWQkJYNwESwomvXjrGETiyvT04lHq66pNP2UhYNxbiCB0b&#10;VEXjmIxKVrfw4kthCdQsPNDxwo4wgn6jPuO3svccu83p7/W5R+dUxGL580KAF1cfn5S1O+1T4nZy&#10;+qfE/ek2EZAN7xS5DBqkvgiiRqovgqjg6vas6kuvIYuUs3sNWeiOCHg1TjmSHg59feXpWfNInVYo&#10;zxBjg6NUWyZayO60WdNz2uu0IjEyr9OK6DKvqYA4l16nFTk4HDI1mZxGK2qBOX1W1KDDhQs18ap9&#10;6HRZUXPTa4mi5muDKwFqr1Vz2Oucoua118hRzfWhx6YqL32yElPzf2itqb/XJ9OpO+HSiXvSOAez&#10;ujtI9KrKRd0nrwmLlq+7dOLeeb1atHzdpdNyyVG9Xi4/cg9oc3v8UCIwjU7cbe971X336LR83ZsP&#10;7W/nza/CFd56UfjDo9PydW89a/m6tz8U7vH2m5ave/tX4ShPH2j5uqNetHrdUVZavO6oPq1ddxSp&#10;lq47all7W7pkfJx5R4ZQ1W0jwVSdwwwjCgdo/dQWtNc5ZgWudLqjCQ7tGABSse5YE4KQO6aJwO2O&#10;nSPYvWM0aSCgboFpVKF+bmqIom4bSrzDszQ5eOLZrQxQe1Ywx6VcmzqsHNdCZ6r6kcXGvuM88Kgc&#10;T0SI6q9jX6W+5JmmboEwTX2SmaY+xUwzdijn+vW5fv2WIntrQlqOr07Or3evD+/0xzd3+BN+8flm&#10;d/H7+R0spRD/vrr+5fPd9ceLOzKeqVD8w/Xp3//fTv7w5fbmX/+F/hY/SGcA/On14fnd3c2rly9v&#10;T87PPh3f/uXTxcnu+vb6491fTq4/vbz++PHi5Ozll+vd6ct20SzCTzdu/TrsN65f/8+zkztcwXJ5&#10;dtA2HPSiEZz8xx+/3dDAYgH7wdX1m3MQnv2y211/OT87PsXIOAiV/QP6wy3+6cGHL/9+fXr2+vAY&#10;Xxw+XuvRMWLqLbza4rxn7bJsF+stUsUhldBdIdS199vlgqISVNferDfUGJhdDuVDjRz+79n1pwP6&#10;4fXhDh8S3nP8B/oXMKmSEN+si0T2F8hz+OEbO7BcP+8uXh/+YwuzePFru33xfrVZv+jed/0LQASb&#10;F4tm+yuAacQS3r7Pe1X89eLq7Ot7VVDrji1FosKyur68OOXmE1hju98/vLnccUuORfhPJjtpWoH0&#10;kYu7s93B5cUntCuNRMevaDG+uzoNq+fu+OKSf056XNDwtbeFPks9Lu7+/PDnwcUpAJVwKNBS5g16&#10;sLvGCsNi/ONshx+w1///4cGX3fHN68Or66uzw4PLf7vCdgDBnf6w0x8+6A+WkgjSuCHF8P4bUAwA&#10;wQuKIdhU2T5/OsWwXC+X1LmSjN/1ql3xxh8Uw6bdrOimVVIMfb8kBfxViiFbYtlKREeXd+/VzsjI&#10;WF9ElVLXIPN2+/OutN3cvXX735+Pd3F3bZuOot68w+Tg5V0mv+Gd9t0eyXATCjsvnIo/6M6L+0cb&#10;OzUt8oceejqYjZ3ueWz8+MYA1JX2sApWKNlrbHnOW5JMX1ivZAXAxihtSRilOG+ea0tu1jju+DDc&#10;okkgAJNg52j3J5x/9HdsJa+WGzRV+arDMNuSs5U8W8l34pwOOmKwkoP79xNayRtKPhmf1YxbP5di&#10;WG9b6vIawjCLBYK3YecPZvIKIWkKqwT/edYMuY9578aIs//8L2w1TPOfQ5b1T6kZgHIXNEOUxzMA&#10;a2gR2fYSfkFAEK2q9zRDtwW2NmuGMvo0a4anRdZCrt9PqRkQGi5ohiiPZ9AMSBNYA1WvIGvIdhPF&#10;MCNrGlo53R1/ubj6naMrn44vrgD9fuNA9uzGZ248QuuFnRcC0c9krT/3zsvceFquM7JGUdLxVq6D&#10;jfc2BmZkbVL8eYNbtEtbMoBbz7UlV4sBWVtgRHtW8opM59lKnq3kIUx9z0BC0706vzg9Pbu6f/w5&#10;nk3uSf5jxZ83qFcuKYaQT/lciqHv12tpgrOFQcx4/wysLV4G4/eRT8wZWLsXsBZPyJ9OMRQz1rYh&#10;O+O5FMNqC9UAk4Ay0pCb1nI++6AZ0EZlG1PWZsh9htyfM2UtHpE/nWaIKWshTbGVa/5EKby54jRW&#10;dLT67eav1yd/u42ZrL+dH9+cHf39BkmqWSIr/xP695MSWZGttt5EtbDcUGleFqNfoiqfMpdCJI4y&#10;XKoR+kskK07OY51vQ8uAub2EhWiA3++SM5oemv3ny8feUJ9shqje787OPl7vPiEdm8vdy4ebjjGi&#10;xtOX66pfryizJZxiDTpp7C3Xdd9TwgmtVkSKRgklJ5857ZpkranWdPlXyPBLbwHDK2Ib69AJmotI&#10;UhKE0ROS8wNcbRB2zu+nIo0jhNMiBarqqAH3mA2Q9UgUum+P+QACjCTGYPDNkWRNDcHHXNIG3gYX&#10;mCmRC3W2ZibAhaKEjs85P/2Y2kyK1PATighGLX95lo6011Poyhf+WYmY62uOtJlCnZirjY40p75O&#10;LB0LNRM2EOOL8JThU+79AW5TxHg5TxrVD7vDgw+vDz/whN4c39FX05qhHwMiiXk8OEeK7yZou6H1&#10;H5fo8qerrhx+mxei0mKgheyUYDGzOBXKQ5+lN+rv7lPok6UIZ5nEdk77T5FJ7F+tGVX1VKzEtXJ+&#10;puThDXWF5PODbaAWCh6aVM6OJ7KBDj5eXtz8FxlPtK+lrAcdB2KVe7dcLdncGXwkDDScLO12G3um&#10;GRU9syXUdNOqv8pxjRgESkphvnlLiJor7VtCqGtLVvNveWHawy2hDa7m1YYHy81KLhsflipbP2G5&#10;oo/dyG5/kCEE8+RLwbDYN4S4TWVqKqWGEKyTEpPUDAq3Xo65pGYQ7nYpccnMILrmY8wlNYNWdPfL&#10;2FJKzSDcklfiArctWkq4GqbEBYd7JAlX0YzHQpov0vRkII4HQ2sq0lh8UgHjcpkin1TCa7rqqzCe&#10;VMThLpvCeDIZG3xSIeO6s+J4MikbfFIxW6svk3OZD6WaRhku6dqr8Xe1mZwNPqmccbtNkc8EOWeX&#10;pLbl5UNtfuKYjfmiSv9IExyMwndlcqYrYMfznl2Niuumit+VybnMh9JzhvHQjUPj8VAPg0hj7C7q&#10;hBRpysPJLkO12KTLmVyewmgyKZc1BvVmiKMxVmF2Ayq5TizkH891Mj04bFX4Mkfa/aDulEkj8PlO&#10;oJHXLG05jqJ9WRckaRISO7QF2RJhdsigxb8qutlYyoE8c4dtcpnU2FGpPhjJzjvCFp8yGOl3dhTb&#10;hjjc5VO5pNb9VOmochQbtQfuX+35Q4WQ44/tTWIeXHt2w+HKk3w9z5+YgCzqCPXX9cnMpDuO07VH&#10;uuM4PWqlF5jTtQdtcWhcHhV0JlHVu5FLErdDRRmbPi8Rq8OLjgSfF511E6h4sTlvFADHkZeY6R4V&#10;zjwal+5MXQv65DUhw6oT4RQmTqqKlYM+i0tVfzlDRo+QIjtDRk/bAmZDN4SMHe1KocrDHW1cYbNc&#10;UMoftlSzWjXr/cB5izADtf4Ovna7XK6QfsPHn0JDD3K2yV5dbnE1AHilvnRqPuNdMDXxv/tEqf1s&#10;MUr9FLJYC2ygbQbDF2MxhoRvj2QJp+/C+P1qgyDMEZkEJL+STcDaWKSL1w02g+pcVshMp2tHf6dP&#10;Udq0IGgl5mTgSpGJYADGaAV9WRLuioCa9itAb5In6Ffgq765RUGlI8/PBfxDBY21eKWo6OFaHFB+&#10;Q/3kWYsv1yu+OSjBSzcbKHaG98OPj6DCAUsAcwi2mqnBQ6x2RLKvv8dMUu0d4I8xSaq9AxYzek2q&#10;uAPENGaSYh8ByBsxSfElAKqIGo9IYHLHA6IskxRcWtEF5WMmGVha5pJhpX15LGQ6OIOh5u+RJNzV&#10;XRhNKt0mgEujz6b1Fvl05ZmmG/UijcUnFXG3LEsnlbHFJ5Uy5xqMxpxBpQafDCpdEhQ4lg/hGN53&#10;0SUAkaYl8K3AJ5VzedYzpLQ1hpOK2WCTSrkpL54MKDXYpEJuyks5w0nLuyqHSYuiyVDS8gbPUFJj&#10;LKmAy+uYKkniPIW8kNGyyTBSQ+9lGGmy/GCo/GD5JSagxtjDDJKSAUu28s31LbXTPCKtA6t2vjh9&#10;hAd/nyApVCllR62LDhH+miY7pj3VHSI+EqAj1BPSJ3tEOGbAy8HpoL9A5LQZ51GxXWi+jonQRZzN&#10;Qx2LPnlMQqSQvP5Sn0wkIZCu3vFbqTQxTnnoM+MVJaq/1WdOVW9iLW+MkL/y0Gf6ic6NESwHp7O2&#10;ENWFxRNYlzqvhDqfKT72/vLUD5+R0RkZvd59482xN3SSjnxq7Gnoq0dPxkYC0pqMb+jWbrVtcZ8L&#10;3jK41A0ywxUXRTIdNfx6BKeaTFSpQ7CcajJRpeV2SpJ6JAaX1CEBhzKf1GDGSMrjSU3mjNN3Ye1i&#10;kAiXfkWCNM0QmQA0DTYoqguibgHIVJpncngXrcEYGWaVjX8wo6LHX5eGaWeFz+0lnuZ6gw2hK2MN&#10;/iRJpAhKNFRCQxoc1evdfhsJKHjy/Snn+dGSSDcNFCZfWJQq5zSs1TVQvIUstQyFKDFJ1feEJFJC&#10;XsYjSTX3mo6A8Uj2waQxE1i1ETHBEVFiMgLsxlxSKCmgouOhkLke3xTwujGbDBZdlUeTwaIWn1S+&#10;ARctjCc9HRtCpQrjSUXclyc7x0UNPqmUu1VRyrijPZGPwSeVs7X4MjmX+Yxx0bF8clzU4JPKeWmk&#10;omZyJiNkLOcxMFoYT7qWjXmnm2njGmuN8WRyNsaTyjlAo+PxZNAoIazjz8qgUQy5tLkybLS8z0fY&#10;aGEwqZDL3zTCRgtcUhEb6i/DRpMl+F1YiybciQ/H0XGkfns9v2/GRo2cTT6fZ2z0x8BGoc8qCaT0&#10;W3JlNIO27hmxrjEdIxyz4AUX3AcrY4GQol36zKBDBxwV6JBbCJijEirnckWyR8jsVEHoePQp42Kq&#10;rn5lpfCKQlUe+sx4LR14lN+I86UmVPlGBx9Vqkm8EEyuvVFgVPWo9dP0yZ/IC6LOiLVNnc/+KtW3&#10;zBDpDJF+BxAptvDYwX6S5NGu36JnMW+7IkS6XXeU0UceNkGk3B4CqvOrUkfBEoYzMYbGsJzsCSCp&#10;ySf1T4AQwAIX7C192b7tXBgPvjz6FRmf78LsxSC/DiQlidRA0vB7rAxVxpYxoHQyCebJy6p9nwrk&#10;M0w6w6Tf2S2wG0oeG2vxJ0ke7fpVs6EmWNiLJZj0KWrtCW0Yl6veEyWdUGtfhk9S3b1eFYeS6u4J&#10;KGmZSQosGUhOiisZVf8TYCUyteNRsyYIuiDcVLoGzJXBpBaf9Hhsy5XSVBPmjicVsQEDZjDpyugg&#10;kEo5pGuOMaoMJrX4pHJOMKr00Kfwc/wug08GkxqwbQaTGnLO0kcNGDmrtLf4pHI2YO2s0t7ik8rZ&#10;gNnzBNJyaTtSbxIZlvdWDpOWN1eGkxpBiAwnNXZ6BpQaERF4zcOYLbWTytkIz2R5pGUdOEOlRzNU&#10;OkOlbI78xLX2LIAI6lnOkdTaqw+lUJU+GRhbc6SijowJEUyJKhAHTQg70YPrGOfFMVflJVR1SHLN&#10;VA4kucKpQihDnZdQRamqmPTJ4lKqOuwq43IgXKVyZM/f6EDLKLGnb3RgaplHB/JWKmdcrIodIH5v&#10;qaowZ7h0hku/A7gUm2rsaAc18tgZpc0SPVElKtKUutq13aLpKbWQANOmb9Zxq38VYEqGJu6iDso4&#10;9WagdKIzQ45yuww9NVISYMkJSZlN5g8uKd+lwCg1oGksxpBSGxpcBl4/B2QaZokwU5Lg1yaWtrFR&#10;kWpkffIxxy/DSpPpisDqDJle3b6aIdPvDjKF8hhr8mDgPLYmz+rte2h1zs0eigO6tN6+jXbdV6lx&#10;o+401eJcdiqFCuVO7QF1GBe4JnoeOAlKlUdMUg1eLupNlTfX24+YpLli5QLjDGUKZcojJhlmSljn&#10;6HMyiIky+safk0GmITNwzCbLLOWC+9FgMsjU4pMekX2ocB/zSeVr8UklzBX3Yz6piC0+qZC54n7M&#10;J5WyxSeVs7X2YM5EE8Lgk0GmwYIYz1cGmVp8Ujlzxf3ouzLI1OKTyrkli6YwnglyzjJL0cC0yCeV&#10;c3lLZIgp+peW2OSIaXFT5IBpmUtq75U3eQaXEno7Fk2GlpKlN95Zo7zSApdUwIbuy8DSZAF+F9bi&#10;nFca4IyjWEFbT6ClGA6M1aOYRFInp1ANkUO3MAblkHPi29yYdJyGioOJBMkmDnZWXZBP1ZgURxbV&#10;3K+KbtF+UbOFlvKaYF0T3Z2h9p79Iih/fK9Tc4/hgGhazX0dBRVAwCm6V6pJlfL/hKp73WXqYuqT&#10;RSqjd6rulWoSr6gG9E365Dfy/CAOXQWgeaarNLwa6jAp6w4HOOcRjZoYzCjpjJJ+BygpjDH2reUS&#10;G2RmYGc97SU2BIDJ1TXdAhejAQ0lpQsYFc0dw44cHO5mS3moATddbMe1+Dc7vhntgH54fXjv62vm&#10;bpKLJrlkOHbb/J6uryFvbIwPBezgsfGhDi1z6XLqsFy7RbvmeOmwXPtFQ6s5lB6HH/mY+ip8qAvQ&#10;zgjCT/GhdfBBRySp11dmkjrWFCrg7ttppCCFL4LnOHoLvjcCAQGTGVGkHl9I9hpRYAojjwAOjShS&#10;d5rv+hiRpKhFmQlZIvE9fPPIiEsGDgFIKAklA4fakMc05pPK1uKTShcACVzqMZ9UvhafVMJLYzyp&#10;jC0+qZStdZeK2eCT5dPxTTqj78rAIYtPuoL5Zp8xnwlyzsAhvmlozGeCnLN8OuTKleYrB4fK6yfL&#10;p+OLmMbjSeVcXs4ZOMRpiyM2Y3RoTJJKmZNVxzSplMu7PIOHoJFKwhnjQ+M3pWvZWIMZPpQovxkf&#10;KmeYiQc2X1wzQkEIfiYUZL64Zr+5JW1nksw/GR+CFiR8qBw2l+qGeGdIHR+qO/JQ//jcOqaDwYBG&#10;GwMoMqFPwURYbg4Rc8K+rOEYdNzgfQ4VafgJVJN4iUCdN8r1Nw6VXKXjUbHcHSpEWid8o14XVBWq&#10;ZAHW50dS8uqrAcuOBlWfw/0lqotlxodmfOg7wIfgELBv/Z+4bxzXpV+eHbQtQjYDSLR3N+zB1fWb&#10;cxCe/bLbXX85Pzs+vYUGCzsy88bpD7e4Vvbgw5d/vz49e314/PnuOgQB1FlWiGi73C7I0iUd17Wr&#10;DbQP3j743Bvca0waKTjdfSvtwGAKKqM9kIhuTg8vOv4DrQJZ/yoJ8bWbx73bvHv3XhVHRvZTXCn+&#10;6eLubHdwefGJ6gnpP54HmuN3V6dhTu6OLy755wRBImgxXPJy9ieuo8fE4BmaNL7URcCI43y/+KuT&#10;//gDW+LilG7Zw+lS2HrBX8p2ElbszV+vT/52+/1vvYg/6m0/SLd6gtt+7rmQ56t/5qt/eE/SMTTe&#10;k0C7nu847JvtZq0GeL/uCG/OjsMlOiUQzBJiJqslroGj3z/8OMz2JJ2P8S/Ak8891ed8Jn/eXbw+&#10;/Md2scVxuele4Mh+96JbvH374pf3b7oXq/e4Av7t8u2bN2+b/6FjuOlenV+cnp5dvb+4vJQL+L6d&#10;JN3skxok8v/abl+8X23WL7r3Xf9iu15sXiya7a/b1aLbdm/f558Ugmp/frr8urzjgy+vD7c92iLW&#10;rZNwJOtkZ9bJPfVdnJGpB/fdnx/+DBuEkx3odHLP8qvrq7PDg8t/u4J5iF11pz/s9IcP+sOxkbAc&#10;pHHzC8zG9xfBjBvei/VOf/hye8OWBX544qsdyQkvaIZg+D7TaY22t11DO58M5dVqhcWaa4ZmiyU6&#10;a4ZTUjRh8ex+//Dmcnfwx/Hl68N7N4aeNYOY8jWTftAM0WX86TQDEOaCZgjQ0nNpBlzv2iu0V9IM&#10;bdNTVHs2GWbFILrx+UyG6ND+dIoBIdWCYqj0gnp0B79frrcLuZu3bDKsl9tZM1zMJsMggmfTDFxd&#10;Nxj1FRDiR3MmEEIsaIZK8frja4YeSPpsMnz8eHFy9vJ0d/zl4ur3l22WLJm52LezL/F8iiF61T+d&#10;yQDvvaAYAgL4XL7EYr3uNBy/7terzR7K0G+2Lf5udiZmlEGBlufTDNGr/uk0QzFQjzzT54tMtCjl&#10;2NLOJ/xx2a1aDRAjPHBw8idyq9bNOmqG9Wbo6PzAQH0MRGgcIv7FHJmYIxOhiCnij6voVv90mqGY&#10;R8Alm89lMzRNu1SYoe2QxbMXs+xWXbgCNgCQs2Z4NXsTr57PZohu9c+mGboCAIlT+RlNhrRzXtst&#10;28X+VZ7tar2MyQyzYpgVw/EzKoboVv90iqGAP266qCeRpPjUSb/LRYcUU3YlNkhl2AbHjkPu5Eqs&#10;gcQROkkGQ7fBn4Kj8/AkJxvLe/cL/Z+kUGVkl1eUmLNEOtNzJeZk6VaU1EX2GyVRz/mzmAIxZjV/&#10;lu6qGGNli2ddxau2V7N3u2x67nU9rOIet2xpdK1rmzVf7vHwVRz939khnlP1yjn2g0McG324p9vt&#10;f38+3j1Cst7VNSXrffznJ+vh4s2RatjwbZzP5BE3i+02eLyElW1Wmw26nGRZvP1yu6YCOj7gVl2s&#10;j3sgVpadXJl7OR9w/Zr6FVhppgefb3YXv5+ju0wTzvlvZhWjU9ZoFaNDTsyneQYzrWk2mw59/gLk&#10;ixRluGv5MkY39IVCvkuUtPAyn0+4OeX0yarIhhMurEVS6M92wt1+K+noXeyJFEoQoBZClFZOtzdX&#10;5DKEjo+/7ZWO/XZ+fHN29PcbFGSGKDuKy+7eoKkElaSttzCpL07hfoXDKngfUDLMjVjb9ZwHHy8v&#10;bv5LVahUdm6aNao1g/IAPLzYbOWNMV5Epdp0AKKIBcaz+GDGAXiJIsOgn42qzsw2Jset6/Duh1ZU&#10;UL3o2+Pbc84dD4crK77d9WcphbTKIjMnjt5Pn/vPr5mJ8kkKNzl+C22NIdayvHl/qUP6jFUXaIgp&#10;R+D73dnZx+vdp4MNN8ks23E6xHg01lctzY6sVeRJAoaQtdovl2yPDa5c16/pPA7mWviRXjWUIJ98&#10;5j51xFEXKHXZCmWwabstGCKxQRUaH6OHTkA2UpK08Re1FxpfAJL18ykzSdv5GJfaYbPHoRhXWGLz&#10;DiTUg2w8lrSbzyr0wR59UNqYCg2hS1zSvlTcL2nEBdIfxmJcX5lKtzeunUzFi88ujSZr/8XtpEbD&#10;aVIJh675Y9lk12lye6sxn0zG1HmpwCcVMrfbGvPJpGzwScVsrb5MzmU+ZE7HuVgui6s4a/9lyCfr&#10;Dd+WF3J2nabFJ13KrXF95QQ5Z+2/uH3cSM5Z+y9j/WTtv7iZ3ZhPJufyOsz6fzWhI/uIT97/q7y7&#10;sus0y+LJ2sMbmzRrABaao41Hk0m5rDGyyzSNVZg1ABuUIDRu1KnH59zdIb3uHC2u4eeNmkBhucLK&#10;OArmB1jUG2FLwyg1R+rEWHjEme0ljzN36DnSBhN1ztiqxDl4e+6YcVrxF077RNJvQSDTPpLUWCCf&#10;9pl0+W8gn/ahc394WpClZStNUX7iyzTRdZuWkhY9W+2/5DJNPjixWbQHkz6ltTgv49hMTH+rT6YC&#10;wkGv5KsvTF7aiSpEG0yqHjqeeDlU0JlEVW9GJd22HCpxtxwqEatHBQvHHxeddROoRPb1byQL25eX&#10;qCNHqqLjnHmUYamm0qWgT14SrFyddbO3VJXD3AZsbgP27bcB67DxOJb6qHASFFuAk+AvJJ75g/Gk&#10;pqUaRt6NRUAJvwpwEpBqL2FghpOa7vXh+d3dzauXL29Pzs8+Hd/+5dPFye769vrj3V9Orj+9BDJi&#10;F0d9l3ASnaG8zAc4iTPSHhtOoqsFmwU37myX/ZaWLbZAiieFulzGk+jHGU86/gRQ+iiFOmY8iZbM&#10;cB/kjCddHr8+/D8vDywcKAVGZzxJcuqG9TPjSWH1zHiSh1TNeJKFycz95C3JfCP95AFHoJ88oCA6&#10;OgfAiD35PSd9+LW664IUMaYx40mHM550/IrXxIwnSSw7SWf4XpNw/SSOe7fIvGcK0ha9HOGMcldM&#10;5BZQRJU7Y8pvuDum/OZ7S13sN1Cg+7n59Jdwcsue9qP3t2k3PbIRGd7tUYaG0ynzv4ElIQVXACOU&#10;rc/F6nODm+crSY07wVUbP1bnK/SOUcUQETj6O1MvECqWaYzJCV3LbbOWWN6wvQf8LfSqoNgVIXAN&#10;CtC28fJlTUB8UE4XpUU0y0UIKGXQTZIx0y0pTQP/yypp8M9T+MJilKYdkSNbYAOtF7NzaCzGkNJU&#10;jYQTopnffo4FBomguVgkdOHHAVr80oEa/nf3+nB3ePDh9eEHlvDN8R0li5BHQD9SdmiYI/IUSH4l&#10;VwHMsDJEunid5SswnUao1Y/Qp9iOtCCIXU4GrjSckEgYh0hfliQTRpydotpzWutTNmmD5GHbhnUy&#10;F17eoh9eyBXH5hAFLIWXoZPwXhSF/u4pdDjl5Irj1eCcWIaTYlDi3RoFmJqU+0hBlKB3UfISrMVB&#10;NadZo6QsORsg1fCp8m6aoHTHbFLtjdS3Ep9UexuDSTV3cjtmOpo0jGJwSRNGh0/CLvj21X/Q/qWU&#10;qVKKHWnUrzsrqAIKRwXm3D4pVLVb5wSWRDgCAEGRUWMlKfFx4uSalM+cOdVkTjX55lNNehQBZakm&#10;DXCQ4ei4V+XS2dXpGyldCrdphVwTzoCVI+vBqSa4aWOxlihIs8b1dOswyuHo6dsN2tnw2RMa48mu&#10;VudBL5w7oB9eH9473WS1RGICaRu7sNe+D2auXhq3zSClS6vi+aqXejQ12U83ob8bVvtvobVHvN9N&#10;h3j/6iWAif1K0oWxXNd9ExJKhuW6Xi7UUuoXcqUUziBdranHMbl8qWl68iz1VWVbyTBPUmOJzRMZ&#10;8MDlnqaSOZrUWBrMHMtWMtmk1lLyUbO5NHatsSIq5hItmJDlq6UNlsXEVo5jLyk3Nb/U8danOOD7&#10;79RfzzbTbDN9BzYTdOGjpOcqlvpguwgJuG1HN5cSatqigwmaP+DYGg6aFi2PBFVtF+tNowVJetJ8&#10;rV00V3VndxREePA7quruqc3ACECq9O16uF3UrJbbHqZ7WK5oQTtqQZCWda/W6/3V+iC7aNPALNoE&#10;VqmVsY8g0ckVts5g8qRWUUdm0ZhLahWRrXJeMsD2IaQxm32jqDCYFEEyPim1ici0Ei6zTTSyiTAD&#10;ZBKRgEoQEv06CQ9YFpHe18Irx8GQ6hbR3htne2i4+4WiLF91HetPnF4CA+PkFf4/IJy/745vzi9O&#10;3h7fHad/Do74q7P2+vz68vRs96//KwAAAAD//wMAUEsDBBQABgAIAAAAIQA3J0dhzAAAACkCAAAZ&#10;AAAAZHJzL19yZWxzL2Uyb0RvYy54bWwucmVsc7yRwWoCMRCG70LfIcy9m90ViohZLyJ4FfsAQzKb&#10;DW4mIYmlvr2BUqgg9eZxZvi//4PZbL/9LL4oZRdYQde0IIh1MI6tgs/T/n0FIhdkg3NgUnClDNvh&#10;bbE50oylhvLkYhaVwlnBVEpcS5n1RB5zEyJxvYwheSx1TFZG1Ge0JPu2/ZDpLwOGO6Y4GAXpYJYg&#10;TtdYm5+zwzg6TbugL564PKiQztfuCsRkqSjwZBz+LJdNZAvysUP/Gof+P4fuNQ7dr4O8e/BwAwAA&#10;//8DAFBLAwQKAAAAAAAAACEAM1JEBUcHAABHBwAAFAAAAGRycy9tZWRpYS9pbWFnZTMucG5niVBO&#10;Rw0KGgoAAAANSUhEUgAAAVYAAACUCAMAAAD/JvG6AAAAAXNSR0IArs4c6QAAAwBQTFRFAAAA////&#10;wcfHwcbGw9PTxNTUw83NwMDAw8zMxNXVxNLSy/r6zP39yOjowMHByObmzPz8xNPTy/z8zP//yOnp&#10;yOfnzP7+ws3NwszMx+Xlx+fnxdnZxdjYw87Ox+joyOrqxdvbxdrayvj4y/v7x+bmx+TkwcXFw9HR&#10;w9LSwsvLxNbWxdfXwcPDwMLCyOvrxtzcxtvbxNHRyvb2y/n5x+Pjy/j4w9DQwsrKwsjIwsfHxNfX&#10;w8/PxuLixdbWwcTEye3txt3dyezsyvX1y/f3x+Liy/b2wsnJxNjYxuDgxuHhyO3tye/vxt7eye7u&#10;yfPzx+Hhxt/fwcLCwcjIyO7uyfDwyfHxyvT0x+DgyvPzxdzcxd3dyvLyyvHx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tqWAYQAAA/VJREFUeF7tnWtPE1EQhk9ay7GgRxGUIlRBpaXQ&#10;ghdsq8WKiBUVFRXv/v/fIaPONMb4ZdIlbPq8n2bzJkCeHOa2224oFM+UVBPxrMUlDGHhRBIKxVJZ&#10;NREnLD7GilEuO5GE0uTUOdX5dMHiixjCwokklKcvzahm02WLr2AICycSsP46SE56fw7hv0cQrGCd&#10;mclLauK0clo5raOuAf8tDqfTIAmQBHKUBOYq81dVC2nR4qsYwsKJJMSYhvorxhAwPiShOnHtumop&#10;LVs8iyEsnEgoWZSsHJUsFlWsWtgJjPfqlpJFyaJksWrhXlYGN11Kkzduqm6lFYunMISFE0ko1uqr&#10;qkpsWLyKISycSEKhUF5TVWPV4jUMYeFEQoNFg0WDRYNFg5VBg8UGiw0WGyw2WDyIyROD+Xgcl3Eg&#10;m3Gg0liZVy2mdYvnMYSFE0lIqWlqxdbwAkNYOJEcP34xu6HaTLct3sAQFk4k5NZscitTFlMWUxZT&#10;FlMWUxZTlv4X5OXDVCP8dAcNFg1Wju5lTd+5e081n7Ysvo8hLJxIQq3WNjViZ3iBISycSEL3wcNF&#10;VTv2LF7HEBZOJJQsSlaOSharFlYtrFpYtbBqYdXCqoVVy28CY/70JBus034KQqWxvaJaT48s3sIQ&#10;Fk4koZX6NVUzNi2uYQgLJ5LQq248Vu2kTYufYAgLJxJWLZmkabCClQ3WmLfAJAGSAEmAJMCnCEe/&#10;DSG3ZpNbJ+/sPlWtpD2Ln2EICyeSUOtXe6pOHFjcwxAWTiRh0H2+rKrHtsULGMLCiYTcmk1u5TmB&#10;LO6LcFo5rUxZTFlMWUxZOamwlCxKFiVr3EtWo7O/rVpLZYtfYAgLJ5LQahVN/dgfXmAICyeS0K6+&#10;fKU6SDsWv8YQFk4kdAJ0AnQC494J5GRsGeEjvSfxo8it5FZyK7mVxSCLwZxU2LDafrOr2kpvLd7F&#10;EBZOJKHfr8ypurFr8RyGsHAiOX78YnlJtRrrFi9hCAsnEvpW+lb6VvpW+lb61rz0rTn5O09i7TTC&#10;30EnQCdAJ0AnQCeQQSfQ6Bzuq8qpZPE+hrBwIgnNd++7qlqsWdzFEBZOJKHd+3Ck2k8HFh9hCAsn&#10;EhosGiwaLBosGqwMGix2Anzcja/F5Wtx+VrckX8XKH1rNn1rvf3xk2ovfbb4C4awcCIJ/WbDVIiF&#10;4QWGsHAiCZ3B1x3VdJy0eAdDWDiRkFuzya2MA4wDjAOMA4wDjAO8JYO3ZPCWjMuWCkfxWlr6VvrW&#10;HN3L6gy+HapKcdriAwxh4UQSms1BR1WMRYs7GMLCiSTUe0ffVS/SocU/MISFEwkli5KVo5LFBosN&#10;FhssNlhssNhgscEa4w3WT7YZ697YIOtwAAAAAElFTkSuQmCCUEsDBAoAAAAAAAAAIQCeO33VZqcA&#10;AGanAAAUAAAAZHJzL21lZGlhL2ltYWdlMi5wbmeJUE5HDQoaCgAAAA1JSERSAAACAAAAASgIAwAA&#10;ABmxuQ4AAAABc1JHQgCuzhzpAAADAFBMVEUAAAD////k5Knz86D//5nb26/r66X5+Z319Z/X17Li&#10;4qvx8aLo6KfZ2bHp6af39576+pzc3K/g4K3v76P9/Zvt7aTW1rLm5qjh4avd3a77+5zy8qHU1LTk&#10;5Krz86Hm5qnb27Dq6qb4+J3Z2bDh4azw8KL+/prY2LH29p78/Jve3q7f363u7qPV1bP09KDs7KXj&#10;46rn56ja2rDg4Kz9/Zr29p/e3q3u7qT7+5vl5anr66bV1bLX17H5+Zzv76Ls7Kb+/pn4+J7c3K7j&#10;46vn56fw8KPIyLvR0bXOzrfLy7np6abExL3JybrPz7fPz7bJybvW1rPFxb3OzrjR0bbHx7zIyLzS&#10;0rXMzLnT07TFxbzo6KjQ0LbKyrrU1LP395/Nzbj19aDx8aHt7aXS0rTq6qfi4qrV1bTf36zs7KTN&#10;zbfMzLjT07Xq6qX09J/8/JrQ0Lfd3a/f367GxrzIyLra2q/6+p3l5ari4qzHx7vCwr/k5KvExL7K&#10;yrnY2LLy8qLDw773953Ly7rd3a3Nzbna2rHv76T//5rn56nQ0LXy8qDl5ajGxr3Dw7/X17PAwMDC&#10;wr78/JzKyrvFxb7CwsDc3LDOzrbS0rbBwb/w8KH5+Z7j46nGxrvLy7j09KHt7aPg4Kvo6KbY2LD1&#10;9Z7T07Ph4a36+pvBwcDDw73Pz7g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CboK9j&#10;AACkFElEQVR4XsX9+3tb15XnCfMhD4g7ARAEiAtBEncCh7geEARoSQOSonixKNGimkREMRTl2JYl&#10;y3IptuJ0LMfOpVNJqjrVNTOpmenumndqeqbfP/PdFLm+a235nCKVyvu0f5L5iBA+Z++z9mXtvT4j&#10;o2PGxX+jrnH3xR89Xp+ffhwIToQu/hyOTEanLv4ci0976K8kkrHUxZ/TM5lZ+vHcfDZ38edQvlAs&#10;Xfw5Ww4sXPyxUjUXKxd/jtbm6vSbvkgjfPHnsXgzTT9utfGBuXmr2Ln4ecPbWrr4Y8fsLvcu/uyv&#10;9cGWuQKbFaUPjHnBVrLs2frzK8S2EEzYsaUuZ5t9z56tzWzj12zZipItMn7drt3y3G4uZ7YReuju&#10;iWqGHnQ6E7xBTdQwLWpcz9z8/3Tx48FywUXdYrW11qLf9K+Xqf3D2e46tfnsaH754q9MNSyTvu/S&#10;tCtLvxlNtKkVc4FkH1+lWaaumMqaPmqier8du/grpZiVRFu0IhP0m0VfkNmSo4KtaMfWn28wW4TZ&#10;IjfxgQ5smfwiPtAyqeMuzTmxzeFhXcrWUWz0Ui4Itg2NjR9WJgi2cdFu/TaxlZYLYAu1zthG6NWJ&#10;3aJHN+glNwmjM7a1Tt+30tymJ1q6PrOGH++8j7boteP0487GbeoWg8rk7ir9O0t3CvjN/l16uUup&#10;PRf9eGr8g3Fq3F5khiJEx78N0orvHt750H4XH9i6Tw+g1LtWxleJ/TvqZ4rtwJ7tkNmGzDbxI2rc&#10;Ui/PbNHbD6i3VMwj6n4dj2R7aMdWkWzzx1P0VCRb4t6P6ccL+6YdW8obZLb7ko3e1c7sSZPb7fAR&#10;PU/3D9ioA2TKy9TVQt7CGML1TJaabiqSPEW4PpqmBjAK7SI90vqwiSg+HX9MH+guT87Sqzv+IQLT&#10;oBvx0wf6d/v4wGYwiteo5qsPLr58oNagJ91rd9P0gbHNAL2uhukqUvxPH2QwQmXKixRzQnFm+4lg&#10;cyXTzIage8ZGj9SRzWK2IdhKyTU8LMn2EbN5PvbhYQm2cNtktgN7tv3Ry9gmjjFCTbmqYFs++gHb&#10;eQcIt8w+9ca0LxmlHpi1CpgWrFfpvTRihSR9g1zfRPwvJpKnF7/ZC5hNeqKzviTF/8G49QnCdbOL&#10;+K8CE8L1nDlH3c/vSyKkTVg+tIWvSiHNaFhdav9Qs4v4H02sYShSbNRbrsaGoahvqhh5/p9iozda&#10;sWXs2SxiW7oSG41tFZ3tMf2b45Zpy1aI0NzmrN3s2RKYFqzzw3pcSIJt1Ay8+XfedIDU4i7CdS6x&#10;iSna2HGBvox7bpvaohPKI1yHVw4RrlerNWqiXnEf4dq9fkS9peLZQ0gLB+6in4Xm8/TvhGMn1Iql&#10;nDmk7tdLHyCkuUdPqHErC94kfnPnNg1FnVDES02UWtySbPREK7MzCcFGbTHlyLZ3KVuN2R7cpjlU&#10;J9RmtieSbYaaqHcq2DJbzBZ3YLtGbS7YSqrdBJvPli0YwcNa2b5otzcdYO5gkYJuL95dos9vnGSp&#10;AYxI3kOPNH0yRz3d8NXSFHRDw0KIXt3Afow+cKqcxAcuHwbwgdVynT5wbDeDKJ4ZIujmPrYW6AN3&#10;drEsGLhcHopW0e0WvorlrdNXebT/UYhGjv4BBpRe3MRXGf9UsLXB5n9qz/Yhs7Xs2WKHE5eyzVzG&#10;VmpLtgd2bPX9Jh5W/xnYwpJti9lckm0aH5hAu6kOUOmb0xg6uxa9l8aEuU7/1JJpIf4/MQsI1+tW&#10;gHpL0bToNeqowIRpQdei+G+oWTwFl5BlIf7HzAJCWsZqYVpgWpjRtcwMhqKuxTHSLGAoSlg71L0X&#10;TQvh2pGtiXBtWjygCDYfs91gtqk5ZhvT2RCuLesz+iqSrXkpW71rURAzxs0ChetVnY1CRE+ymdxu&#10;avR1YHt+8bXcio1erREjvFxDuF5qblLjptJBhLRQa4smw5+PJdv0/rnHD+ihlzyFGnYLbngRrhf6&#10;R2iLdLtKz2U18ALhut4NUvdzx2YQrj2+GXoAKf81hLTQ9D1MC2ZdmK7nspvUoTp18xpFV8WGRZfO&#10;ZtFXEWyVsS9cxJaTbFaNZsLh6B4Wywujku1vLmN7PLx58VcGgi0s2ea2MC3Q2VYuflOxle3ZDrjd&#10;ypKNXufKWMRF76pio4dVejRiBLaxF2Nca7upZyzf36F2Maq1EP3y86dNermNzC6ml+FhMky/OXG3&#10;QW+xkS+7ESJut2gYNczhAv14YdeHD5w7KdJvVmoRfGDj1gq+yvwePvB0ew4fmNjHgLK6b4WxcjgE&#10;20CyvWS2ZG2Vvkr9sIkPbEq2KrPdjjFbEF9l46f2bFvM1v8USx7JNi7ZvLZshc06dUsHtlL8y+to&#10;t5dZPCzBNnaYYbYXaLevno1kzAA23do+jv/JPkJa0orRE30cyVBX6/lM/FNF1zp2Due6GJefuxIU&#10;OYxsEgs9twq69NCXI02K/1Pr5gR9lXTbRy+60arO0Qu4FClwjExioRdWAwqmBS7srpUE26xgU/tM&#10;zMYf2NDZqKHfYqOh6PmXCTysn9izxSIZyUbtcurIhsFynNm+sqxxYlt0ZKM5p/GubM2RNkJavX+A&#10;Tbdo8hNq86XAMY2RHf9k+6uLaLS64qWQZsz6ajQWh2NtxH9P/xnCdbRaxTsf2MPK4bQQpPEq1yhP&#10;Uxgdy8xQPwsvugr0Y8/0EJtuxe4XmH7ueLFySCeu0TzD/STPbK8E29on9IFLN49pQtHxm19S91vN&#10;es/XSOq/tD3b8/4BsfWi1S69fwuBGrF1Tq0g9RbFhsXyWFOy/ewytok4hlkntsyHNMymFgVbi9mK&#10;psueLe4ZeULf3ch/3KFG99+fxo8/2VqlH6+eTOLHc1/78efjIDWu8fjnn+HHrmc9+s2x2xn8OPHU&#10;Qz8O30nixw9eRvHnuBcfuPgB5itGcvM6/aZn24e//e8fztKfK5sY6YyVX8TwV8o1sBXvt5htF2yh&#10;E4vZboGtNMzbsn35rEJfJX13VLAt0Y/dd6qXsS2/L9kwcHm+Ybb1b7ATVtmM4KtkJdseflx8yWzm&#10;HWZ76sw2Qp20Xhb5nzZ2oK6vWYv0+bFr09hTLFQbyP/UMkjXqA1wbPTkE0V6GNngA8zoquYyRddF&#10;b5/zP8lxDEXxJm0oGa35CYr/q+0Cuoh6o7C5YHZjFAuKcZH/iayA7bUTG+d/yiL/w2zfCra+ZOMR&#10;KptHbiss2JYd2fCwpl22bOOSzcScw4lN5u3a2Ip0Rzj/88Sezf+G7Xwn0DBmM+WNiz/2GuYn1ESe&#10;ac4jREX+JxDh/E8zzvmfKuL/WL+McB2brFLjLqmMHkU9mf+ZiCD+p5teav/UeLeAKVo/iJXDssyR&#10;zCNcF31l6hbubBLxfzbzGuFa5bbs2BY5R7IacInc1jWsULNJyYbZdczk/M/lbKfMFh6vJihE1B3Z&#10;RG6L2SaSr+gZzma8tmxzeeR/FBu9Q6Efsp13gEElckAvdGnsEKSdpsgjHGBjqjPxATXuoFLeoy/T&#10;iX6NacFUd5fev5LnHkbxzuht6i2l3vE8fnPll08u/jyozM/Qcyn5b2OF2rFOaOZWWj3CCrUz/TVN&#10;XEqVuMiRvESORLFRhCiNbTPbumDblGzUuIotjm+4+DX62VT3hWDDhmJn9CHYUkNslnYkW5vZinfR&#10;5SVb6GgS/+b0LVu2xx/QPsNZu1F/1th8T+lNKLk3sfruPPiRYPO++XfOO0DIm8Awmq1l6Ul/vlbF&#10;2iV6wPmfRBs7UGNDLAuMOS/SNbmghZTGyjHnSKpJLPTUbjFSGuv8gZ6aD1n8VhwpjVTbPMVQNETQ&#10;NcwI5382+zRCGZlgDLmtOLPtMFsl0gXb4gHnSBQbvQoa2+sGZnQObElm29jkwxI+ybbObN5xGixV&#10;/gdsj6/Ctkx7AQv2bD0HtoLrh2xvOkB6PSLzP8gjZJK0A6Hnf7qc//G5MAMV+Z+x5hotaUoqpYGN&#10;qUyS8z8JFzYUp03OkfsinP8xOf/TTGL998SqYhWXqXL+x+cSOZJX1FveYqOhyJNJYm9T5baw6da/&#10;lG32CmwFF4ai6a5k4/yP6aOwVBdsMrdlz3ZdbbNShEz70G4VlbcDW9OJDQG6iHZTHWDgLmx+dxF2&#10;KvUDhOvw9PfY3M1dQ0hLjT/E8OJO7hFGpbiLcH3dt8v5nxksusIPOP+TCyJc955sY6Xj7g5pnVk5&#10;3ccoHs6cUG/phESOZOJrTAtyLi89l97yCZEO3NYmdT/FhkVXuL9NHbeTu4YcSWrlth1br7jFua2E&#10;PVvrLs2hOrkg8j+KDZtu7uqMPds9YpsK1X5F8T888TW9Qx2djYYixXYAtlnJdmjPdpeG2ZJ7bY9G&#10;DtUBwl7TQ+/L+C5m8Uakjd214r1pZCB8cT/FyKWhD6ueBwcxihyVfPIRwvXWBDIQ3eAYEkq72Isx&#10;MjUcKMjVLA82FDcRdDvtCDbDor9u0ZTG+KQ8Rv3v+WaT1v9Gf4gR6rrOxrktF7OdMNvPvN/asbUE&#10;W7kLtieS7TeXsa3OWEuXsC2fBPCwBFt9M8NsM7ZsK0ci/yPZWmi3ghd5O49otxEjPTnJ+3+TPmy6&#10;TU4i/j+enKTR1d2cfEAYG5OTSKO2Jl9RBJqdnOT8z2QB4bowyfF/chIbPa8mW1MX3d4/OUmvUenB&#10;JPI/jyYnkf9ZmZxEuPZNcvyfnMRQNDc5h37myMb5H8G2Pol1+Vts1C0c2H5c4Ie1LNgyGhtyW4Kt&#10;rrFZdmy/nZykyWXKnu0/TEyui3a7Atu3FPF/N7LQ3KQkUW+M8wirrV9Tt5iqR+bphXY3/habbh6r&#10;hmlMsYZwHVIpAvr4sWCXQlousIVw/SiZpya6Hjug01WlpZ8NOf8Tl/kfDJ31NsJ1LruLHUqP6aXu&#10;F14eYna90DwA2+8l2yFWcXXXPPVnd+OIc1tWjaJFWGO7Q/OMyhgny3KBTzm35cBWGNKbkPILtj/c&#10;E2xYiuhs1y5jS3uR/1ltHdI7VJFs40cYijzWHtiiH494XTmE668nkDBIxpH/qZ9k6BsY/36f8wjD&#10;LjJHO9vYizGCbXxg9O4D/OYnM0i6e3Z9NFoY/V0sC1K1JD6w8XAcX8V1DR/o/34aH1h4hij+3WbB&#10;TXtOrXuLNCx04oLtlmRD/mdMsK1vgs09NPFVJhzYbjGbebyEzYUtyYZ1RqpWxQeOS7Yysz20ZQsd&#10;JcA2bc/25FZWtBvYZq/A9jQ2wikNdSwY4brKOfInSRz0S6mgixxJhHfXps1pbLrJ/E81Q2907hNr&#10;nN60WBL5n0rTDNB390dE/qfbp+DiSXK6ZiXZpMnl9YKVpY4bjfgw68mYLWwouji3FeiCbaFaQIwU&#10;bGGftWPDVlJJdzu2HWZbVYcl/kK2NcmG3NZ1ldsitsW1dTu232tso9RuC0lma3C7hRNW1p6tdX0E&#10;Q2cxgt2VhcAQIe3UbFMT5VbiFK4HYyJHEm3j5LCnf4RVXDGJzfCQOqR4MRZ00pbI/3ixRqo3h5gW&#10;RNvYXVmaPkC49lfXPr/4lJDarbj4Yyld8NIDcMfKOP+tcltg23BhKbJwU7LNCzbMrsd8e8htLQex&#10;cyTYesU1ZgvMIP+j2Dj/4/0dDX8ObJ7pTclGba6zXaM3QbFhKVIfZbaoC/F/4eaH1G5TftNlw1b6&#10;AdsIZnRfT9M3MMyjVfrxwgn2Yo3+7VP6cWdmHsmQJ79cwW/OH1for8zeHsWPC/cwAXbvmjTnM25+&#10;jb14Yy+ID1x8fwK/mTxA6Hy03cSPm4c4uJzaX8Nv7rxcxl8px/FVNu63mG3fnu0hsw2ZrfE+EtdG&#10;m9nSt3EW0yjs4uBaTrC1bl3KFvnwK3pYku2jwzr9OLyfxPEDyfbay2wvbdmWniaAPPowTR84JdjG&#10;37BRLkBtEiONmrTwGGNBpGs6he44UtpevtLSj2Cht9TmASXbxu5auDoZo0ZfLOMDB81qFiuHeBMH&#10;ClqRAPauXZz/GW9jd63yidmgr7JR5rtNap8J6foyDygB102EiDVme+zExrmt/hoO+nnEgQKNzYoh&#10;XDNbyVdFbmvWgW0+gdyWYEspNmp0BzaVt8NhiYALeTu3YqOGbuTnaPor283v/QHbeQfoxbqcI2mV&#10;sRkSLcwjFzcxj/2/02Ycm27jSUzX630v8j/LZhUr6lYQ+/LFRJ76WS7rQvxPZ2oI141qATmSuWsY&#10;ihatNeotoUAb+/J+mf+JcP5nNI4ciWKjkcNjzxaaaEs2DEXjyY8QxftehGtHtrZg49wWs4UbScHm&#10;xUaPzmab/8kKtsyeZKPuJ9g6UctFI4dio3Hb8K/HBdv52PamA5RmH+LRlXzbNAAOrnOOpBRA/sfo&#10;eJEjKS3/Ed+3lLxDTTTwPEW3KGUeUm8Z9J5hQ7H02d9hcd8JHtODLvm/RrcomZ9S9xusbmGkK03f&#10;p2gx6HyMTbeSGoroUzrznCOZvc1siW2alQ7cR9h0U2zYCXFkO7qU7YDZsr/ExnWnzGzFrzEtKJlb&#10;1ESDkGCbQ/5n0JmxZ2t/SG1eSjuxYfWtsf39NTzm5Q8u2u1NB5jw7lCMVHkErMsWh5zSKLhwcrw+&#10;g5NOxlxQ5EgKGEbH9xCYOsnqBmagzzj/42sv0yN9XvPRTodx07tCje5uW35CbRwH0HSfJJHS8B/w&#10;gYJMG/mfJW8Co96EF7mtXsQE2/IQBwqMQmQRGz1De7ZyAR+YtWe78WwOuS3fl4JtHWyt1/ZsNbCV&#10;zCuw+dK05BVsKck2w2yWPVsf7aY6wNSKZSGPMLqGHMlyIoJV3HRV5H/aCNcTJuZlYxkXQpq6/4n8&#10;T5/zP4uJeeR/WlVMaf3r8whpWTOBHEkmQq/R4EkhiRVqP4n4H/W1MRSphR5yJE0XwrUTW2EN4fqv&#10;xYbN0lb1D/SmKTaKVr0dkf/R2JDbWtDZ8LB0Nmz0rHD+51GG203ltpgtadduYdFuI0alvo9FV0rk&#10;SNx784TRy97CtCAcqeHkbvEEI13Yt0v/amdhiAVlqnUbCSV3GSGt0riLVVw4OUPdr5Le5fxP8wTT&#10;mNAxUtq9nfvIM7rzCGmVxW2s4sLmJk0FK2P7GIp0Nmwo9rJfC7b3aLJakWyJXep+naUDDEWpacnW&#10;poflxPbtFlaoYQe2wNfUcUuSbVmyHdiyveL8j7sm2WiYLYVd71E4rdw4oW4xCI8Y6kQ9MhBrkVmE&#10;a5n/Kcv8D070tWYQdHvlbh3h+gVm8Ua1jd219FEfKY2m9wZmdLUC538OUKFgqp0co6nb4tYDpDTM&#10;YBrp+k3sMxn9GoKu22thGSXYBpJN5H8Sgu3ZR4jiGpvJbEc7eFjVebB9e8ee7ZjZAh9isHRkyyNd&#10;MybYXl3KVnJFkIoqnnD+R7B5nmEPzRBs4fLIjpXAplvBRPx/bHWR0s6YnP+xTOxdtyxsEY8VTMx6&#10;spaFjSl1cpxejGWrixmoulBKvcVvmRT/OwFrHZtuBZNyl4Y6UEBDUUidHKcPjFpdGl1702Yf+R/L&#10;xKmXHctnx6aS7sSW09noKFpFsWFaUDA5tyXYEu/IhvsUdQc2ny1bSl2W/WuzvQKbZY5wHiHX2kb+&#10;x+Ny0UzjemMXOZKlyY+piVLFocz/IEdSLyP+uwOHmBZ4kkGKruHYPoXrUkjkSL6tYdGVmztBQsmT&#10;R0hzZ0+Q/1nqemm2EF48oJXDIOTbpMbtjcURrnMtzv8oNupE11X6++LPpSWzRhkKxYZDdyq3ZceW&#10;C2wz2xd5ZjtiNmtI89nUtzVsKOb6ku0L+ipObMubNMw6sk0/xe6rYHOvSLY9e7ajsZEdZFeS3gXq&#10;arMno0idNw8QmNzPJnNIaZ/g/qeRn0fmKHoX90wMc4/zP3fwchuj+zjFpXIk2JfLPsXWieHK4wOL&#10;23P4KoVjRLqFzUSOuujvdjGLr8TX8Juxh9hnMiLXQniNTvrM9gxRPPfMYrZ7KHlTKrts2bp7yP/U&#10;d5v4wNF9P7rlFdi+kWzIbS38LbPN3YniyE08ia/yRLKVQ9T/0k+ZbX3IbAfObCMUrtX9T84jV1G7&#10;QOVIOP+TTOCQogq6CNdrBY6R3XXMQC1rhZpouYqF3ln+BxuKyQS2tFrmqF3+Z7zrw1Ak8z9J5H+m&#10;XnH+J50sYEUv8j/vzIZ2qa8V+G4Ts32n2OjVjVVxiLEn2PyXs63obPRqLTJbRbFRuNbYTOS2lrpO&#10;7ca5rSTydiV1+o7abewNG20Fh1qb2HRLd9vURLnxGmbXdV+NGjcclTmSXUwL/BHsQIQmPkSOZHay&#10;/NXF83I/jmNhInMkRZn/OcIq7jQZod4dyg4RrsdE/mfZi9m1J3OAaUHRhaEo1NpHuE535y9lK8v8&#10;D00LejobhqJZM08x1N0QbOt8/8eRbc2WzfJiJyTmxWJZsKWK8zg5/BYbhbncyjG3W4Lv7UZ/wEYd&#10;oHqA8LJ0z4cMRP8QezGVmQgu+oz/EffVjPZeCgvwu5iLGdYd3MVf3Z3EB7Zub9D8bxBv95BGfR/9&#10;1VibwV3M+jbqjBi+LczFw5tJfJWJW7i4YpTL+MAb9x/g36wefEf/5tIJs70SbEPJ1qB2MdpxsJ3e&#10;xVzMsI4EG/bQjdZDsJVql7KNfT+KbyjY1CluZrtryxZ9GRBsOFAg2TJPcSi7ItiyL3/Adt4Bcur+&#10;J9qizfkfn7mCdH1Z5H+SOLum5UhcODl+XQ0o9BiX26M4L7/e5fxPmS+UqjpjIv+DAWXFhd21lMU5&#10;khtBTmmoo7M0vZE5kokIFkOS7QmzTRUc2ShGOrM9Fmw0RSz5JJvIbTHbgosHSwe2aJ7L7DmwqUs5&#10;NG47sFXUco7inF9vtx+wvekASy0vQtoNax7XNVXWi0a6tMj/NCIi/1NDuF40q9QxFwJlhOtiIY/v&#10;m50X+Z+PaaIfjiWxFeWZjtNQVImanP+ZCGL95/d5MS0YdyH+j40e01CUilUn6Z336Gz0AELZ/E3B&#10;hhXq5WxLTmxtmduiLi/ZHk3HqW8rtiTntiQb3/9xYkviop8T204em6UqbyfYMLbV+9RubzpAYRtb&#10;NOEtHEwzAr/AjMqoIf9jRH+JtjAiR9TTDM9DdAujeZf+VaNyhEWXkf05dgsM7ww9f6P4ATYUje4J&#10;ZtShQ6zijP5L6i3GYIgD5UbjP2LjwmgfUAwzZu+jWxjWNjaRwlvYUDRa72P6adTO78ic/bf8J3u2&#10;28zms2fb+TkCl+FF/kex4R0yqvfs2e6DrXSAzVLFhkm5kWe29H1MCwzrEGxuyfYBsx0Ltp/Tct4w&#10;XEfiWLjKI0TpfxdrIv8TwUJP1v+czuO6TihYwDXaFS+u63ze7eIDN465/udHLnxgfU/UyAwiXXPd&#10;Jep/xnGgQOVIUP/zVFxFyriwu7Z0zUfTNWOijNxWWLFRuNbYkrZsc21bNnVbnN6QSpIfVlSy8cN6&#10;i03ktri2qT1bcShyW8zmcWTbwFAk2s1KYldUtlu/jatIst1GDE/fhddoMeGiTbfVVhLvpX89iHC9&#10;00W5zrFMm9ZIHbW7Rt17aS6C/T+VrsGmm6j/6W/mkSNZMTEvq/dd2LtWKQ2ktKfXENJUjUwadK9r&#10;tU3bGIpUjUwKS85snCMRbBPdJkWRq7AlmO1mEvFfsqmqSPRq1fvzFP5Kgm1BY8tT4NTYmm3kfxzY&#10;lgtrot0kG4Yie7apxkgv8w090U6Y8wiV7B/xfVMu3ECfUvsyFC57BZEj2US4rszdpQhUCns5//Pk&#10;a1o6l1JfzFATddIn2FDs+U6ot3RWD7CgrATuI0cSLiOkVWK3KVwPUt196n6dsV2E615mG2zXJdsH&#10;zPblHo5LbXyPTbeeJWqbbhYIuTJ3m+KMYhP5nyuwfUpN5MxWxr8j2arI/zixuUXd1qw9W/R75H96&#10;1guKSh3P/kiEa2QWd/n+py+I6zrqHgnnSGqo/xkOmmM002ps4v6nUXVhM+z0SNT/fI0rLaFaAlUP&#10;JmYQmCrtLlJRy0dcI/OTNlJRs6L+Z9+LO5I5r8W1TYfIbXUE24ZgSzDb8+E62KZryG05s6H+5+kd&#10;Zlsv27IFZnBZ9oyNHlbMgW2Ta5sKttU457Z27Nmid3Ccz1BstG6rS7Y9e7aDnZEu4r8qTCzyPy3a&#10;xSsWqpz/mUSOZCzRxYxunHMkSzL/U0gipPXNOXoA/kJV5H9QRqnu6yL/ow4U0KAbUrtr9GJEC0mE&#10;NHVHEpu7iS5ChMptYaXjY7bHVlXkfzhGFqp0R6anStFRWFJsdvkfyaaiONL16uQ4RRHBVglYkg0P&#10;S2fj3JZgk7mtRPVyNpnbAtvGldi+G6G2mFpoI/8fViUiLx56KdSt0Xol5T9AjiTX3KUHUPF4Rf7n&#10;IaYFCxFUjgnHtmSO5LuLD++lhwjXMkeyVF6jNg9nD7FCDSVF/c99hOtV3z5F195YDUORu7WNi2tL&#10;bSxFwuMnGIokW/EAs+tc8wXYHsU/oa/iDgg2VxAndxsaG01cev7hOv2mzoZllvsn23Zs4cUjZuP6&#10;n4oNQ5F72oHtKbNV30O7FTed2UbwGn2KuxiGb4j8z3ey/ucdTJ07wQgKvS0+5Pqfphf5H5UjQer8&#10;1cEGBaZwzURBUZXcQypqvo3dteJ2i/M/e8j/LO37UPWmtY8Tav/g5RxJ4zCLO0drZVHbVLDNXMpW&#10;Zrblba7/2WU2VdsUbKK26XXB9pOtS9msOPI/Z2zUXab3MaCkvFVs0Co2PKxIkNme2rKFDhJ4zDfv&#10;YFkwJdhib9hoK7jRTWDDQNb/rBZwokfVyMSmmzo5Tt9XzXQxA5U5km6CJmApdUeS+pm/WqCYM7hp&#10;4jF61FYkfeC4yfkfdaUFOZJuAiliFXTpYaSrnP9RJ53oMS6I2qaSTeW2aCjacGITuS3Th6NoTmwW&#10;9mUFW0mNUJzbsmXLqdyWAxvyP/ZsWv6nq+XtiC3aLdBstSNrmyZ/wHbeAaZmq21qIvf4DPIInoTI&#10;/3D9z6X+C6zi0vPYXQlN7COkjZll5Ehitd9R43rWhzQWp4pBhLTQ9NaNi79SSa9F6LnkslzSsm55&#10;KSxcX4yLHMkm9bPeaRvxPxQ4oh4q2XLjQwxF9YITG6YF6XmR25JsQcGGQVdjK2Nvc8GRDckyweZe&#10;lmwHtmwPdnH6XrUbbQW8xUYdNxz1Ypm11D/6Adt5B/Dc+wg7eqP3TukzezNfIC+zcovrf7a9Yepq&#10;xbst/Ka1iToDoTuFFM0i5w5xFrez58IHxv6I+2pGpIYPHNvGXMzw3UH+56tNEx8YeIg6Y8brPD5Q&#10;y5EMETo9J5ItTWwpUdtUHXlEdkWxUf/T2A4uZasx2+OX4/hAF7P9fvsVHpbvCGxuwfbgG2bz2rMl&#10;h8j/PLdnk3VbJdtvysx266Ld3nSAx65RzHrUSSek69uc0phLov6nx+XjHHnEtv7n4jxOV3fWTZw5&#10;SefF/c8k8j8LEQ5M4xGcHFf1P/EYo23sHA5Gu5hzjAX5AyeSc9TrV0Vuq2HPVmxzKbq5KuYcj760&#10;Z1NJd6zinNjW+WwDPyzJtnIpWynTxZxDsgWYLaQuy9KrJdh6ot0UGzaX+4JN3G3aicxdjNuqA3SK&#10;Vpuiay7LJS3TzT1MC2Iuzv/MzWBjStXIpJObCwEvZqD+RBD5n/E8NhRV/U/O/0QQ/z1qAX4R/z/f&#10;MCM0AIYmXtPe9eDU56V5hrvBtU3H+kOk6xeTJr25S609WlC+xYY7Mun1OJ05DsdcmK7X+w5scWYr&#10;2LM1Zzj/ExG5rZrI/3xhz/ZasHFuqz/E6XudDec2itY8tdtqtnwFNuqhZ7VNqT+rDuC+16UuZUz/&#10;EVf0jI+9+HHs77C5q/IICGP1/9TEX/F9T0/U6O1H8OMJkVCK1/Dj6D8G8OfkLmbuC4cF/DhzlwZA&#10;o3PQxo/H/2fOkZSH+LHKkeDP5lNaZxq5e6Y9W5nZfs5s85uI3PW7zJb4HrtFqRdJ/KZMlsX3LmNb&#10;+j5xGZtMlgk2//05ZjuxZZvDZSnDmJFsOLhktDfpXTXG7mbwgSOG8r+h6RJJrv/5saj/ae9/WxH+&#10;ty7X/4zuifqfa8L/hpvuRquN09U5l4VjFMr/hr1gUf/Tyf8mapuqbDFmPaJGpvC/DSSbcNv1BZu9&#10;/60i2eLvxPYlsyn/mx3bW/43bGJJNuF/s2dzdtvhsuyZ244aXXj7UtWRRa7/mQtI/5sX4Vr43+p9&#10;+N+U0qxLr+5Sy4VUo6r/iU23CXv/27iZoN6o+9++QP6n5ZL1P7HpNiHrf5YppFUapknR1TPXptn1&#10;QKv/eSnbWD9Ic5vPFRtN9BUb57Y0tx3n/4X/zZEN/reQIxviv6rbKtiEt8+WLfRA1G1d92IoEu02&#10;NhqkDUXFxrVNp+dHZnDouqMqENP+X6Udp/7SKcL/Zmj+t13O//RvUW8p9WrIkXTYkaZKWrL/LX2I&#10;VVzFd0IDYGmV/W9TD6T/Dfd/OrH7mBZUpP/tBKO4dNuFh8z2k39kNuF/uyHYzDvU/TqeXcxQKldg&#10;+1/Y/5YWbrvEyY/pea6y/23KyW330pZN87+xt0+ycd3WUkVz22GFqrntJNvt9IjI/3BJy0cz0v+G&#10;pPtXwUkcNWuwI82Q/rcjvv/ZDGK7bkH532iOpiqqY79U+d9oXRY74Pqfky6kNJT/7RHtIrwqI6Wx&#10;6i2gtqn0v0WSXNt0XzrSNuiNrks2L9jcov6nYFP+N3bbaWzYrlO1Tev/4eIrCjZV21Sy4eiGZNuU&#10;bPD2SbaJY+HtE3VbdTbO/3C7qbqtNKC4y+y2e5ttBOFa+t98a5hdO/rfcP9zwcGRpk4gI0ei+9/Q&#10;FutJPoou/G+ZLud/EhGZ/6G5q5P/ram57Si46G67NYpWzv63SdxtfWc2tIUvSWcbNLedWuhRf44W&#10;rsDG/jdHNsz/iwmwpR7Yuu1U3da32M43glS1yBUuaZmT/rcjhGv3+v9KvUX3v92i4aUj/G+p2Ak2&#10;3XKTz6gzVhz8byF7/9vqGud/otL/to8jOvUhFl3XOUfSCQXn6UErNpoWlBzZ7jCb5n9jNva/pez9&#10;bxUH/5sTm+sadqWYTfnf9ilaVMY4WXY1tn+4YO5tiHbzMdsjwda6fcZGHcBXQ9Jd+d9Q9Ub634JJ&#10;bIYtP+WSlg7+t9EZUf9zEiWCsru4/+nkfyt4Z2mh+WjTZ+t/87Lbblw40ta4tunpFjwzym13Sh8Y&#10;Ev63B5r/TbBxbVNnNnrRVW1TPKzsC7Dp/jfptgOb5n9jt52q28puO3s2/8k0MkfS2yfddpvS2we2&#10;x08FW/BNKuq8A7iv4H8zZf4ngXS9SmnQmxYzLVq6h3X/G+0cldSAgpWOKf1vFoYila5BjGT/m3Lb&#10;zVErpoUjbcL8COFa879ZWDnYs02ppDsNRWM6G/I/V2LD8SeV2yK2R6bM/1zGpvxvtmyO/jeL1u1n&#10;7YaNa3bbVa7ARrmtNx3A3Tigh67534pxzK4X+ndoWlCZZf9bbmIXG1P1bpma6HpsiBNIHh/nf/xe&#10;bCgq/xs2FMcimK7nsihp2XlkxumJhpVcnrrFQnOfGreXDor8z6e0ipuqf8FuO8km/G8be018YP8O&#10;8oyObMJtdzmb8L+NuSQb7csoNi+tocOL0m0H/1svLfxvAbBV6pEvaSakvH3cbg5uO40NuS1utzcd&#10;IHMHJ51SwyoMZNmHqMUl/W9+4X+bHCK8LLxIwHqjGpe21Cq1Na7/eYuVZq44Uhpq6UTvoiH8bznl&#10;f8PKgd12g7J023H9z6rwv52w2655B3ckdTaubZq3979Jtl1m69uzSf+bA1vhz8j/n7HROjvAbruS&#10;90vh7RO1TZlN1jZtHom6raLdvrdnu3WTBi7l7aNxRnUA5X+DRu9K/rdR7F3b+986TeF/m38n/5sK&#10;ujQxigpH2qh5E+Hawf8maps21qTbju9I6m47Ci5XcNvFHNx278Sm/G8r9my4T+3kthO1TXU2rv8p&#10;2JTywI5tJ4kiFjnVbvRqjRg54X8b+6hGi+7wchvh2jMHR1rlRjJJESg0AUdaSfO/BRGuVf4H0wJH&#10;/1sEU7RsHCEt7fPSPMMdE/43dtv1olzbVHPbsf8tJ/xvOhvi/3PBFk2y/02yydqmwm3XfDe2Pdro&#10;KTmxsf9NYxP+N1X/k94EyTbri4t2k2w4tyHZhNvOP2KowmS4UiP9b38n/G9DW/+bEtPgYNwRuoXx&#10;4I+oV2gI/1vUwf92yI60jJP/7TG+YZnddpr/bQsHoEL3LOqhxtxdsA0c3HZfDlFndFb3vzEblIeG&#10;5rZ7jX/nt5r/zdZt1/wGO2HSbZf9hWDbs3XbmXcuY9PddihcbAi29F14RozECddtfTGScPK/IV2z&#10;kE9s0Hi1EsTuWqrLSjPlf0Pqbj25gnDttfe/ifqfjSDX/zS7jykWFOOi/mcEKQ3t/qdw28napmXk&#10;tkqC7ds9USNT87/RVNTI5nG6OizYpP9t3cFtJ/xvsrZpULjtpP/Nnu0aV9+eYDblf2Nvnz2bP66x&#10;4YJO3sdsbcmGMyfL1/oj7EhT9wix6bZS9VGb19n/NqX735D/UfU/sek2ERF3JOF/6zWE/22O/W+L&#10;VgT5H1H/U/nfKKRd1/xvcKRVYibunHum89jo0dx20v/GOZIVWdu0jAtFMVPkf6TbzoEtTquicEP4&#10;3+bKWBUpNmoLVdsUa1vBprvtmO2JZAvasen+Ny+G2ew7srUXRui8wqAT3KN1UWnj/k36c0f435aE&#10;/61/i3rLYOoY+Z/Syp9oc3fQac9QjCydav43GtxLuTtYmHSmX3L9zzjuyJRiH2CfoSP9b8Jtt/49&#10;LQtL4U0cKO9M/OK3FxCDzus42KL3sc/ccfC/9e8SW6ky/BJPQmejEaLkv/sH/BXhtgvdwWF5nQ13&#10;W0uP35dstG7S/W+o26rYcKC8E5BsuCxVUqfi8FWqR9T9Sp4TbJZ23mYbQbg+RhV/Y/oa+9/y7H8b&#10;P8Z1nVI3iUI/6tQ5zkusc/3PJVX/k6LIA67/qXIkqDkRG0IoakxGUAxH5X+oRQ1lVMRrJOp/Zvdw&#10;/1P537i26QHXyEy42G03I9jKXNtUstWY7VeSjet/CjaV/6EuYjzQ/G9gezxzKVsmb8u2sydqm2ps&#10;FGYN5X9Duw1F3k6wlUW71djb9wM22gpWHjHcrlenq6k3Sv+bqP+5oPnfRP1PdqSdSv/b5M+QI2ly&#10;jkTW/xytivqfLgxFaneNoojuf7NoG0X3v+GOZE5JzOllYEeakZK5LXv/m87G/reWxobLUhOa/43z&#10;P4UuNhQd2FRVJIoigk3537huq+a24/uf6qCfAxutM2ebEdoVO/P2YVqge/vO3tvzDlByJ2vURNL/&#10;pup/0ss9tTSDkBYO2PvfYvb+t/TRv6fvG848xXXN79j/lpq4j3S9W/jffsslLXX/WwEfKP1vXmy6&#10;pcZvY+hUbDS3rAj/m2Cr6Gw0dXL0v3XZ/5Y+4tqmmROwCf+bYOu4v5RuO5y+l2xO/jfBtnJXsmHH&#10;jdkG4cQdJMuWZlBQKKwK9Fw8OMV2Pm6fd4ClGR9WBoEDBCblf8PZZXW5C5dhunno2tIvruB/Q46k&#10;Mx/BZlj0hP1vVhk5Eo/0v83gSouj286Fm0P+ExwLNn7mtXXb3RRs5V+BTfO/5dn/9m5sym1HjREV&#10;/jfBprntZnBYQrrtpP8twv43yVbwnuL4k/C/CTZVt/U5BU7JVm3/0G33pgMUuf5nR9T/rFuy/mcB&#10;+R+tRqaJGai6rkMP4NQyOf9jcf5HFfqhV1clpjn/I2tkmkjXqystuCPD9T8NVf+TkmFLFtc2VSed&#10;kP9pmg/oATiwjelsCNcObKMm322yZ3uuscH/ltPqf0o2zv8Itgl7ticaG+d/HOq2WrK2qfD2cW1T&#10;9bAu2k11gNKS9L8dYx8p1Gf/W13433ZOsNJR9T+pzcOxA+R/FnzPaL6SSu+J/M8JTroJ/5tbpYgp&#10;MHnMOM1uwotDLChDzSPkf8bKCGmi/mfHE2nTiCr9bzqbqG3K/jfJNmHLdj22SWylpYITG6YF9TaW&#10;Ijobu+00Ns5tzcq6rbK2KbMJ/5tk2zgWbEf0UlbqZZH/0dhotqA6wFfS/3b4GAmDYBAGsuhDuLgM&#10;S/jfXvhwi3NuF8uCSjyJopua/62M6zr+bXakJYYITN8dFJAMaW2x/0247ZbvTiBzpNx2xKHcdvgq&#10;Dv63HcnWZrbbzDZZY//bLrMptx3NIv6hVgWb7n+7jC20n7iMLXab738KNuV/Y7YDe7fdU9Fukk24&#10;7SQb120dMYqa/41rZIrrOtlqExs9n1gr9KYtJ1EjU/rfTiO8A9Wy97+NO/jfuEZmRwVdrHQirCIS&#10;9T9Dokbm5f63gaiRWXdx/U9H/xtE32+xURAzJJvwv0k24X+LXoUN/jfJJv1vDm67Oem2c2SjRXks&#10;yWzrI5r/LY/8v2duH+Fa+t92ZpDSTltlmha6G5r/DdOCaBvT9aWW9L9F6Fj4araGHMmsvf/tueZ/&#10;w1JE+t/Swm2nbCUXA4rmtluUbHDbaf43Va2EhiLFhhOVDSf/m2CT/jewKf+bYJP+N5z/fi78bxvS&#10;/wa3neZ/c2CTbru5I+R/dLcd7u0Kt51qtxFH/xuKbkr/28+E/+2oi2s0N3VHGm49f2Dvfzu0979t&#10;sv8t+xIuLkP431T+hyZ3hrmPHMnCVgFfpf/wlP5KR/rffsFuOyf/2xZWQrkjEx94Bf/bF/b+tyb7&#10;31KbSeG2E2zsfytq/jewLZ0kaJgzRu3Zzv1v5/8Jtm81t5092+0bI3yPcDqChZ6D/y1VnXyMgnJl&#10;zv9I/5tX87/R7Po7FXSpW0j/m5o60+i6URb1P5M7SGnL+58u1Mh0i/zPW/43rBx0Rxqu60v/27xw&#10;21kxCkuLLJTT6n/as4Xs2WRtU8WGncMMs2m5LResGGf+N2pRzf9mwqd7KtmS7LbLsyw167oC20p4&#10;BOG6IfIIc3HcQF82k/RElx5I/1uQloXK/4aTw7PC//aE/W+Pptn/FrUitIsXmuCSln7fNVoWuscj&#10;WIqMjUpH2ifURE7+tx1Z25Tvtjak/y2O/I/0vzmyYaNfuO3CT9j/9mjOi1WRYqOJSyiQR/5HZ2O3&#10;XaaG65qx7ifU5k7+N8H2rbi3q+Yc9PrX+5Kty+0m6rYmZLspNtoKHiz+CNuLmv/t8Gf08aXMT5Hz&#10;rTybpx8Pxv8Ji/sS+98Gp8L/NnlCK/fB6j2s4kqc/zFKM8iRDJ78CTmSkgv+t8GYcKSx28746gVy&#10;JKXA+9S4RimO/M9g8QPsM5eSwv8m2W4z2wGzrfyJGtcosf9t8L9Jt53wvwm2ua9xzdaJrf0hBXeN&#10;jd12hvtFFU9fsu0h/zNYfF+yUZsPHm1j9V1q3kZq5R8EW/YNG3WAuSBqZObyXP9TzTroRe9Uq6j/&#10;KUtars/jBLJnD1X8DVVRl+K/e34SNTJjNQSmgZWE6MF/gAoFRr8t6n9K/xu77da6OHO4fMy1TRMR&#10;7ByOHXPQnQviKpJkW3Fi49qm61zb9Pke321VbNSh3fPsthNsuv+N2UYFm9cn3HZgS62Zl7HNirut&#10;yttHY5tkU0er7NotOvwB23kHSKn8D/VGZ/8b8v9Rn63/7bTZRkjLmgUa3OuZCFLEqroaNt2EI23D&#10;l8dQZO9/m1Kl6Ci6evoRWooYy4UIhqJpdqT5fe/mtluTbHQUwS3cdooNs+us+TPB9oTWHE8K8L+F&#10;NP8b2K5rbPMYiiTbKLPF7NmKzCb9b2+1G/I//TVxt9Ul2M632d50AM2RZu9/67W4/uf1MsK17kgb&#10;UhNJ/1tKONK+qyFcS/9buI37n5XoNjYUlf/tf794ulP1I4S0VP8h7RZ33HvI/1Sy96mflTS33VNU&#10;qAhr/rdPKLr2pu+iEpYjm63bTmM7ZrYJ9r+FNbcd3eIahE3U/5waE2yvtplN+t8Em/S/gU3lf7hu&#10;q4fddpLN/VrUNr110S3edIDWzBPqML0g+99kSctuG9XVlP8NiemMV9TILDynif7OM83/hhzJLivN&#10;JqX/DftMZ/43miKe+d9oYrTCbjvN/6a77aj/LanaprTrIf1vQel/49qmXc3/5sCG448Be7bFXXbb&#10;Tdr73/p7mtsObAeobVqKrAlvn+Z/Q/gT9T+l/01nw82hXwm2Xem2o8uyqgOcOdKw6Sb8b0q6SeF6&#10;QdT/XLS6Mv9DGP5Cl+J/Z4L9b48KMv8j/W+c/7e6yP/IGpkF6X+TbjvE/yea265F3W/D6uISi/C/&#10;KbcdHX8yJJvuf7uMTXfbidzWZWzK/8a1TTU2W7edYFNuu8vYZjW3HfI/C4JNlTwgtusqb0ftNmKk&#10;/EOsI3Kju7RerXheYwbqnjjESmdprcz5HzjSBqHEM+otvXQN4foK/reFqpfmruEo/G9GaB3+t4r0&#10;v938Htc1PW2EtHBjC5tuIfNYONKw6NLZkCNxT2wzW8TO/6azzWCz9Ar+N40NtU0lm+6228Y7JNnU&#10;9ceL0aoU0tx2YFvN3OF280o26vKdpUie2jysQjs+cMRQCTBkV6T/Tdb/3HtOje65s45jAf3NGzQZ&#10;Uv43rv95iGPByv+GgqLFQ3v/2wE70lovlnEsxSv8b9+LHIkX6Zq09L+x2y431BxpxDaQbLcDKEvU&#10;ZbfdI1HbdHRTuu2YTXPbMdvlbrvpIyivK4LtiWQrw9sn2ZT/jR6zA1spKNx29myybuvoAdjCH49I&#10;/5usI9n1YXbt4H9TgYm+2GmygBPIqugyjUCeqkVzZOMK/jdVoYCaa1b439QKBUORuP/5RNTIVHck&#10;qYcWNbcd57bs2aT/TbntKEb2BJtfYxNuO77/+Zb/jd40kf+ZEmzS/ybZZG5Lr/95ORvX7eN2C4na&#10;pjrbA2o35bYbKSOkLc1J/xuKYYV2DpAjkf632B5m157mkLYawsU8TqAutNj/lmb/22p2BiHN0f+2&#10;SSGt5xf+N3Wj+yJ2da7itmM2zxzXNvVHMF1XbMiRzIrapk/2sCtWX78CG/xvq9JtJ/xv6nIBrTk8&#10;GbClii7sioWc2Lhua13WbRVs/SOU85BsE5KNa5tqbDPPR0RJS+F/uy38b0e4/7n6YpL6jnKkRamn&#10;G/E27Gox4X9LziABrvvf4Blw9L9dwwfe+Jr9b13hfxNuOyf/20tR/1P4325L/5tgg2dEsin/my3b&#10;2sxXNOcc+/7/QObIyf+mue3wgdH/LNnexf827sD2U2abFO2268TWK40gR/IlJ92zLqojaTj535pd&#10;1P8c0/1v2OhRBwpoLdaYx8nxnjrFRc/rRt7J/3aD3peJyDRqTqr6n9TnYg7+t6Co/5lEQVHN/4Ya&#10;mW+zUfwvfeTof8NQJGubumzZlP8N5Tr/Lf63FYTrIOft5i5lc3etJ7S1p7x9dmzp8lnejraClUcM&#10;+R+lNKMmkv43f6GMzd3xtsj/cEnLWLKASNeC/20qOsk5kokyciSq/ifyPw0XprSqXCc2FBe7JrW5&#10;dKSp2qbUcVezQYRrWdv0yaVuO93/hvqfbo3tGCfUJRv736Y0tx2z+X3sfxNsY4JtOfkJBZG32Lj+&#10;pz1bI4Jxm/1vRkV4+5YC3s9ool8UtU1XZLu9YaMOEDnCUTAn/9u+ixrXyf/md/K/YaR7V//b1+gW&#10;uv8No7iT/23RwW0n/G/rTm477BY4+d+67+h/ozmU4eh/Y7edk/9Nuu2E/y0C/5vhkW6727irUznC&#10;Zqkx8SfBVuOtYCP0m0IR6XpvgDbDPje7ixQLNmpcI7PpasAc4Oh/s6v/eVbSEiuHGRSUNl4J/5us&#10;kVnGdp3KkVzmf5uV+Z82dteUIw1snzFbpcpsUZ2NliIO/jfltrNl+4Tddv4ZPiwh3HYee7awYFuO&#10;C28fu+0km+5/s2cz0W6SbT3y5AdsbyJAXfjf1A4URaCF6QiX62H/m1v439LNIHIkKybO5Sj/G/bl&#10;/03+NxyAd3TbIf7718uytimNHNL/JtiU247zP6K2qQObym3Rm3AlNnv/W+YK/rcIvX3K28f3fzQ2&#10;O7fdlM4m8j9ct/UBiwBP0W5nHUD63xaE/611i8Zizf8Wk460Ib3Q0v9W+cjJ/4b7Sinhf1u+i1N8&#10;PeF/q7P/rcJuu5Luf6N9hlLKVaMY1nHwv0m2uZ/S0kn3v/1n2mdWbjvB9vRd3HapMue21CHmi4Fz&#10;0Kv+mV6tjsbGbjtH/xuzOfnfpLdPuO3iIv/zEheKUpEh9WfVAZQjDUqzJ47+N4wpTZH/2bP3v7mq&#10;OLss/W+Wo/+NHoyT/21Nuu2wQjESeem2w6mHluZ/s2eLoHKcdNs5+t+k2w5sMll2OZv0v6ndApSl&#10;FWya/y0v/W/MpvnfwKYqYaEUaVKy8cMSbGd1W2mBNmKM+aT/bRIrnXW+rrPMjrRw3+wj/5Ng/5u6&#10;0oLhxdeV9T9xoShzBf8bO9KyFud/hP9Nue0opZ1TJ8dpWlosJDEUPTCbFJYUG2Y96iqSXW5LsH0l&#10;/W+JpMhtOfjfumBTVZHoq0i3nYP/zZkNl6UE24bGxm47waYulDJbF/FfsLnt2SoTI7nmFnWvypIX&#10;+Z+wcKSF2P+Wim1RSruUKwy/u6CW/jd3/9e4I7Mg/W+2jrRUlB1pOfa/VerHqP/mbn2PtljIc/5n&#10;XLrtkK7vFQ9w6Fp324HteuA23HYh4X+L3ePaptYQ9YzT7H9z909QUG6hjKVIOHs5W2IT1zUl27Rk&#10;wzJLue04/1OFt8+RbQ/5H8WGZJnOhupLOcn2bCQfQWFK3f+G/E/9DlxchuZ/63KNzHvjyK7Mt6E0&#10;Kx5yjczEHu5/Lh1w/U/d/4av8vgpysIYSeF/u8eOtPUZRPHvZgpI1wSO2G0n2Ja/Z7ed9L/dQeLC&#10;yHyIoKv8b5INyTLFRuFPue2QFSvEmU3UNhX+t3/wVpE5akg24X87sWULPWP/mwPbuf/t/D/BNivZ&#10;hpKNc1tb4yNa/U/MQNWVFvrI5W6BNkOk/+20W8B2XUD436qyRmYCGz0Ja4LmaEpphtdI1cikp5vu&#10;Wkhp6PkfLKMfmwXkHJpWAG3RZbedCrpYoVZt3XYqR8JspmCzcP9TsWH6q3Jb2Cy1Z8slrB0HNpxQ&#10;71o4rSrYlkRu693YxnQ2DEXvzjaCcJ12IaStTuwj/1OX/rePf4eNvvUPqXFT/jL2/0It9r/NrkWo&#10;iXKfSf9bnJ5oeDGOcL2Ukf433P8JBe7QKD41Jtx2Dfa/PSp8TA8gvMFuu4X+7rcX37aSnv8VfXHF&#10;hvxP3RT+t48xoZD+N7/wv+ls1ObCbdepW6ht+pXwv+lsIv+jsdHObU5jq9HgrtiE/02yIf6vThyB&#10;bczM06vljs3YsYXfsI3gNbqN+8qG9L8dsf9t+r/coMVDJy78by+l/82NBfg2PMPG+ov/SnjK/8Y1&#10;Mh38b/cDyDl1Z6T/DbuV/XuitmkSBUXf8r+B7e40PtAS/jfJ9pTZ3pP+txUkeiI1sCn/G76K7n8D&#10;24Nte7edYEse44aqctvhA0fvYZ3h6H97zd6+W5INY2hoNwHN3vRT1NCZEmyNl2dstBWcXUNKw62k&#10;m/ToFl04Xa3V/2xL/xvqMoQiBRyj1/xvk3iM0v/WZ/9bXVxpkf63X1koo/fEhcpBFXVCDTkSe/+b&#10;x5XgHPmardtu+Sps0xStlP/Nnk247eaRrlH+N8w5JNtb/jeKIoJN1W29jO1RW+TtHNlQrUStUDAU&#10;ae32hu28A1Si1Sr19FDAixnoKfvf3ON5XNeX/rdl4X9TC/CLSPt5UfjfdrzYDFE1Mmme4X7C/rd6&#10;/wApbelIe1BDSHNy262/Z+t/m5vBoWvFRheKFgJxsPk1/5tkQ/5n2db/9hYbbSgOJFujjbHNiY0f&#10;lnTbXcX/Njek2Zfyv6GIpc6Wx20B0W6zTZHbumA77wD1h9heNNa3sUnQ24TF1Zh4/59p78DwYmPK&#10;kPU/q7uYjC48LVDvNl7d/j39ZmeISgfG+M8b+MDfDPG3019zScvJkx/TX3FvQQtoTL+EAMuolfGb&#10;sT9l8YH/y58RUeu3mc23/Yj+SupoDb8ZeH/xUrYXl7J9yGwrf3qCDwwym7oshX9z8h5MCDnBNvc1&#10;sx3bs83jspQxZs8WPkras8Xx4yjVNn3TAVbKuK4jHWlF4X9rrmGhV/eu49aT8r8hXe+ycETkSZkd&#10;aZ90kf/x18QdycgKPVKZI9nJ4ypS+AtrkWYOy9452v85879h5VATd1u5/mcomNggVGVUpJjj5H9r&#10;cv3PevxStoY9W1Fjw6l4Lf+TRyk6xYaHJdhKhSTSNekaHyj4g6htKv1vQbCpuq2Yc0SF2+4jwSbz&#10;dmg31QGk/21B+t98QWxMSf9bpoyCcg6OtGXrUv+bVv+Ty3U6+t9c6GcB4UhrSrcdag47+N8UG+dI&#10;fHmwqXGZlgjp5jV7tjyNbaV3ZqPDksptN4nclua2A1tIZ8NQlO06sAn/m2Tj/E9gTbChbmtqvJug&#10;Wd6IKhHE/rfOH27R0qlUqeH+T6fxAS0LBxUX8ggd6UgT/rfcATbdOg9eYkVduYYrjU7+t7rwv2Xs&#10;HWnsthtUgucpbfWfctvhhGKF/W8l4X/T2bCh2Gm8z2zzTv43CiLKbcf1P1uS7TW+ioPbrs61TSsO&#10;bBPv08RVY4tKt90RDe6Sbap/m9uN67YqNlzKq8wfU5t3ToXbbsTQ/W84MOzft/e/vecbo+iqKqpj&#10;v/TLLudIDljXZrH/7fey/if733LC/6ZOi9KL3nH0v+EqkuZ/i+OOpIP/bdCNMJu9/03VNgWbdNt9&#10;qfnfaM/BEGxp4X/r27PtHP+lbNL/5uy2w6roiGubNoPSbTdG05LAHtot1R5RdSTpFLfyv/2E+rG6&#10;dEmbbm7N/7aGkCbzP03pf6vS+xL6a/nfEK6VDIG+YdEXEf43rm3qS6L8scr/ENvSldgoWlUUG4Xr&#10;usbG9T+l/+1KbjvUNtX9b5ewydqmY05sVZH/cWo3W7b15IjwiAVu4R7J6nwQ0+XYU+RI3JO40liZ&#10;PcD9n/DoIY1XU9KRlr2NoTPH/rdedBf3P90J6X/7P6lxw61tXNdcLSNcp8a/R0pb+N8qxaNX9Jvu&#10;ddQ2rSxJ/9tdZmtjbEvFniJH4jY/pFmpctvh0J07cxlbJxfx0mS1J/xvio3iWUW47cLSbVeepy+e&#10;UjXHLv6su+12cfrSzXVbNbZz/9ubkXBVsClFGH2g2xzas52MjXD9T7OMcm31owzSy6MzkG66a8L/&#10;dgczXcPFJS2jIv9T8OJKi0fkSOaGqJHZu9ZFdkX635J5FN1U/jd8Fd8eamSGZgqoevNgHyfUpqTb&#10;7oQdad0yPnDMnk3539htdyT9b1z/U7BZ7Lar73+EbyjYwtdMezZ22/k/lWxpijnK24ev0tqMUeSQ&#10;bDHJdu5/O/tv7A63W+YY7ebM5vl8BHmEhMyRsP+tb6H+p9+0KP6/5X/j/L+pOdIoikSF/03dkaTx&#10;SvnfRP4HdySXLAv5H6Wiw1Ak8z/sSJtS6RpaFir/G7br1CkunFAX/rdl4bbrc/5HsWG2Ktx2yv/G&#10;d5t0Nnp1BVtPZxP5H1u2hs5GU6ui8L+pgtKCDWcbrsCme/vs2Opv2GgrODdxh3Mk9v63JR/nf069&#10;uP8Tmj7BtED631TVWwpMnsk9ikDh6DFCmoP/bTVwwv63pPC/bSKkeQoiR8L+N1nbdKyN3JbutrP1&#10;vy0Jt51km/sUyTIH/5tH+t+Ybam5SR1Xd9uB7cz/RiOHuyHY7P1vkk1z223hslS9i7qt7tizmxdP&#10;f6DYaFKW8ot2O2ejDjA5fIS7AEf2/rc9zf+GnTaXF1daZoX/zbeJASX350lcEQocYr/izP9GK5Pl&#10;+wF8YLeG/E/903Xk4nX/Gz4w+80TJHraQXyVoqhtqvxvYLvDbHNObrsVOzbptvMdCDbpfwPbmf/N&#10;ju1XzKb539ht99Wwymzbtmwbd9n/NjnEZdkFxUZhqb+F/E+llsQHjv/0B2znHcA9KfI/kSbN6Drq&#10;FBc23Vya/42i69IXIkeSzNCUNqyCLspCRDhHIu5IjolybWqfCeFa3JEUjjSV/xH+N7brzHWnsaEo&#10;8z/JDHIOMrfFbFNNRzasHBzZOLcl2EZN1GV18r91CzxYOrntmE3432Ruayc5SuO28r9BEbXIbLK2&#10;aVq2WxfO2SXKbb3pANL/li6I+p9l7CPVM0NKL6WiXNLS0xriQpG/66J3MfSO/rcvuP5nYAZDkd9s&#10;f3XRpXPjXjqKZjj436TbbiOJHInGxrVNcw32v9WbYAsv2rMVu+/ktnt1gBWqdNvdnHlMo6LfnKdX&#10;S7I5+N8EW2+D3XYh4X8TdVsl25jGhnGb2+1NB/CdoLiLyiNQ6DJ2hP/N64XSbOMDnMUxkpvwjHoO&#10;ffjN0e9RAKty4MKPx38BX6ERrE3RFNF//w/4K5/Y+9+m2W03qP0GX+Xxn7L4TbVDSdMo5X/DjxMn&#10;wm3H/rfAyygSI97X+EDlf8NvSrZtZmvas30m/G/B9/CB/vuoxWGYu7b+N1WhiL5KaaYt2Li2qfK/&#10;MRsO5RqJe2BzHwm2+8wWF2y/YLa1TTpDoTqA9L9FNf9bllYgYyL/E3AhpbEaKeCfEv63z60u6n/6&#10;RUnL0TUc9Hsk63+2kf+5rvnfcBVJ+d/GMRTFxR3JCBZ6IZkjb3ONTOF/U2w4Xb2eRM0JyfZAsGn+&#10;N3bbTXJt06JkSzqx4T5lhOt/xsqSDbmtU+F/m2M2h7qt0m0X5Q80fNLbJ3JbzKZqm6LdRowlldGj&#10;uUPRF6ShM5eNYLqezsRx6LrRhZfxke5Io21hpTRD/R91R5KyeMr/1qR/ZzZj739r2frfchPC/9bc&#10;Q45kXHOk0RpJCeVs/W+SbceWLfVu/jfBdhX/W8vW//adxhZHhSKd7bcXD86JbcPXRrvpbJQicGJb&#10;Hun0b9F4NehI/9vfYb4i/W9p4X8rnNBkRPe//ZGWhYPOHu7IKP/bT6j9L/e/DYT/rbQjHWl79CEl&#10;zf+GowhvOdLA9rlk+zmz5WcQf7+197/lHPxve2V8lcfv27Nto8t3uLapxvb/udxt5+h/A5tw25VW&#10;fk7zDKMj2Px3kSzrWPcoKpVCuyPdJHRtyv9Gr6vRbON09VLc3v82L/1vnP9R/jecQHom/W+o/xl6&#10;zfU/Hfxv0aH0v2HncEz3v3GNTAslwseF/62b3KBpafFAsqFcm0exUTNK/5tgezzU2LCJJXJbr/KP&#10;aSkSEm474X/T3HYObLr/DWya/016+wSbyP+wt+/RFdhmbo4k5R1JbLopGQJN0U7XXcgjZCcLyJFk&#10;1vAaafU/2f+24ZtHuFYnx2l2lW5GsHetyrXZ+99wRzI3be9/E2475Uij+H/mSMMpvlFmW0xItx3G&#10;tlOfYDMT1Lh1wdaQtU2l264NtgfC/8ZsFcVGExfdbcf3Px3YNLed5n+zZ2O33XQXbH7BtiPcdhpb&#10;NzSCtnBzHqEX+x5F18LdA1qLVWaPkCOR/reco/+N2rwSfYr8T9g6+o6GtOcHBXr/wv1vUCMz5/2S&#10;ftwbv43rmpr/jXMkwv/WWRpiQZkK3KKhqOMO5vGBse9xLDDcfQa29BHCdVj431a5tqnmtmP/W2Xx&#10;8ObFhw8UGzVRpe7E5sJXWfmpZKN9E+G2O6v/ScOsYsOB8tRNB7aHYLteHTLbHWe2EYS0owwy3Zka&#10;8si5PQtLjYlN9r+5ItgMU/43JEMKZc7/HHD9zznN/4b6n0qAhNs1Xwj/m8z/eHGlRdb/DDxDbdNK&#10;kP1vsV2R/8mj6Kaqbcpse/ZsB8z2pfC/fYqga1jM9lyy1aT/jWubXoVNuu1Q2/TmM3j7tLqtgq3a&#10;ZrY7kg35n9WaaLcDjL5Tgm3xDRttBS9bJkKag/9twvoIm26aI81ESntd3P+0hCNt0tb/pu5IYtPN&#10;wf+myrVRFLmS/w13JEOitqlik/U/6U3zX8Vt9wlm105sIrf1bv63jHkT+Z+r+N+YrcD+t7fYpi6i&#10;i2Lj/A97+5QIEOP2uPWG7bwDdDxJUf+T/W8hzf+GfaTctL3/bWWXCtN0loT/LfoMG4qa/+0aQlru&#10;wTbX/9T8b8j/LFnHFC1SReG2y+xS41bqQRxFc2tuO8HG/reFn0n/m2RD/sfB/7Zksv9NY7P3vzHb&#10;5x6Xg/+N2TT/my1bTnPblanNw8Jtt1AYUlCW3r5VkduqXyTLzjuAR/nfaNI39wL1PzX/2zefIdXg&#10;Ev63w2lcC3X2v9HMsVN24TLMovC/VeMhFOD4lB1pzc1v6cfhoQld285hA+ma37SROVJH5/ANJz9G&#10;bsuj/G/E1n8h/G/sthv/BvtMxjuz0RjaucZsy7r/Del6ycb+t+uCbeKE2YL2bjuzhtzWGRvNKASb&#10;qtvKbjvBNm/j7XvTARz8b+lIgqZR0pG2lBT5n2qT4v91lf+hcC0daTL/I/xvE12cXdD9b+u0FEn5&#10;rAl6dMU15Eg0/5u922518lK3XToiclsObru/NlsjeRlbSfrfHNnGqT87tts7sKkO0JH+t5jwv2We&#10;YejcaOO6/lLL1pEm/W9jCS82QJfLuCPj6W/SRF/VyBT5nwM6dNFx9L8dI88YtfW/VfxJXIYITQxx&#10;t1X63ySbqG2que0c/G/HWBVJt51kG5Vsn9BruaBMzBd/nrqC2y4axHTdI/xv/jXJhmSZ7n/jvF1z&#10;BneoNbZ9XJbyJ3FvV3UAt/K/UZ+S/jdvGRmIxT86+d9wdTJzkqb3vzeM4AN1/xtUdMr/ht8U/reQ&#10;8L/NbbP/7XgeH/jkH6X/Tbrt8IGFLZzFkv43jS3PbMJt98UQ9T8fbeOcqdE8QS2W1IGT/+0yth+f&#10;JPANHdjGP8ClTOV/wweq3Vdm27VlU8cC6ekbccn2E/w4MsQdWlm3dcSIBlFH0pD+t9frNI80HkSw&#10;0PtOBSaauzbaODleEf63ovC/jbLS7HmehaJqAxwhwr7+ZyfRhSNNlbSkm4PG3Jq9224e6ZqwOulE&#10;dwEF20Bz24kcSQSiB3W3VbjtsLt2xoahSPjfBFv9//pL2U4lW9KezTVNSxHFBredYCuti9qm8t5W&#10;5AEts87Y6C0fb4MtNTlSTJRpjexe0fxv9NBTMfa/eaY1R5q9/82LDUXpf+tLR5pJTbTUKuMwbLQw&#10;T993Nevkf8NRZOlIWxRuu4Ct284t3HbpzDGxhVX9T+rPb7HRhFK57WgpYjj438Ze2bIp/xuzWS5a&#10;xDizifqf9v43ezbp7VNsKJbnyPYF2ALBEeER0/xvM9RfBqf3sb1Ymvw1NZGRu4dRfODgf4v9EufV&#10;S64/I4yN/SeMdAN7/9tgQvrfkP8ZqKuoNLqWki8w5/+XQ2woDjLC/7Y5T397sML5n1J5Bj/+3+5j&#10;6CyZJ9iV+o79b4O5l7gJKf1v6ioqvsr8Aa3FjLG7zCb8b1+x/22gue3+Hl9FXde0Y/N8jxXqoGnP&#10;du5/e/OfZCtKtnv2bF+fjoj6n/PYgVI5ElQ6Fv63r3T/G83LDCsJ0UPa3v8Wusb5nx2v9L9BRaf7&#10;35CKGqvhhJoxl2f/W5vddsr/RjHyzG2H/I/uSKP10vO4k//Nzm2n/G+2bJr/zZbtrLYp9XkHttlj&#10;ezbh7cvGNW8fsd34of/trP2fv8dsD4Tbrm05sC32RhCub3Ie4R39b6p2NfVAB//bbNNFM9Cr+d+Q&#10;u/y3+N/alNt8R/+bzG0Jtii77a7if7vcbSf8b2fePpquXcn/JtkQxHS3nY9zWy5aZpV+wEZbwZXG&#10;bWy6hZMfUnTt/H6Xa2Q2n1Ithk5uBoeuKzsfIBcXbuP+ZyX6DfI/qcmj//2ii3QesSOtJ/xv4T3k&#10;SCqqGD5FtHDkY86RHGIoSgm33dIBFl09Wdv0UrfdlMZ2wmxDZpt4SR23FM4z2+I3dEJxkDI3uf6n&#10;YBP+Nyc2V41GjkoRbIOUg/9Nsr3+Db1xlQb534xSODmkDbKp9D2svnuybqtgU6fi1KdQB5D+t71C&#10;nSZGO88gFJ2aTyIDoS53If9jBZHSqB9gW+jM/0YPxu2d5PyP8L8lI7hQWtyaRrrGV0b9z6X/W/jf&#10;jjlHku/COdE40vxvnNtyctuBbUKwtSUb+9+sPErRjR3gyLOh/G/Mxm67cc3/ZsuWYDaP9L8xWzhv&#10;Mtu+Ldu3Ly5lCwwxWE61q7PU0ZbvCLb2G7bzDhBWO1D0l04LXaRR1R1JIn2U4DxCw0L+Z1Wdrqbe&#10;GC1UcRhWXWmhVzdd6NKRpkHWKtBsZClhUjLUiFlVegHdqkYmciSFLvblH1hN6t5jCa5tKvxvev6n&#10;KvM/FF0d2Oo6G00onNmE/61LIWKwo7Hx3SZmO6ttegnbbIHZRP1PBzbpf3uLjWK4M9t5xH/TAZRH&#10;7OZFKypH2gG93G/532jpVPHkI9Tm7uwJNqZC1Tg1UUrzv+3TbLFSj3P9T+F/W5rH/c+3/G/U/ZTb&#10;Tvjftihxqdx2XXwVzf8m3Xb2bDNYUOr+N1s2R7cd2HqSrcX+tyXhtrvc/5Zz9L/h/s9SpEz9WbRb&#10;SWs3B7YgxjZ39ulFu73pAMr/hqYT/rfxQ9a1Kf8bLd390v9Ww7GABeF/u+nkf5vA0i0p/G/34OIy&#10;mgd+iuK5GQvHqCe2sCwYtOdRdDN6m+t/mnHkSKT/rb+JAwXSbbci/W9tfKBf+t8E2ya77abt2Z58&#10;/xNmu8ZuO1nb9JlkW0WZBWZ7y/+GRI9gk/63/gHYwqLdVk44t/WlZMMdGsOq0YVS1QEquv8NVxof&#10;XO5/84n8TzWBEz2i/qez/41jpHCkqfuf2HTT/G99ehh1R7edqG1q63+Tbjt1igv1P9VWJEUR6bZT&#10;l2XpTYsym/K/obbpO7LJ3NY7sWm1TbuSTfjfpLfvMjZV2zRL3W/EcGv+t2fIxRXzCNe6/81Fs4Wc&#10;8L/VC3Fs7i5ySUvPK+F/+1LU/2T/22y3jXd+vIbZdd1Xo2lhOCrddi9oh7p3qvnfkP+R/rcY+988&#10;TcmG3ZWF1h3kSNJJ+N9ywv+m6n/S9pfbwf/m/5LrfwYc3HbC/+bAJvxvks3B/ybYhNsupXn77uDe&#10;rmKj/qyxjZw50rBHF28jYRD7I+7iGckZXLp8/l9Qi91Y3/o9RqODJApTTtyK4QPL1/CBN26xI808&#10;QBZ/aQvrVePVr/30gZWZCOxqjfvC/7aHDzx9yI60hHTbWT3axWx9D8/MQLJ9wGxrM7jFqXIk1BUN&#10;3xa77Q6qzPZTwVbGV4kKt51k+5TZRLJMso1LNq8tW2FTc9vZsJX2vmS33Qdct1WwjW2jzrzh2wWb&#10;+88jzS7G5bEy55GVXgTXNdeE/82F09XS/1bM83WdV1WukSnuf+5E5uiNzqmiy9TQsflRijlT6hQX&#10;TUW+zZ8pzc7/m06iLrdnXtT/tPe/LbahIioJtllxFUm5WIhtQbEh/tv73zZ0NpSilrmtNWaTua15&#10;bLOesVHn8juwybtNzKb8bw0KuQ5s6SDn7RQbjtldga3dHGGP2FhG+t8s6mme1h5S2tL/tlPG+k/V&#10;yKSJvvty/9vSAy9WDo7+txpS2jHhf5urcf1PE7VNFwLX7Op/6v63GZEjwdjmmd6j9lf+N3bb7Uj/&#10;my2b5n+rwv+29CAu2WjiorvtmE267eaO7dm4bqtW21Tzv/3FbNc8I5gAGZwjMRz8b6uHGOmk/80Y&#10;ouiO0fiPmNwZ7QN6z40xzf+GPZ/wFhYmuv8tTq+l4eR/e4hVnPE/3P+GTTfpttP8b+8jtW5I/9uf&#10;kGc03s3/tvNzBC5VtxUPq/g+amgZ1S0sIkLb6PJG/z6yPKUDdVh+BCFN5n/ySNcoRxqOGjTiuK5z&#10;5n+jcH06w/U/X7lwunpJOdIoivxE+N+SnCNZ3JvDdc2CdKSJ+p/C/5a3ddsp/xvXyJT+twguXdbF&#10;hdJAfodi5L/ifyM2/7H0v9nX/wxiuy6s2ChcL8dR29TQ2XAVaa6NbdaQYNPcdk7+Nwe2LGar85z/&#10;aXi53ZTbTmejreB0M4/ZtfC/Pe/PY19+ubCG+5+tCOJ/0VfGpttEFds16UweIa0xadK/6plzIUQs&#10;JlzYdBOONH9T+t9wL3tstI1CX07+t3d02zGbdNvpbNRDrzuxmfDyeoTbTpXZu5ztI1qLCTZH/5vG&#10;hvzPW94+6n71fpvzP1bSod3O2M47wKAXQR5B8781f00ZtU7uGTbdKhMv7fxvnaiT/+1nFKQqow+p&#10;t5TCNWy6VbLv4/v25oX/7RuQ9qxd6t2dhSMsKCvC/5YSjrQn92mf+YwNJ3fT7H+rrAu2A8mG/I/w&#10;v3XUIWbaLHVy241+D7avZtaALNnawv/2EOFasnmOMMxW5tj/Jtka8L+dsdGKqyPZuG5rJyfYHvxn&#10;wXZ+t/W8A4SU/w0bU8cITBXpf9tvYei22tiBmj3IUBcx+nGka3Jla5Y+cGXINTKTSYgeii9YaeYT&#10;/rcZH4aF1nuo/6lyJDhz+EQ40roR7K4p/xtOKGTKuK4TqrHbLiDY5rm26bIjGz6w772UbY3ZNo5w&#10;iku67Z7P4Fiw0Yrjuo5ka3wo8j/2bM0y7jYt2LP1FBtNvxQb8naTXLdVtds525sO8K2PHWk7lg/X&#10;NXX/G+7I6P43HPRV5dqQ//ElESJk/sfX5fxPgf1v6uQ4vS/FBPvf1B1J5H98Vd6us0ys4tRhOPrN&#10;xcIavYBfzZlz9AD8OhtyJL4q7sg0rC6xhRzZXl3C5tHZqOfknNkoLI0JNpHbWrBnc6u8Hb1afnbb&#10;VVS7/UVsqgMo/9vBdxePsTc7xOzaPXeIXJz0v61c7ki73P8Wkv63p1jFrXaF/20Ts2u3cNv9i3Tb&#10;3WX/WwTV9VPL0v92gHrGs9L/9pQ6bkXzv33Dua2kl9o8Fb1DJ1QGucQ+9RbNbSf8b6H8l9Qrw+OC&#10;rfoxNVGvKNl2KeRVPOx/Cwfu4rJUyMVssXs4t5GznoHNyW13DcuscPYhTt+HuG6r6gBh5Uij9+Wz&#10;LVTxN1zS/wZ1ipGo4f6n5n/bxKX7SjnJ/rcT4X8TjrR7fRwubNZwoEDL/xyhdH4nH8Fm2OL2A86R&#10;XEONzPpRE5EuM8SBAul/09hc7LbbZjYn/5tg83bB1nBkwwE8wbY6FLktjQ0fuLwtclvMJmubKjaK&#10;iprbbpfb7UvJxm47Kz5GMUfWbR0xToXSTAVd5EiE0qxhFrDRo1IaFIGi5hX8bz6Ea1H/09GRZqFE&#10;sPS/dbX6nwjXov7nopP/DbVNB5KtK+t/Sjb2v+lsKHmh+d/AtvQJ1zZ9R/+bxpagaVZIq23q4Lbj&#10;uq3SbWfPlvNZO7Qo19ptxCP8b6fS/3bvxkUcq0j/mzr1cvHjksqRUG8JR6X/bR/HQtJtkf+51P/m&#10;uYr/DSFNOtI0t52tIy3lzEb9ObcCNul/U2w4iib9b+k2538eXIFN+t9wclh322EporMJt92/4n87&#10;b5ZQ6x4t58/aDWzZA5p9KTYv6rYu743EXSj0FnuJ/WrjixryP2OH0v+GY2FfHXRt/W/lPLIr0Vvs&#10;fzNnMM547n2E1Hl/y4+Rdob9byt3UWfMaHvxgf6H07gWqvvf8FVaJ/b+t/vMJv1vh9L/hrMN7gN7&#10;t51iQ/j7mtn+5li67cA2uoW7rSnBlpVsr5nttj3brqjbas/W+NqWLS3Z9u3ZthdHOP8TEOU65f3P&#10;CAr9pAqTSDVtuHi7TpS0rOv1P5H/USkNenQx/sCz+p/IkbT5us50tSXqf2LXM5tk/9uk1cBKx8W1&#10;TZUjjRpAlevEBmwribrcCzobLWJlbVPBpvxv+CqSTT0shOuq9cSGTfnfLmN75ErYsqnRl9mQ23L0&#10;9lXZbbcm7u2uYYEetizUNtXZAtdHkEdYXOMcSWuGFl3Kkeaily6Ulf63OI3F12Oa/w0F5aJJiL6W&#10;Aux/81ttatzceBnrv9n1mvC/YSnimR5yjqSapFNJoQnpfyvTPCPXCCJcq9wWSl4sRyQbPXTN/6ax&#10;sdvuseZ/s2Vr1TC7FmzK/3YZW31OY6M2X9DZUC2qEcSumM5WoDWHpzVDbJWiuWbTbiXptnvDRlvB&#10;RvRHOK9oKP8bTRg0/9tP0/Rjzf/2T6hXa7RRdM2Q/rf/Zu9/U9Id+sC3/G/0Rhlrf0YuXvrfhNtO&#10;+t+UdAe/ec3BbffCnu02s+n+N3wgF10zNP/blq3/7XfC/6a77fCBroN/IHwHt530v0k27x4+BP43&#10;1QuqL76iD1zaTuCvZG7P0o+nBFv2T2eBizrAgzZ2oHIR6X/DpcuO1UXtav+e9L9hoafyPwi60v+W&#10;nFyeuuilypFGq96B73L/W7vA/regdNvhXIaaotH+jyH9b+KOpGSTua2yZGO3nT2b8r8xW5v9b0lr&#10;EeGa2ZT/7TK33UI7UaQ2yjLbW3VbsSuque34sMRbbPSB0m1nsbevGP9Bu513gJRa6NFczDOXR/5n&#10;0Yogj6DKqGK7jvM/qkYmprSzGXv/23Qb+/LRwpcI1w7+txV2pNX7QeR/1MlxGtyl205dRcIKVXPb&#10;Sf9bgUaO54Jt2ZENl6V0Npyukv636TbltgaLBfjfVq/ERptYnwu2Jc1tB/+bW2MT/jezQN1PsHWW&#10;rTUaZkMPXMg5q7wd2HaS53m7Nx2gk/4em25Tjv43WhaWHP1vf0tNVHrO/rfOFfxvv3Hyv9FukXLb&#10;YaS7kv/tGedIHjJb4oQmLsr/hkVXR/O/4f6P7rbbvJTtQ+S2Oj+x97/dsPe/STZH/xv6WWV+SG3e&#10;ObVnCzm47bzn+Z+zFo+9vCh58aYDqFkH9hRdXazLFjX/G+p/jg1F/U/hSCsXUCI8W8OA0llL4gOj&#10;mwi6RqIt/W+I4i2vg/8NQXdg2vvfMkFsRS7t+ZCKCsSR2+q5TD8NRbEPb3Juy8W1TT+0Z7v212D7&#10;nQPbDNf/rK45uO24tumej/1vzJaSbENm+0SwiXu7o2g31QEqqlwbde/nwpH2uJDEppsSfXP8d2Hl&#10;oE6OU2+cXV/Dvvy4ZVEEWsokka6JFSLIkSjRA39gBLPrCdNHr+5YM0lLkcG41aVYsJCpIqSpAwVI&#10;17dMOIf9vgg2Q5zZsIobZbYNH7Op3TViSws2dV0HK9R3YlP+t3V7Nnj7ljJVKkVjCDa3Ixvnf6Tb&#10;rlC1Y4v6XL+/eORhwTZiVGY3segS/rdOyIuQlsrepbYo5dbihKEcaciRuBNH9K9Wns9g0RVuPcTm&#10;bs7e/+au1mi9UvFr/jdaFlYWagjXKkeCaUGujZDWWxZuO+l/20TRBZ1N5EhuMZvmf5NsNHHR/W+S&#10;bZ76s4PbrucX/rf1XVs24X8TbCkn/5tgy5zQkrcT4rqt4SzYOjmXl/pzb3EL93bdI0aWHWnS/7bx&#10;axwvNaT/7cC3QGsKZQtBekv43xpbXK4zyY600y1oYYz1OPI/b/nf6O1y8r8ptx3SqJr/DQOKW9Q2&#10;FWwD4bbbOGQ24X97dPARhoVpycb+t8aWyG1J/5s927v538wgtuu0/A/XbVVsl7ntHNjUvV07trB3&#10;RDjSPFr+59/gf6P3xcn/lrHgrhCONOl/U0oz5P+v4EjT3XYU/6XbTvnfkP8f/2v73x5fxW0n/W/v&#10;wnZV/9t5BFJsOIqm8nYUlnS33Ry9Q8rbN+LF7DrUeoqVTj0SoffcrSr6XnxOSfO/zWB2vdA8orG4&#10;N1tG/M8F7mFaUJf+twOoSD2FGeot4WINC0pn/xs23TzstvsqNkRI0/1vzPY7dtvVXXz/87Mj5Eg8&#10;ZpxOwoQXZ7Ch6Mgm/G9fSLcds1kzNHFRbDgsqbNVqYlyE1tge85s7tjBzYu/cuZ/ozlU6lS029wJ&#10;zm0It507K9m89mybz0dwF8NIelHFc/YQ/dXwbSL/4z4Q/reny9SPjPI8MkfLX8MzZnRrCzTpfr7F&#10;/rfMEY6FpY6FI03638q2/jdrhv1vRwmubXoPZWEqwm335C470iLXwJY+7CNd4zsAW+7AwgcGTsBW&#10;8rps2ZT/jdjq95r4QMH2lRMbu+02RG1TyXaH2ZT/jR5zZY/9bzobvqF02/1MsG06s40gXMscSbKJ&#10;fXl1j5AmfdGI71uKBeqkEw6UuxK4UKqOztJQs6ryPxRFYskmTr34zAnkfyIO/je+rpP9i/1vquQN&#10;7sjobPQahXU2WtuUNDafHZusbSrYVP4HtU3978xGu3hX8r85sDl4+1A5SLKNuc7YaCt4qTWkgaki&#10;/G+rwv+mlGbUuNdjeYS0en8fq7iNiKj/Kfxvk7/56qLnaP635jFycYttzv/MbWIoKiYhMQtNHFMp&#10;6pLutvsDhVHpfxNuu6XWM+G2g/9NZ/Pas6H+Z09ne0w7KsptR++/xrZeuwIbtblg0+q2OrjtovMY&#10;25ZaB5KN3tVQtkYLytKsqNsq2+28til1gOomMt1O/rdnLijNxj9AvlL531B089uvhf9NOtImaQVi&#10;TN/CBrjyv8EcpwrK4a+oE+r0YP7rbazFDc3/xm47VekGv+l9jYKi0ZfsSJNswv+W0f1vFK3GP3iM&#10;Dwy+hw/0f83+t09eOPjfwKb8b7ZsLmabvS38b+y2c/K/CbbfCm9fdRO1TT3Sbbc9Rs+wcoCysEb2&#10;R4It/obtvAMo/xvSaNL/VrjU/+bR/G84Oa78b3z/M8iONN9f6n9LmSbnf8qc/7mS/82OrSLcdpr/&#10;jd12Gts8TldrbjvBprntMriAJfxvKv+DAUVVwqTpetiB7Ur+N3s2zW2Hq0hq4wqbWJTbetMBPNNl&#10;iv8dmf8JzNN1fcO/fg3XNVfWMF0fG5X+NxMJpVaQZtelKOdIpP/ttLmHDUXNkXYNKe1l81fI/zxo&#10;Y0NR+N/c9m475UjjHInOhhxJoC3cdmBzZ/86bA7+N8kGt91Ci9lUbou6hV7bFN4+6X977sgm8j+C&#10;LYJxe2w0frFYPusAHfa/DXJ3sOlWumnvf1uW/rdNmtCV1O16GotLze+R89X9bzgA03mN/I/yv+Ho&#10;RKfL/relkwQ+ULjtPp9BQaHSuPC/tYcU9Erf3sUqrmOd0DRXsWGGUuL8j3LbYUOxpPnfBNs3zOaz&#10;Z2P/m9F5/R6+ePQ+3qFO9QV1v5LGdpfehIH0v41L/xuz+e/iWIjmf5Ns92knZNCpCbZf4B3quDbp&#10;XVUdQOURipQvjc2wrs2KLOIw7BAHk4x+kP1vZeF/iyP/83myuoGVw5DzPz4XUhr1j7lGpqqoS6ko&#10;d9tCiYhGDTUyS8Jt5z8QtU3bMVqKKLcd1zb14ipSWLHRiK7Y6O0yrDVmE/mfV3lmk7VNma3yRRds&#10;i45snNsSbMFL2ZTbjlZf0tun1W314v6nYsPDenzMbJ+sidzWKxwoyOShWVoQbCNGPRPBHpleR5Kv&#10;6/jYkaZ2DumJqvqfdvkfzyjnf8QdSeV/Q/7H75s/vXhJehOcI1FfBfvyqhQddYuFfpK3tHxtpLSV&#10;247etNOmg//Nnq3PtU1vaGwZiiJpnY0WMdL/Ju9/Cv+bA9vYFdgSX6JYnmDzS2+f9L/9G9hoKjK1&#10;MiL9b+74F/REexP30RZuziNo/rcC+988B9j/S/U5R+K297+FkzXsbvi30Iph3z1aojv73xDSKrGH&#10;WOlIt52D/y0n2V4ym/C/RQ+x6Sb9bx72v6WE287tdeFhCf/bdQe2xBatMzU2e/+bxib9b5e67XoT&#10;L2mYLbk1tx1NeZTbbp9erUr9zyOO/jfUyPTo/jecKfeatv63pAu7a/5dnMU1PvJy/c8Zrv8ZGCLo&#10;Sv/b8u4Ebg5187iKlD4aRRTPCP9bnB1pWeF/k2z3RG1TB//b8SINKNcF24rwvyUd3HbX/DRblW67&#10;m0MIRSvBLh6WctsxW5vZ7owiXSPYpP9tx55NJfe4biuzqfwPHtacg9tuPztiW/8zp+p/0ro4yv63&#10;ytwkjtGnLZPiv6Huf2LTzd7/dl3VyKSR4wr+N73+J3LkV/K/rWOlIxxporbpGRu9uoKtN+fkf7uM&#10;zX0l/xvyP5It4eh/ozmU7n8D23OdjRo699E7svlyIzg64RE5kpUt4X/bo94djj5DuJb+t7qj/43a&#10;/KsnR7jSuCD8b37pf9uiqZPyvyFdr/xv2HSzd9uVQj87oAegapti5aDcdsiRPGrjur47u0Wnq5Tb&#10;7u/t2S7zv3U0/9sLDEWSrXjM+Z+MZBP5n6eSjXIL0v8WKnxoV7d1VbBpbjvJJtx2B6Ld3mIboX/W&#10;/xS1GA3fEFH8u4MCDGQPtjB17pQjuAyj+98WqO/Wt5q4xZnZxy3+8Izwvz3F0Vmjzf43dXQOKjou&#10;aWksHQm33RHyP/+wl0SiZ3x7BXmZSBnpGlnb1DdzKds1Zlu+vYMPTMbBNrYl3HYHGCyvCzblf8Nv&#10;6mz4sVmD2+6MjcJS/wha6NReFQVFNbYgs4napoItpGqb0oS2xe02Jdhib9hoK7hRRe2C6+oeIb26&#10;N5JYXXWUUJS++1ikwDmSLu7lhky+IxlLoqRlan0S9T/9Sfa/qZNORF2XjrQuxq6cutJCGMqRRlta&#10;Z7VNsUJdS9BpVSPA9T+XqgW+/19dp8nldVn/U2ODc/AqbFUUsUits9tOsCn/29zlbLhP4cSWTFCA&#10;1tiSBYochmq3d2CbXftBu513gEq6GqE3N6dOdF50xsFYYg/p+uUyQpqnv49VnPC/hQLS/5bnHMke&#10;NkPqPul/Q/5nae4IQ5Huf8OG4qxVpifqjnkR0lT+h5aFqWK7QG+RctthQ/FUsh1jKBorgO26zoa7&#10;rTobNkuV/02wYUKhapsizxgNfkRfRfnfmE3zv2EokmwN4e1zYttH/kexUQjPZSUb6rYqtlf4KhnO&#10;bRHbeQd4dMiONCf/2/0nFBaMfJwdaf9O+N+OMCzo/jfsV3Rq8/jNJ/+Ype9uzNfY//YQdeaNwtYj&#10;+jfdR9hnNgK3RP4nj99c/GACH/jFMwRAR//bGhI9O/eRuHBk2+f8j+a2YzbltsO9DOl/Y7b0w0v9&#10;bw80/5stW2SI67zS/ybcdmHpthNswWs/dNu96QC6/20c6fqyuP/J/jdPXuTII8j/uGX9zza265T/&#10;DecylP8N9T+Vi4VWo0vzIkfigtJMOdJQIjaax1ak8r9hXJ718oECdRcDtU01t530v41TnJNuO7XP&#10;hHDtwObotgOb8r9dgY3zP1aDdl8Fm5P/7abGBv9bQ/jf1OoLbEFORUm3ncjbqYd1seZUHaATtSI0&#10;6VKONM6RrDv53yhd31vu2vrfioU2LQtzuv8NBeUaa4j/yv+GkCb8bwvKVkVDkXTbfSbddjM0FCm3&#10;nUXvn6elue0oXF/F/9avgS3GbJ7WNQrXpQ3rHdlwt3XZrNLERWcL0vo/l53H2DabQW3TVCzJbLq3&#10;z56tTEORe9zF+R/d20ehVXWA3AnyP4PpP6IbD2ZwR8aI/R3yCAPXPvU0oy79b9/Tv2r8P0c4dGdM&#10;/AKzxUGcS1pG/xH9bCD9b9sYxQeZu9hR/3wT+R9j/H/G5G4gapum2W03kP63E+R/dDZsKBqxnzOb&#10;8L/Vpf/te+yohHexQjUCkm2PBlrDgU363xzYsj/HboFk87P/bWAK/5tgm7vP7TaUbDSHMgaybutd&#10;dIvBiBGrifyPcKSJ+p/9Nmpkhsqsa8tew5WWiqz/WeP6n76I9L8hXdPK4ypSTuR/VrwP6El3ut1F&#10;GoqKMyL/48LOoYPbTtX/5PzPHtgG0m0nclvC//bjcuKUosjONeS2dDaR22I26X+TbHnO/6x42f/m&#10;yIaqSJLtQRC5LQe20qRoN3s2dW/3lLb2VCVkGixTX4zECmsYOqeTmK6rpDvX/+wiRzKbaSOPMG6Z&#10;FIE8/Qheo+XCPMWCXCvJ+Z9mng4UprIm6n/WMy7MrhtWFfmfuQj2/6I+dqQFqoiR6WabZtc9VduU&#10;eku976IQMZC5rXdiq+hseI2WCy6Ea1nbdN2WTfnfBFuX5hkL78aWNROXs4l7W2i3r5SgnfqzaDfF&#10;NinabcTR/0b9xdn/hk03R//bfdwzlv43/6/Rij3fFt554X+raP43zv807mJakEo+I4zO77eQru81&#10;Hfxvf0SOxNH/9rfURJ269L89pMDVcXTbsf/Nz267XmLrxxfjQmeJk2U6G8psC//bQLKl7zHbR/Zs&#10;Aa7bKtmWr+K2+/0I5xEK9v63P9RQI/Or15NQDahqUUhpXO5/Wzj2PaIe1TpGFO85+N/Mc6XZ2X/p&#10;fVH/04v7PyHhtpsYstvO5eC2y+MqkvS//WEPbO7Xlh1bKbJ2mdvOo3JbNAEQbJr/TbjtzHmwfXt0&#10;qf9tQvjfXFVsYi5Kb18b26xjm8Jtx3Vb3V7NbYcr12dsI/TdV7UamdL/xvU/E116jZT/zcIqzif9&#10;b0mktNXpaopA/kIV+/IBC8fodf/bJxiKVHUdeqKLhSSGIqXrobmrUtGhjKJw29Xta5s6s3H9z0SX&#10;liKa285n0vxfue3Adlb/k9iKOhtN9J3ZxGBpy6b8b5KN4pwTm6qKRA9LePtSqsweTdbTzFYSdVs9&#10;b9hoKzicPcEdGc3/tokTSKvrR9RbdP/bQ3xf3f+GTbfQ5AxF13f0vy2ssf9t+c5NWhbqjjTO//S5&#10;/ucSu+3C2V9z/c+ql5ooFZVs9m47B/9bY+snF1+lFDJrtIZOFYXbLrOLjWsHt91CpEwbV2Fmc/a/&#10;MZsniGVWOHso2f7h4muFo/uYfa3Kuq3C23fORh2gUJuloBs6SKxSuFb+N+qBlddrKPQW28bWiZF8&#10;jes6s9L/NhSOtEnhf0OORPO/PbyJZIgVR47k0dE6im5K/9t7Vew56v63JXqkp0+xF28UarhQqnIk&#10;YGsJNu8aPjC2/RN8lWTZ1v/WlGzSbQc25X9jt51g+4TZ6i9QlFN5+9j/ptgouEj/m6sNNv82+98c&#10;2KaPcG+34k2CrfFDtvMO4Bb5n2gX9T87KqWB/E+ygPz/jrmO+p+mhTlyrJtAuBb+N3+1QPG/JPI/&#10;z4WubcX0IaVtWRwju1DRSbddusopjYCZQW1TdRWJgmGj63t08WcHNul/G3Nk4/jfTeBUtAObCrrY&#10;UBRsasnjwEYPqye8fd9W2f92055Nuu1Uu1FvEe1WkXm7pMj/mMjbLVDe7k0HyK0MkdKuc44kHBX+&#10;tz7X/zyV9T+PsNIZ6+YpiLgbx7SgHKj8Dy2dwsUy53+md5EjSbP/bVWd6KGp85hZprN47lgNIc3T&#10;PED+xx/EzlGotYtNt3SS3XaSzdrDdU1R29Qzuk/huufIxm67K7DN3cGUJ+3CztHqzgHCtWKjV0tj&#10;W+fclmBbkGxrLpoJKf8bt5tgW+TappLN3/6EXpBQgNrtTQdo2vvfVElLbPqV2ZFWvCXyP0NEOul/&#10;6/8atViUIw0ytMZ97Fcb7b0wcZw+7FPPMRJHyP+sHlkoEdf6Bm67gZfddsvC/5YU/rdD9r81Hfxv&#10;tx38b/Zs0v9mz6b53+LS/wa2wr492zbYlP8Nv7ns4H87ZP9bU/jfpNvOge3+TTRnd0jDguoAvYK5&#10;gk23tsj/vJv/zYXqOp0r+d9wRUBd7kAaVQUmGsWj9v63Mc3/Jt122EZtuHC6+owNORLJ1mW3ncz/&#10;OPjfmE267Zz8b5rbDgu9r1Ru6xK2tM6Gqjii/qdio4cl2TYEmyp5Y5fbCqxB0J5TIxSNHCNGKCv9&#10;b3HkERou7EDU+zPYdFvsdunNVf43hGvN/5bHgfJ08wr+tySuNL6b/205Kep/1qj9pzZMF3Ikwv+W&#10;9kk2cbd1CLblKtc2fRCXbPREnfxvjm47sC0EruB/Y7edZJuu0cui2Gzddqe+a6LdJBvu7S6Luq3K&#10;VkLDbHHE0f/2/2IC5OR/K2zjGKvmf+MciVGL06jz1/K/zeADix+gnxndE8zcQ4foFtKRNnBw2+UP&#10;6F0wZu+j5IX0v4W3cIpPd9txsmxZ878h5ntuY8pj+G5jt6hyhAPlhpP/TbBJ/5s92xv/28V/jf+I&#10;mbAh2ESyzLAOcYjYfW/Eqtr63/quz7B3XU4I/xtSGqkkK80W4yL/wzUyx/Z4QFEX4Gi6vtoW/rey&#10;qP/ZRV2GjZqo/xkZp7lgXdT/DHBt0+uitulj4UgTbP6PuUbmKLvt/kW57ejRTZTBpvxvixSWlP8N&#10;t2tEbdOxGrP9zokNua1K15RuO65tKtjiuMVvCDa3rG3qwFYbxQcKNlXblNmCorYpe/uW49Mj7H/z&#10;+7w0GQ7vVJu0FTDm6H/Dci2amMdKJyDzP/C/pbJd9r/121g5qBqZ1M9UjUyR/7Gv/9ksI6SNc23T&#10;R/02cg7KbffdRYuGNP/ba2K7rtiozTU28xPaIlJuO6xtFwuXsYUVG0WRsX7egY0flqhtqmqO01dJ&#10;27NJ/5uq/2nPhvqfkm1Wtptp2bO5FkYgd+rlEdI6qtD/xRcbVLpHyJE82voZfV/lf6MnWurV5unH&#10;U9lfPLn4c0n532i20PGz/61ibVEE6oSk/+0WHe4o9eIIaZ0n95H/qUj/2wlGusr6Ia35S7kDLLoq&#10;E3+kZWGpV75G37CzeAtHHivdfc7/bCFcV0a/B1t4BuFaYxP+t+JDrFAVG83cOkvS/ybZcLah03gp&#10;2Sjk6P63p/RqKTYMRZWAZEOyrLP4NbOpqgg00Nf/FbYR6hmzQ1RxMRwdaRCKdpJc/7N4JP1vSNd4&#10;jtn/9mDPwf+GwGSI+p+6/w1bkcpthxqZEzUMKBXpf9u0d9s9y+DSpRPbDLOJ2qbS/+bLg+35seZ/&#10;gzhFuO0aw0vZmmVbtkCNa5tK/5tgm5yX3j5MLgTbqtdCiYjsDA4UTMm6rW/cdrQVHE2sUdYzJfxv&#10;s74k0qjqSgvyP03Wtan6n7iuKR1pPuF/m1xHjsSH+p+GSroj/9PscvwvRGhI+0rtrmG3wJek898d&#10;4barr0v/W5Xel+9E/c8rsMnclsaWxNmGq/jfJBvntgTbIrMp/xtqm54ym7P/DWyhDNc2fYuN1plp&#10;zdvHtU2Fik4dljhjO+8AndVknPIIvegR5X8Gbt8RPdFKvYbZ9fXWQ7SF9L81nmJjKif8b/59hGvp&#10;f1uII6SFJxz8b1u0oVjKWfC/VaTbjvM/U6GyyJFIt52obXoHbDnJdizZaFnYcfC/5brsf/PvY+Xg&#10;brL/bUn43ySbk/+N2ez9bzqb8L8l7dkSf0sLNOW2w2ape+4bwXY+tp13gDP/G+6ROPnfdjhHEkS6&#10;Ji39b8fS/7ZAHzghHGltzf+GRM+kvf/t1XCDVvThPRM1Mp38b0+F/22P3XabPhgdpqX/7VcO/jfJ&#10;hm/4bm475X/Db5r2/rdXwv8m2LLC/+YS/jfB5uB/E2w9B7fdF3nk7dIn/fNv+KYDbJgWTcAqKugi&#10;/2Na2K7bMeFIC6nrOjSlinGNzLAqaUnh2m9a6GotcxQF5fT6nxRcpCNt0bQwFL2yppHSNu39b/a1&#10;TVX+R7jtNDZMeUxL5LbY/+bA1rQeEJuqbXo5m4P/zaLJZeqVhT1nVa5zgybODt6+t2qb0gJN1f+U&#10;7SbYcBJXtNvSJN/beoJ2Ux2g5JH+Ny5puTR6hDsy6TxODq9O7FK36Kj6n9REbjXroZWDxzdDjRsu&#10;xj+i3hKa20WOZHYe0/XczhE23eomrjS6YzMy/4MNUM3/doL8z1jERSEnt7JPs+szNgpc4WgNd2SW&#10;MkfIxaXzODm8+mDLnu1DWdvUlq2/S0ceKzobNt3q5mvO/0i2Z8SW8pdxtiHU4tqmki0r2dj/tijZ&#10;9u3YQupqJ5YFXLdVdYAz/xsOwz4UOZKg9L9R9zLMIUKn5x7qlRvC/9arCf/bbfa/fenof6Ne9N1R&#10;QfjfkCPpxF0oYhe7jzqTRiSObzj2NENP1/AdaY40W7Y2s30dANvfHP+YXnTJNirddlU8rKxkE/43&#10;3W1H87KQ8L+1TmzZNP8bs6WfvmI23f+GYXab2+2aZJsAW5Xdds/vcd3WEaPoalIcMf4t/jeu/znP&#10;O1CqLAzS9fL+ZxKFHtxKKEoPfVnzv6Hm7BX8bw1W0Un/m2JDAabL2Vbt/W/KbcdsLns2l6xtymxK&#10;KCrY6L1U/jewpaXbrjqH/I+obdoQ/jclFEVui9mU247zP7q3D8ssxUYjh/D29XwjKkdCIe2v5X/7&#10;GEcnll3YXZH+tw17/5uq/0nf123vf0stOvnfHNx27H/7i912qw5uO8km/G/ObKiE5ciG6bruf4vQ&#10;W6x7+y5jS13u7VtdeT0ybFMfNRo/l/63z6nDpG9hvWoUpP+tizRK6yXkXsr/hg+M/QLnVYy1AwT3&#10;+sMmftPB//aTD5bxV67t4QOjfwzgx2qHkr6h5ra7DXFN50Nm+5/+jtnyMyh5enprDh9ofWrvf3Ng&#10;+yWzRQ7YbSfYfNs4CZ06SuLfmZBsf89sH9iy6f43W7aVX0JcaQg2v2RzdNuN8D1CdbkD+/IiMb3T&#10;foATPdL/do2v6/iS4zRIpUWOpOWCOSL0ZSGKk25BXNepyBqZXpH/WUOhh/o1Foo+mMfumnTbPdb8&#10;b5hz+OPM9orZZP1PxYbr70lrGeG6zLVNE/Zs08x2Vv/Thk2rbSrZkg5s7O1zdNuBTfnfcM1Ksgm3&#10;3cRV2BrhERqYlP9tnabrY332v8VMkyLQUkv43xJtenS5iQhODqebca7/WUWOpN7nUqTqdDUtC1WN&#10;TBxpLoocyc4adlfSGS/yP40u/G+e6aDI/0Ro6AwF2G3nF3dbhf9tbNSeTfjfVG6L2FYnXFiKnDqy&#10;/TPNrhUbvQnqYf2EnqfOxvkfnY2633Nm0/xvks3H93ZVPXW02+g1rIoaIrc1nadlVukHbLQV3Fl+&#10;ietFneQRYSj/G0bxTuY2De6l8BCbbp3sLykBNphi/1upeAuPrjN5D5cRQrvYdOv84WtaOpUqNZEj&#10;eZ++76Djgv+tlGZHWsd3SEunkvsIK9TOzZe0oh5UvJzbWiZHmtrzTO7bsz1kNs3/hpsQU0GubXrj&#10;Fo4idMxdGtxLC4Kt/9PL2KbaQ1ohaGyJQ87/OLG9pjbvLP8Ie+iKjd7VUv0Qq+9Ok9m+EmwT75+x&#10;UQfol3FdJyf8b58J/1syWaQZ6MYBLt0bvjZOID86biIx3fJy/c/fTHL9T3akKf8biuH45f2f/LKo&#10;/yn9b9SLesJtp2wh9LwMK+LgtkONzJyj/82Bjd12TmxWml7dhoP/TbA1mc2j/G80cii3HbHp/jdb&#10;tlnhf1OhlcZtnQ35n85aFWxR2W7zb9jOO0BYna6m3jjbjIj6n5OYFghHmqqRiRzJXBfxX+naEK6F&#10;/60u/G8Ne/9b1NH/hpCm+9/4uHYhSTOUkHDbSf+bYqMmSgu2FQtsqv6nuK5j67bT2eB/k2wqt0Wt&#10;qGR5eC/fzW2nPhAnep4I/5tgk/43RzaL3iHFhn1bdViCc1vd8yD2pgP0ovcoXA+k/82j+d+wAar5&#10;3x5ieHFXjykCVU7Z/3Z9fYtysVOa/+0WNt1y80hpO/nfZu39b6tebCimsrdwFCEX2aNg9RYbDe6V&#10;R88wFIWnHdx2ko3ddvZslYVjDEXhB7dwWUq67WJPcVnKbQ7p1aqk7f1vq+x/E2zK/xan/txb1NoN&#10;bPVnWFDqbDjbkBontjcdQNlCaGDsCf/bk11b/1ta878hMS39b4EDDChT+SRqZC6fiBzJX9v/prnt&#10;PlqiJeL0EEn33jXhf9vFgQJDuO1U4Vqcl1uPM5vwvz2wZ4vpbNT/NP/bx5e57UrzrjqGWc1th9zW&#10;c83/BrawA9uacNvd+wPYfPD2qQ5QmbY4/2OZfFzbKuD+T4FLWsYsExs96koL9UZR0rITsFBGr26Z&#10;OK6thKLI/6jdNZrHLHIp0p66/4n8j2XSazQIWD5sKNrX/3Sr3TUaUVX9T86RWH0cRdDYEmCz5N1W&#10;WzZV25TzP1dh4/hvmcj/OLLh+pvHubapYKNl1lm7If8j2NRhiUvYrot2GzHCUfa/hTLsfxsrI0eS&#10;UxotWul4kkGaLbgb+8iRLLH/LeWPY0EZ6m/h+9bbnP8RjjThfwsvsv9twXeA/E86jpC22vo1TfQr&#10;dRdCmua2E/63KPvfHNme4tD1I+l/E2zsf0v5pdtOsuFsg/S/SbblA1o5DJzYpk+on2ls7H8rSbed&#10;xrZJL2VPa7env71ot6lHEeyKqXbDULQ0YgQc/G93Nf8bvZfK/4ZjAa+OoIXW/G/fjyMD0Xbyvz2n&#10;D1yQ/rct9r/F11DoLXaX3XYRL246av43dts5+N8G0m13S7KF6Kso/xsqlGYc2LYbzObkf3NgY/+b&#10;YHsi2cr2bB++k9vu1gQyR13ptssw2z7a7auZkXf2v9FCT8uRRHzUd43p7pzI/yD+S/+byP8srq1T&#10;jJzKmA+woejiDwxo/jeukZls4kKR8L9tRFDbVPe/2brt3vK/IY3q4H9TuS3q/h4tt5WhsU3mtnQ2&#10;5BzTjmx4WA3BJvI/yttH8VT3v2lsyP+Iy7LObruRoKj/eYRVXDFiYqNdVXSn+J+eDH518edcw4vN&#10;kLHmzKOLH4ejwv82vYlVnOZ/qyFdL/1vj19jj6yeGVJbpDT/m+ZIowsYDm678DKzPRJuO8VG04+F&#10;wBDlmtOmqG0q2NavwkZDtPK/EZvmf3v8GotlnQ1j21v+N9zV1/xv7O3T2ET9T3u2U81tx+22XvOM&#10;sP+tLfxvt9j/ZrH/bfXeJI3/Z/43mv8Ztd+g6Kbuf0PqvP6N9L89p+cVPkriAwNfL+IDvdeE/w1n&#10;cYzqJoYFz1PcMzB0/xt+8y3/G/2b/lvsf7Ou4n+zZZP+t4ej+OLCbaf8b/ZsZWb7kWRjb59ga2r+&#10;N/zmZ9JtF0eFUum2mzzi2qYnFr7h9F3ptqsMRhDS8j6aXRk7Lva/ifqfy9L/1kVKI+3lGpnqLgbF&#10;/7P8D0WRlTaqq6kcCdf/LPN1nWYyi6No10T8dyFdo/I/7EjLy/qfGJeL10RuS9Q2lbmtd2XDYYlp&#10;ZltQbBRF3pkN13VaV2LDvV3B9upSNreTt09rN8VGW8Fj/TjCdczs0rxoSfjfNgqc/9nhHIm6/4n8&#10;TyOJzEF9zkuz68ryJHIkC4E8Nt2KvjKGTuF/m83U6BmlnnTRd5XbjjZ6zmqbop9NSP8bciTXx4X/&#10;rU+ONKOiclt2bFEnNva/Sba+YDOr1HF1NuF/i4j8D7M1RG1TnY1eypDmtuP8z4rwv9mzeZSJ66KH&#10;Km8fapvK3JbK250NsxcdoBTZpNntoL6NVVyJ8wiD1J8hXShx/scoeZEjGRRfYngpdbcIY7B08t/o&#10;dSn1v0YasyP9b/+Ezd0S+98G3/4Up/hK1lOa3Qzcu1h0lVo/wvSzJBxp//z+T/BvRuB/G9S/YbZ1&#10;5EgGqX3Jhp2Qkvc9+pDBjZd0Qt0osdtOsWEUL7Hbzph69iX++XHBlof/baDS9fgrgm1192/wY3bb&#10;GZJNDbOCjfqzxub7hibIig2r79LEfxds8Tcfct4BQn+5/612Ff8b0ltmEgs96X/LOPjfriGlcea2&#10;o3FMc9sJ/9sQFQqu4LarJNn/FnXwv9VEbuvd3HYf2rrt3qptSpkDzW1Xs3fbSTZ22y3Yt1sv2eX8&#10;j2D7mfD2UW7rTQfQ/W+c/+mLHEnChRvorSoSvX5fm8bInjqBjBW15kjrov7n5f43pWvDRo+qkUlh&#10;ycltJ/xvRd3/Rr1F979N0iLG018jK46xnHBRD81NO7Eh/6P7396F7VudjQb3d2Xj+p+CbUrV/wTb&#10;6Briqc6GAK0e1kW7qQ4wCBeOcF3Ts4kcSUrkSNxepOt7jbuUXiqFv7D3v33E/reFIRZdPVXo/yJ2&#10;ddxB5H+UI42VZt0DwqikXzQp0qUyhzhRmat9QT/uZdn/dt0Vp3l+Rfe/0YvW8WwiXKfmvqGO23F7&#10;5/GBK7fs2T7FKC7ddpJN87/9X/SBig2bbuHqs8vYVmsI14oNl/Kuf8lsi4fS/0ZsU3XJts1sccmG&#10;aUE4UqN3VXWAcNnB/zYv/W+oBdG83P/WFvmfXXFH8ir+tzo1o6oWRZGjI/xvN3T/G4UIzW13jAMF&#10;153YhNtui91268L/Jtx2jv43wSb8b0dO/rdHl7C95X9D+NP8b8j/SLaVTc5trdmz+ezZRozZgr3/&#10;Tcv/dGmrWfnfsIz2W13kSET9z3rBxHadyv9gY0rL/3TpjQ6rUnTUG78tIP9TEvU/PQVHtx29aVGr&#10;i6FIXUWi6OrMxnebLLAp/xvX/3Rkk7ktwYY556LFbCL/4y906T7lv8KGoUhz23VxQUeV2bNnS+Ao&#10;gqqKRE8lZnVpg+4tNlzQeTAi/G+V+jWEa/eDbRwL8XAeIfzkDkJayJqhVzQl/G+rmXvI/3js/W9L&#10;SVH/c5MGJmf/2yG+r6fN+R/hf1swa7QWc3DbSbacZHO1sSvV2KUsXklnw2bpqvC/eYJYirgn2P/m&#10;xKb533D/Jzct2XDMTnfbxS9h69W9n1CbKzYaZqeE2y6ssX2MdivOjGj+N86RVL3/ghmd9L9tCv9b&#10;F0qzrL3/rfh9C5kj6X/b9+WQrj/CKS7lfxMlLdn/tlZemLrgu4r/bXeZQmdH+t/+E7Mlvbb+t8ym&#10;9L+B7ScObA+ZbVLzv4HtD0cb9FX+YY/rf0r/21qQ2a7gf7NnUw5d5H8E26xw22U0tx2znTwZ4fqf&#10;2e46TldJ/1vVwf/GSjNR//ORKGm20tVqZNKbtsi6Ns3/lpT+N9T/XNLrf9JSRLrtNpI+OoCpue1E&#10;/c8JRzYa25T/TbjtEhRzSqL+p2RTDwvhWtU2vZwNuxWitunSryzObXVRc1y57eDtizp4+zQ2W2/f&#10;Y+G2U5dl6XX2J3W2EQyd/giONIUm7P1vjRo2Q+q+GeTiinns/y3Ncf3P02SS1mKh7BCza+VIwx2Z&#10;GJe0fNT8EG1RbGMpstDax4ZiuuoijNyKvf9tUXPbYej0u5gtcECjeEf635StnsJo3fcx2IT/TWO7&#10;3P/2OI6NHp0NS5Gl1pFkozCns7H/TbKNct1WzW23+c5sI9R3i7cwFzPMI9T/1Pxv32AvRvO/vY/7&#10;akaklqIPHBP+t5/tav43iv+Bu/b+tx+hvxpJ4X+zd9ulDtZ69IFZzf+Gr1KUbrt9e7ZtZjtmt13j&#10;A65t6mK230v/2x0P9fOcctvRV5H+N69w2wm2tSHyP9Lbp/vfbNmCXma7L2qb7mMM/fG9BL0sRn8b&#10;h7KnBNv4GzbKBajLHdiX71pQBC63R+m97Pi6SNfo/rcWZqCuBC7dj0v/26T0v1H+f5Cp4uzCmLjS&#10;Ivxvq2sFXBFrzKP+Z0XWNs1Ltx3uSD6XdyQjqJHp/pUFReCV2Nhtp7PRw9Lcdm3ktkqqLAxyW4JN&#10;97/ZsWm1Te3Z6kHp7bNliwlvn6jb6v+h2+68A1SU/w05kgDqf5aU/w33f7Jt7P+p/A+1YvhxBCGt&#10;PrcH/1vUTOJKY6BMa6SBX+R/xl3Y6FeONBqKNEeaKGkZtUT9T3bbifqf19UVYURx9r+dsX1+8fOl&#10;d2XDdF2xIVmms9G+vGIL4h1aaWPnyIltOo5wLdmEt+/U58WUR7CN9Y9pQnHm7aPwI9g6om6r7u17&#10;D+3WiJyP2+cdQDjSDN9DVJ3qSf/bL/FyG9L/9gsMnUZyC5PRBfa/GZlbuC3SOcCGojH+/+IAvBEc&#10;UssZ6Zd4dIb5lGKL4WZHmjH9ATKqxgw2FI3YPyFHYswLt90tbCgaiYfUREZqF/kfI/BLJHcd2XYv&#10;ZRNuu5V/wm6BUWa205eYFhjCbZcTbHMvmU363wRbe5Pa3BizZ9PcdoJt7zz/c/Zf9JcX7famAyj/&#10;G2oKCf9b1N7/Vpf3PzX/G4bRxrv537w46WQEyijXpup/3qCJUUzzv6G2aVo40oTbTvnf/DQVUf43&#10;O7bF2jQqxwm33awDW55VdFdz21F38Qi2B0HJZue2Kzm47QSb8r+hbquqhExsqm4rak4oNrzDCeG2&#10;E3m76TyVolMdYKphmbhHMsf+t8XEO/nfRucR0lT9T+R/dEcaCsoFqoj/6WaeQlpFFcOhna5Hmv/N&#10;wW1XxobiRBd3zpUjDUORYkNbzEWwR6au62AVJ912Dv63Ua5t+q5uO2YTbjudLYkNxek14X9zYuP7&#10;n5r/7XK2IM5tiLqtI0bHc4SRrtKHI60U3kO4rqhi+Beho5SKzNBsoePgfwsdYEOx8uAWNW4pfE3k&#10;f25h6NT9b0jX95pP6RXt5IbIkVR2/kj9rBTOI6RVog9x6Dplcm3T5+x/09mwoVgZfynY4H/rOPjf&#10;fuzgf7vG/reYPVv6BEORE5vmf2O25Ye0+h6kTK5tKth6r77BadFwTbLRPkMp5eK6rcVDDEW9EWP8&#10;AIHJkP633bM6kuf/rZdxpUX53+pY6Wj+t1kamR7vixzJl9g5TG++QmDKeHGhNBQvIP+j+9+ga4se&#10;ifqf7LaT/rdpJ//bDs0iBg5svjJK0S3N+DAsaG47k9k2BZuL2f72FR6WZHtPsiG3NeVKgm1RsrVt&#10;3XZzwv+mue3AprntRLsJNuW2Y7Ya7m2FgyOiRuaCWuhRmy8XkrL+J05UJpII1zL/4+uKHImJDUVN&#10;aZbEDFTVyKTekk5UkSKW+R9fFyntJxZqZCr/G7aiooWkyJHAbTfrq9r732RtU1u2YkFjQy5OZ0O4&#10;Fmy/LdiynepsNBQ9d2RD/Bdsqm7rKC5L2bN5fF2cbVD1P5H/0dx2qNtaUe0m2EbinP8J3EZbLMy3&#10;6T0Px7Y4/8P+t57/ACEtN3qPGrey5OU7khPfY1oQWntNGOHlFzcv+tkglzig3tKbncFQ5J5DjuTz&#10;hTxCmnKkIaUdqu4RRurGJlYOOeG2e/6eyG2x226hjbEt/ET6345pJqTYsKDMZWzZrk88ZDbpf9sl&#10;tpJio96i2LBZ6u5z/mdBuu22bdmiR3+gl1LVNqUYWpFsLa7/Kdk0t50D29bYCPvfusL/tjXKNTKH&#10;CEzuGfa/7WzBkWa051E5Lqr533DT0XO0jhVd/wD5n1Rc+N9OxnF3JcIlLU9PcM/E8NVwR1K57VDR&#10;p3WEu62VsoPbrsw1MrcuamSq59qckbVNcYx6Z1f632zZPomDrX4k/G/MFlZsFDil/y3SxlfxP5Vs&#10;0tsn2Nj/Vk7ae/sE26fMti7Yhuy2e5ttBCFN1sjU/G8PkEfoFjCjU4GJEn3P1clx6qQrZgKza3Wl&#10;haLIb1lFVxk1WzTR1/1veIwemf8xEwhpKqVBI8dGt0A7R1PSbVe1rf8ZEjUyldsOd1tV/U97Nva/&#10;CTZ1Qk2yYbBktp5g+7bL/jdZ/1OwjetsuP/JbJU5cxobilULuxWq+gLaTebtBJvIbRW1dnuLjbaC&#10;lUcM93+k/+0J+988vv+bwrXuf9vCtED433LZTQppnfqk96uL5+VermEGegX/22xynrYCcisHSNdr&#10;brs4Cgqp2qY0FPXSbZH/kW47+N/cGptw212TuS0cRRD+t9zOJh5WXfO/MZu9/0267WbXhNtOsNn7&#10;3ySbs9uO+rNbVSuhYdaTYLYNwdZ/U7eVOoCo/7mw68MFyP6vcby08vGl/re0k/9t8i/1vz0V/jd2&#10;pIU/5FKkE8KRFmS3nariQ3FG1TZF6FzYsmfT3HYsy2vHhdtuDh+YeEf/2w7yMmvsthuz97999SGX&#10;IlXzDPymYIvevynYkP+RbKMnp/SblZkvcEFr5WvB5n3Ddt4BcqqOJEXXmPC/rZu4l5vO8/2f6WQL&#10;9z9dCS4oIPxv6v4nvbrRec6RZLqc/xHXdR4knfxvuPWsTqgRUvEK/jfObTmwSf/bqSMbtr/VxRXk&#10;fyzhf5vP0FaUyv+AbTbPd5vUPhPCtfS/8cNS+R+wXcH/NiHcdrK2KbeburebpS4i2ea0djtne9MB&#10;lgJ7mIH6C21q3Nx4HiFttlnDplssgum6Z26GcyTdNfpXQzvsSDtNiPqfnCMZG31Gq7iUvf+tUzRd&#10;NHI4ue1i81iK1Pvsf4tWq9SfNTarjYpKK0HkthQbpgWObMlL2fJYioxlhsy2hrMNnhbcdoqN/W+a&#10;tw/5H3esbc+WRIFOwdbxC7ZsEOe/Hbx9z9FubzpA4fBfaEqj8gg0GTECH+Byn7GHg8lG9P0JmtwZ&#10;X6CgnOHZ9uHHzf+E/E9lH1W8DXWhCH/l9Qz+neLLafzYvIflR+jXFn7cv48reoOZIH6z8U/j+Cvz&#10;BxRyjNlbo/ixdUgTFyO8W8Vvtn50A39lz4sfL/93e7ZvmM1nz7bzy2VmOxZsLfz4b/6/9mz/Dmyl&#10;Z3nB1sBvtplN1W1ltl+DTV2WYraXzFYTbL/cwW9GjmiUVx3g3f1vtKJbnbf1v31udmP0vhR1/xu9&#10;gHUvF1128L/FvEhplKTbrsYXSvuuFfpAdUcGh64mgrb+Nye3nfS/fZkFm4PbTtU2JbYbjmxoUQf/&#10;mwObv4YBxRBsKv8j2WhA0dx2XnbbJYS3r8aXZee+xMnxkGAbMTzT89j/iybaWOkE1hD/T5vsf/us&#10;m6DoqpRmIv+TREE5VSKWAsqGqP85kRT1P8tIaTec/G+R7y4+RfnfsP9XXGf/W1b430aDnCPh2qaK&#10;DTkSnQ3x/7R5DeFa+N/qmv9NstFSxNDZxP1PZhNuO83/VrBn87H/TbDNZi5lWyxwbkspYunpCzbp&#10;tlNsqPgTG6mM3qalU6l3PE+/21n5xye0jqgI/9up8L8V4H8raf63+9gt6MWR/+k80Rxp9BZ10vb+&#10;Nzf73zrC/1Ype/ENF+3ddvV7WMVJt93/I9ngthtUhP/Nr/nf6EVTbJP0b1bmvqaXW7ntkP/pNH6E&#10;3JbmtnvKbjsf+98km+Z/k2479vZJ/5s9m3DbdVZ+gWSZZCsiWWZUVMWHC6DS0osRB//bOjvSHPxv&#10;qbaJGplPDjRHGo0vaVn/s7yMGd3fJ1AjU/nfKOgq/9u3NNH/7aa4I9nG6erZZ3z/c87LNTLLFgqK&#10;rrD/rSTYNpzcdvb+N8HW0NmwieXAptx2NBhP1FD/88xtR1OUZck2z2wHGdryMgSb8r+BLWvPFn3j&#10;fzv/T7jtHuluOwrQYck2DIxURf6H/W9qB4omDH7fGjZ6JiaxjK6vJylEGKr+J+dIuoj/0QT8b2F1&#10;cpxGDuVIQ84haxVo//dRM4n8j0ppYChSogcMKIkIwrU6XU29RbrtNP+bLVtOsdEHKjZs9EyYH1Hj&#10;KjaR27JlW2Q2t2KjNhdsFcVGu3iKDcefBNvqaBdj24Zgu8lsb/nfsPpuSjZR/9OeTW1F2rOZoRG0&#10;Raj9G3ouqcYhNt1y3SFhVL4V/rfMp7R0qoSk/+0WLhStumAOSC1+ivs/buuABvfK2BALyuvsf+uE&#10;ypz/+ewbpOtzwpF24wXNUJTb7gVyJI+02qYbF0CdUBD5H8VGXb4k3HYV6bbLbIFtqSZyWxobtXkq&#10;dnKTIqpioyaqpIcYinQ23P8JZx3YdpktcYTzTI9mClirtR7as20zW/WY2q3nP2Jv39tsI0g17mbo&#10;LTaax6iRmTu2oGtT/jeKIx3hf4tuP8DyRvnf0NWOcF/BmHuGAwXhuInsymfCkRZxobpaUTjSEntp&#10;GlDO3HYUlloHnP95/Sucy35yIt12SNekd7n+Z7PmxEahqJNnt91vn2r+N2bjh9WfAdt1xUb9InsH&#10;KxTDga0Qt2WbPuDapq+7l7KJ2qbCbbc6Y8HbFziKEduUYFt+w0Zbwcr/ho0eR/8bSs3Vhf9txUT9&#10;z1VVro06qfS/9Se5/qeJlMYgYHKNTAf/20eO/jfq3rPC/5blHMmCuq5DX0W67YT/TXfbObAVcLZB&#10;Z+P6n5r/jeJpycH/1jAtila5d3PbCbald3Xbwaelt9sbtvMOoPnfnjyz87+lil6EtNDcFobO2fYX&#10;9KBzWVv/Wzg2gwXlUlPU/ywjpClHGlZxwpHmXtnEUQSPtYdpTJTddgsO/rfALlao0m2nZqsUrj0/&#10;k247BzYcRVNuO5H/gf9NsWFCIdhS33oxtjmxaf43yYbDkgsZe/9bYOufaWxTbDS3dEu2wjF2C4qy&#10;buv/Ktrt/G7reQfw7Ar/2y7yP8r/hrsrK7fHkYHQ/W/0LhqFA0RxJ/+bV/O/IeeUjOdoiqj731Ch&#10;4KsDk91232MvxggKR9ot4X+bYbfdFrON7nJt0xlm0/xvmtvuXdiE2+7x19iLN9aY7ffv5n8r27NJ&#10;/5sTW/U6hiLhtmuXIcvz354+f/pvOkAsgmI4sv5n2t7/tqT73yikyRqZ0QgqB0lHmvK/0dzFeFDF&#10;uLygO9KwL6850tZp/j/Q/G9cI3Mn2adwrfxvDXoAypFGY9u7+9/AJv1v9mzK/ybZaG37Fhst9HS3&#10;HdhK/e5NbJaKu02CLaTYaCYk2HpXcdvxva1scvSCTXWAzqmVR/6nUUZIU/U/MS1YdHH+pzVEuC4K&#10;/9vOHmag6cRrikDuRhl7ZPUM53+iEeyuLKlq9RTS/OY8hYXVrBdDkXDbhbUcySY2FKOcI1kIzOAo&#10;gmJD/qdRxoJyrHmMfrYo3HZzH9qzydqmTmyYFkTZbafYaNNt6nI2dyzfpPG03t+kcN3T2TAUnYr8&#10;j3DbjYnc1uKXGNs8cwdUoaIi6raqDuDe7VL8NW7eZ//b3mvY1Zal/22T/W/fN/GbzUNsgPQOIvjx&#10;W/436rsbf7yJv9I9Qv3PhZMCfqxOqNNb3JFuu79bQdYjf4xvqHIk+E3rU0yAc7u4OqWzBZlN+t8+&#10;lP43fOBHhzi4rIqu4cdv+d8uYVs6xB664cC28ksELkOwqYJyzLZly9a6Jbx9kg0X1w3Xh7hnOvaQ&#10;67aOGMvsSDOE/212T9T/tPe/jecd/G+29T/r6koLdW8lwMKdw4iFK8KPy3MUIztW19b/ptx22AzR&#10;3HbYOQzL2qbMNtDZUK1Q+N9Cwv/myCbcdlzbtH7tUjYVWmlA+VfYKFpJt91EW7Jd5rZT7WbHdua2&#10;ox6q2GibLWWOqBwJ2uLd/G/Lwv+msl7UuEVfkFrRnXXyv1l0XVP63xYLl/nfrmtuOy/Ctaptit2C&#10;Vpvi/0CwrQq2K/jfFBvN/5Y0tjymBTtrIv8j3Xb2bKK2qb3/TbGx/60v2eDt8zixaW47nL4f17x9&#10;2KBbtlDbVLntRobYdOtk/0T3SAad39Sov5RUdWVqXM3/toXCNJ0/3P/24q8Mptj/Vmr8Apu7mv/t&#10;e6QFdf/br/DvBD6gGdWgw/630vIfkYtz9r/hiE7vQ2b7yS+ZTfjfitL/tkWxpbSwhVMcnb4D2y/R&#10;zzrzl/rfNLedZIP/rbT8gS2b7n+zZZv4Jc0zBh3BtuHgtpNst9Ij7H9bb2MH6lHtI5zoEP63r9qa&#10;/w2nEcwvuP7nJm7xG5k80jULcZ/wv6H+p6P/zXWp/0247Vbs3XZF6Uj7Emzqbqsdm7ttndJIq05U&#10;ElupK2qbCjblf0P6e8+W7Sr+tw9FbVPhfxNsqlo8BehOkv1vNySbCyfH69Jtd429fXnNbSfYir0R&#10;bEwp0QO9gH6fC7Nrvf4nXiOZ/9Hrf2LlIHIkqqQlwrXIkSilmcz/YNOtX8V0vehz4UqjcKRJt52D&#10;/03d/xRsIv/jwuxasjUjtBQZ6Gx4L6O+NrFdb3WR/0mvuzC7lvmfjJb/EWyc/7Fn09129v43jQ0P&#10;S7UbsaVUbot2+ceYrSTYFvpnbjvaCu41vsEqzl0d0ohaOb2DgSm8/imua4Y4R5IK3MfxAncb+f/e&#10;MkpaltyTf6bXpTImHGn9bRqvOjkvrusrRxryP+41+N8qGyfUioOwzJFc6n/rNaT/bcaeDW67Toj9&#10;bylZ21SwxQ6xQ+k2D2zZXj29lM0Vp128t9jona84+d9eI7fVa9zGcU53ldn8uxhmw74tehOmfvwD&#10;NuoA63HckQzVCh6ktIUjTdT/XLwXwEUfM4jrOvX9JoaF/rFwpE3iA5UAiZ7XIBIZo06qGhepqIQX&#10;ORLPhz7pf8PVrXIXKrrGnR2kopJtfOCpyP8o/xvN6ELH9mzCbaex5XFdZ2w/w2w1e//bPthKrgj7&#10;3xzYRP1P5bYjNlm3tXFky6a77fx2bIED5O2kty+2JdrtnO28A4RVjUzqjf9/9b+p+59YxV3J/4a9&#10;a+FIG/sf639zdtv9D/W/veW2o24hvX0rwtuXuBABvukA1x38b6d7MkdCh6Eq9TxyJO6de3QspOPp&#10;XqNsgfK//Y6WBZojzVugecZq6xDTAs3/dgdD0ZL5HvI/G7b+t4ruSMNQ5PkCbjuNTfO/fURfRXPb&#10;ObGVL2WTbrunOEOjs9EJxdLSpW47R7ZIniarTmxFB7ddEGcbcjsnF+32pgO8OkL+R/nfsC83rvnf&#10;Vumf9W+3kCOxZtiRtp9wI12/a+9/u406Y4byv1HMSR+O4gN9B5ojjYaiwFOUhRkE5/FVloX/zawt&#10;0YDy6F6Teo6h+9/AltX8b/jAjW/s2aTbzp7tiWS7Zu9/c2A7AVvptQtZsWXN/wa2+j1IOY2M8L+J&#10;dssestsuH2S2h5KNbqiqDlBZNwPUvU+F/03NdBGuIwU+I8VKM5X/WaFuIUtajrL/bTbCJc2U/40G&#10;+qVqAWeklCMN+/I+C9eoNtakI22axsi6i3U9E12My6vyjmQSC72eYqNuodiwFalWKIKNIoexUoWK&#10;TrKJ2qaa205no1mRYqOoaCg2u/yPztYitjGX8L91ceYkpLPhstS6yfU/Bdu0Kb19YFPnjLEqUu1G&#10;r9aIkWvEsUaqa/43hOul6X2Ea38SG/2h7AzC9WzBS0/UHZP5nwNaOqWKLuyuSEdauuui7rc6XsPs&#10;eswHR1p4sYwciUfzv/H9zwnhthP+t0YcaySdjXMk00eCDbdiNDZLsHmxWK5nLmU7FWwrNRyzE2zX&#10;NTbpfxN3WyVbm4KlajdmWz9GP4ty3VbP9BHtp1X8SWbbmaGhqDM7Ykzftve//SKLDERkKP1vuK+4&#10;foK5eHgziRqZAVGuU/nfqKsp6Q4+sHqAWLx0As+I8Wob54wrQ5fwv7HbLshuO83/touzWKFdC99w&#10;+iHYBg5uO+F/+6+itqlPslXxgZrbrgy2qPS/CbanzJbZHiN8yfbZB4JN+N+E227y6DK20nFbuO0Q&#10;lA3dbQcI3z3kttz7I7L+p4P/TQVdGtxX2tg5dPK/ZZJZpLTt63/mvrBQI1OUtKxYJpyz/rKT/w13&#10;5KXbrivqf+ah6yn57N120v8mBpQr+N8UG2bXgu1BRLrtwPakjes6Z2wU54qObLj/I9g0/5sjG64i&#10;CbYlnY3zP8LbFxwdcfK/JajNhf9tannyC3oAypGGPTJZ/9Pe/9aLCf9bS/rfXDRyhCbaN7EVuW7r&#10;f6v39zC7Xpb+tzJm19Jtl3Vko39Hc9uZf6nbLib8b61rWBWp+p/0Jig21P/x+9j/Jtx2kk247aT/&#10;zZkNu6+NJM5tXIktuDCCyV2pLP1vmBZI/9uPf/3f6NFJ/1tp+Bv68UBd18RfaQ8p6A1+r/nfsKPi&#10;6H/D/Z/BP7+PPKNy29FbpLnt2P9mpPZx6HqQRY5Eue3ewze8Id12u9iVWvo1pjy6/w2bbhqb8L+d&#10;3kJaULjtDM3/Jt12yP8MYv9dslGIdvC/KbYv8GjVVVT82Rtnth9hWlCq3mG2Q2e2EYS0GizORqtM&#10;dSQNlSNBqWlVUZ3iSOlq/jeKIhNezf9GueDYMQ4UGJbmf0O6ph9ESTPltjvFSbf4BPZLk13UyNT9&#10;bzg5rvI/tC9rKBMmZquSbc8+/zO8iv8NBzCl2652ORv73xzYlP/tUrZje7Y8t9u4PVvxDRttBfvX&#10;28iRqBPI1BvrGReumj22foVwreV/8rQwcauFHvXGdLON2fXKpEUb8J5+RNyRieBC0VxS1MjMI/8z&#10;YeLM0WzGhZT2uGXi6IQ6IkL/psz/tKqc21p3cNsxm8qR2LO1Hdgwuxb1Pz2jko3rfzqxydqmYFP+&#10;N5Pu0KmHhbutV2OjrZUx0W6CbemH3r7zDqD8b8ecI7mHVkwJ/1toBguTXuA+DsCHgwhplWXpf9sk&#10;jKnZF+vURCk1Gb74c8ddQ7iuCP9bWPrf/gvyPynriBbayv+GBWVv7jZNgDrX2f9WGZf+t2MaOSqn&#10;J8zmY7ddaCjZqHFLYc1tR+F6EGa3nWLDClW67dzHyG1Jt11Y+N+i2xSuB5JN+N96cw9t2VbuI/+j&#10;2g2lYDS2LRpmOyHh7Wt9LdjO77aed4CFjxNI1yhbPNJb7eoY9anlO7aOtNn9URoWjNE4EtO5uCX8&#10;b5/R29WJrGGj78ZWC/mfQhnl2jwfrtN+hTFXw4ECzW23P4FUVNKFopv+XRwLNta9yG0tzCQ8NBRp&#10;bF2wxf4qbC5mi9qzPb+cTd2EuIzNdw25LQe2XruLNacT29FFu73pAEppRrPrjqP/zbb+p3Skqfqf&#10;uGdW6CJEyPqfCRNTRFV0GRtTGRPx/0ZB879RWJotdHlLy7Kw6UYpDQWhTjohXL8yWzT/LDqyifuf&#10;Joaij0zMy5z9b5ezdemtyAk25bYTtU2F/02ysf9NsKnq25KNZkKC7az+J6ZzBdOWzWdi3cZs/z8P&#10;f4WqH5RGSAAAAABJRU5ErkJgglBLAwQKAAAAAAAAACEA0ebe0tjTAADY0wAAFAAAAGRycy9tZWRp&#10;YS9pbWFnZTEucG5niVBORw0KGgoAAAANSUhEUgAAAgAAAAHCCAMAAACuboHqAAAAAXNSR0IArs4c&#10;6QAAAwBQTFRFAAAA////xNXEyOvIzP/My/jLx+LHxdrFy/zLye/Jw83DyvXKyvbKxdvFx+THy/rL&#10;yOjIxNPEzP7MyvTKw9PDye7JxuDGxd3FwszCyvfKxdnFx+bHy/nLzP3MyvPKw9LDy/fLxt/Gxd7F&#10;y/vLyezJws3CxdjFx+XHxdfFyvLKw9DDyvHKw8/DxNbEyOrIyfHJxdzFxuLGyOnIw9HDxNTEyevJ&#10;xtvGx+jHxuHGx+PHyfDJx+fHyvjKxt3GyfLJye3Jxt7GxNfEyOzIy/3Lx+HHy/bLyO3IyOfIzPzM&#10;xNjEyObIyfTJxNnEyfPJw87DwcbBxdbFwsvCwsjCwsnCxNLEwsfCyO7Iw8zDxuPGwcXBwcfBxtzG&#10;xdXFx+DHyvDKwMLAwMTAwcnBws7CzPvMyOXIwcPBwMDAwsrCwcTBxNHEx+nHyO/IwcjBw9TDw8vD&#10;wMHAwMPAwsbCws/CyvnKyerJx+rHxuTGxd/F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iewmVAAA0IZJREFUeF7V/f1fW0eW&#10;rg/rg7berDeQLAFCEsgCZDAIIehGEgYEtnnxxHaISeKX6U7HPX3o9GTO9Mw55/v8+88G3fdaFVdR&#10;LRFnzpz+yW12sC7V3rVrVa1rrchUNLj9XyyeGP0hmXqQHv0pk82N/pCfnhn9oVB8WMLl5VlcXpqb&#10;x+WVhdEfqgtToz/U6oup0Z+WGo9Gf2gur1RHf0qvTuPy1mNcvrb+BJfPlnF5dKOJyzfbuDxXwb+8&#10;tVHEv9zZHv0h392p3f6hUNz93eivDK4Vcv2eXHv35dqZkGuNXD1yrVtcfXINvFzL5Mria0gJV4Jc&#10;+16up/jWKvvhHyKpgy7+fw6/sRatbI3+aq3cx5e+PxUb/anUwTik+x18gPbq4ehPWw18gNjCZn70&#10;V0dZfN5ifAj07jGGbTDEDbPUWk3e/rBwksX9Vd/GHZDvHmdG/+FguDf6w3wr8QyXJzAO9d7z0c/y&#10;05tLoz/dn4t39pfkSpCrR65pcqXIlWklCrcfvXaSGIwg6r24xTV793gdGuOFx6zUwQOe7ru5IsFy&#10;Gb/xRXmIYVto4IvdKmNIm70GHp9og3dAuYGbeKGBzzsoY0jzvQaGrd3AByiWyxjlXAP3V6l8cwuG&#10;/4v1hrgru41ToJe3R6Nc6zfqo786KmPKWCoPgXfWwBcrt+r5dgP3l3BlXFyt0e+ckKvaa2C6azdO&#10;Rr9hPK5pgwujfF+uE47XvblaHK9UOF6RIDiZBUv1uIXnvFXGkB4mps9HoMM+74DZIwzbxQLGoV/G&#10;kG5lu5iCO7y8O8QYZVYXcH9t9zBlpDrt0beRzOZejH7pNIc0XdnH/VV+zjuAd3Oz0sJz/pK36j8l&#10;pnF5I47L78u1dF+u3nhcZ+TiBz0Srq/IJY/gq8T06LkJGnHc2eNxHXAA2hwvN1d4AwSp3a3RsAWb&#10;HNKFLF+vG0f4vAfPcfMfba7hJn44jTsg18HdUVwv4fNm+7j85LiOUV7s4g6IP8Ll4RoB91clh3uv&#10;u4rxy6+3cflzTidbM/ygcqvuJXD509dRfNBhGbPPb8KVIFf0GP9y0sU1GIOrTK6BiwsD8PT1icU1&#10;xa9hiuPVuu947dzcAEH6TXE0RsHXcYxfewf/bO1yGXdHI4GfHX6TweW7OfzV3iIub74t4fKDWfxs&#10;cPkUl1+9xM9au7i8+u0Af/X7IS7/7vs8Ll+fxs/eHePy+feH+NkqXijByWte/rqNy3sXXGB5uY7I&#10;lbW4Zsi17+WqkuvM4vpArsR4XK/I1cOHOdkg1wNylclVnJDrLcfL5srf3gCF6iVe+snZj6M7oVb6&#10;Bs9f8yHe1MkW15bzbzGHJ7MNXH50iQ/e3MGSIhlHLFAofou7uVnBEqgWfTD67wrNDbx/kr1V/NWr&#10;93iCm8dY3NemN/Cz/AOsEZINBC21rQ+YhppTeLHXzq5wefUSrzIX1yK5cl4ujG1zB2ufZPyf8dvD&#10;cRj9qXlhceVdXJgTDa51cn1PriG5BuNxHXC83nK8bK6Ma7zAdXsDhMvNY6zV5vsSDe5gikt3sBKs&#10;Tj/E8nttc3n0380/RyzQPFrHsBV/j3GonjEaXJvC/RWuW/CVnbzGt1FMcCXYOgbL1i6GLdPgmjm6&#10;Drx6BfdXjNFgbbDID/ro+eg3hNEg5gAnF4bN5MLKxeDCg9A82iBXllz75NpycWE56+Kasbjad3Od&#10;G1yMBbqckBxcpR0fF9Zt889xwwhXBHilIaOLfgej3M3i826V342+2OrCKhZfR0OJBvEbz7sJRoNl&#10;fFOx1jEeTlm3SDSYnE68Gv3SVEOiwa8wbNEOPm89zv2AswrwUo2z0X/3IodXUqHdwf112EOYnd+v&#10;OLhGs2zB4GKUu3BxN9c0uQZeLkyFk3NhOZRqIMZ5kcMrycW1YHGF4ThWZN0sl+ISDSrXrDVe4IqU&#10;uWZu4A6Yb/QwbAtlfLGDBqOmclmiQUwZmUYPD6eEDjKkeVmPdcuMmhrbWB71y9gdKXFIq8MyxmG6&#10;zDug0cfDuc0Pespv6umwh4XjfhmRxmEjN/o2nvV8XH+wuBr/vbnCHRYspHtlxgIMx73jJVwSjqcb&#10;PTxmrdvYLdLYZtycxZeef7zAaJARe321jVf8rESDHXzp1al9iQY5B1SieMN0ctwPmMWXHttk6BDv&#10;4Q4YJHB5IcHL9w740ticxv1V7uFWLSVO8G2sStQ0xGRVPO5yzcyoaVm4Ni2uV/flylpcS/JB4/yg&#10;g8QJ7t5EC1/D3pBcx78Bl+ywHI7PFQkaDTx2f9ypY9gkutiv4IF/OnfEO6DMPcGHDB129zkHJMCZ&#10;WUkxGozj8uVdXF7bYTS4neXr9fUAl1f6uJmim2mM8jrDu94sPuja+iE+6OMcLp9+jA9aXVnmfgC5&#10;Bi4u/MsTcqXH4+qQa8Piam/igzZdXGvkapFr1eJ6RK6Ul4vh+Kw9XjMcr1w4XuEicHsT/2zmB0Ts&#10;wWYZUUl0Dj8L5qL4q/IF/qr4pxf4q6k+/tDdwM9qPx7hr2Yr+KutN7gVgoct/GwfO/dB88MAf5Xt&#10;4PLBj7irgvWX+FluBj+LvcdORFAZ4mffXfKDfurir7xcK3dz1b1cJXIlLK5Fci2QK+/i+vNoDROs&#10;n5Frl1x/ItcFuU69XHwEN3scL+G65Hg1OF5urvAGSE7vjD5RIbbxHZbRDSzua6kfcS9WN1+OftZ8&#10;uYvLX6xg4s3PciV4eskAfxdrmmaLa+b0JZZ9+SyWdsnoCp782BUWKc24nAy9xbupmsAiONlmNBhb&#10;x5Ki2dNoEI9d9RhBy6/gwmoqP4ug5dzBlfNyYe6PXWGpZHD9SK6vyNW1uPIGF8Ilg2uR4/Wa4zUc&#10;b7xsrrmbMDDfXcTTtpXAOMzzZChZ2sWbuj7kmnlvZjTKhUEF45B5x2jwdIabfAeMBfY3EVYMHmOV&#10;ke4xGoxeYQt47SMW97EF3gGpTbwv02VGg+11zCLhFvXoS5hv4QztWWoKeMUGYwE/F5YU9SGjXOVa&#10;Jde2lwthxeAxlkMG1w65shNycSk+GVfGGC+bC9tuhYHNdXK7D5BvZTFsR4wFMv2POLvZm2U02OMd&#10;kMtym1dOhuLD0SjX9js40h3wICmWS2DYokPGAtuIms4XOvi8NwcTt/97mktg0mkPeTLEM7Rmq4PH&#10;p9TA9kGmn8Wk0z3gyZCcobW4yvBySdRkc4VhK4KsL8GFx8zg4umwbOX6uJ54uQ6s8RqLa7QRVCj3&#10;rOii0//8ZGhruIAgS0IHiS4ys33g5f6AGyY1xM3fPNjG9NzlGVr6oI9he9fj2eAQD3W+s437a7rM&#10;O+Agh+CxxyW2DGm1w3XmS0aDawctTMHCJYeY8x2uMyVsDc+lx+HiAZlyzf6WXDGDC1PhfbmSjW08&#10;4HKIKeMVYdTES04rKSy/NWoaIrwrTnFF/lGiQR7J56cY3sk559rmKWMBiZq4uVS94uUSsQ+OT7EY&#10;SjC8m+7g7lia4cmQDGlqFeuxwvECwoOFA1ye3m17uPZ5Zw/xditO8cDFwbXLD/qO59KHXq4u5i8H&#10;lxxi3ptr6m6u5ua9uCJRnjbO4mvZ+lTEOGy28FCfMcui+j2jwSGP5AfrPGl4yPPbFvcL599KNFjG&#10;13K0w8sX9zBGuQr+5czlE/zLlTj+5d/N4PLaBtF7WVz+ao5R0zFnn/Yu5o7kg5O7uab+hVxf486p&#10;Xo7HhX/ZxbVIrh2LK+3imserZUOi3A65ViyuLrmaBhe+UR2vKZ63nz22uGY5XqnPxiuygXdp0Mfa&#10;Moj9Ba/lYBVrteDo7ej9HARzWCUGPSyCg8z/wPQSTGGtFrQvefk1XvpBAxv9QfEHRoMzWFIE069x&#10;ee0D3uJBB0u7YOuvjAZ3sKgMFnCCEjTf44EPElirBakPDO9e4/0T9K/w22M/WFynE3LNkeutxVX3&#10;cmEODzoIWoKt9xLlkqtFrryXCy/KoI8jrEC5jjleJ14uvI+DqZsVSCSWwDg0uz+N8AqZRazWq73s&#10;6K/OU9d4tOZX8XnzkneWZoJctSF5gpe4PecfYxzyEg0WX2PYYrNYCTZPHmAyyExhEZzP8WTo1QME&#10;j7EOV0ztdax3MjNI/KvGccPUti5xOyrX3+7mSrq4dvE1OLiOxuPiAcbJa4urT65DFxdWLpmZ5dFn&#10;qDJR08W1Nx4Xk7T2hWsdt2N1GI5XJKiXmVE5PYOHc5DFOGh0cXKMdcBagydD07u4iVNZjEO6j/2A&#10;ZHQTT9sag6wwTxDDVkrg/ipuMxpsT2HYtg4wIc0vXCB4LFUwLRQln667iylucPB5NFg7vWA+3X25&#10;zu7makY3sVheGzLKVa7KeFyY+0sVjIOLq0MuOfO0uarTM3jMBlnMy97xcnOFUcBhD3dAs3+AcTiR&#10;aHB7FjfxGbfbJU8wH5/FZKJ5gr0GRnlhiOc8xTO0anwWs4jm0/XKCB5bXI+VythvisW5KOk28MWu&#10;8bDvPDdklhjzBOe3O9w9ZQ6al6s3Hhe2cdKTcdV72Emt3ZfrlFyZ7Q4es2nlwiPoGi+bS8Jxc7yU&#10;6yYMXMsuIMhqbPNscIhLYgnmaknU9KSDBJjCozijCwb48wnuYucY3g060wiyNE+QQ5rOcp0Zf86z&#10;QWYpNyWpTPIEi9kF3I49ftDTA9z8+UoO95ccYppcjHINLtwwLi7Jp7O5+uRKGVwS5XKnS7l44lWy&#10;ufaZ/zgpV0fHC1xRLxcyqwqPHFy3+wBLO5J31sOQlh5jd74wJdHFRyZeXJ1iHCQQPlndQvC4u8ez&#10;wSE+XH3mO6zIJZ+uzcTz/JXkCTKb93CXoUOlhSGVVIOY5AnKuXRqislXcoh5lsUHHZPrwOLqMMD3&#10;c/HAJcF7T7nkxKtncI2mu8DFFeWZJ8+lU5sW10tyvTDGi3kPjvEah6s52giqrTAa7CXwSQ6vJRrM&#10;cauN75zm5SmmjOEsN5HnJO/sXzDcL6d4jPA2hbX5xyF+1b++juH4YodZr7lj/Kp5yaerlHH5yQbT&#10;79a7+O3xr3B5+mceYq7GcXn7CpfXVhgNlg0u/MtT5JJ3qZNrCZfPvLS4fiZXdjwu5nIq1zq5Nsj1&#10;nFzF8biyHK9Lngw5uTAAxniBa3QDBLVFLBYLLZ40VD/gLV5LPMK6uPQjvoPaOhYptf6/4Wcv3uOB&#10;r1WwuC8sMxo8/4QXSq2HRXCh+BdMNbVNLO4L3ZXRrwqSc9gArDW+wm9fe4/1aW0XO/eFM4mafsSy&#10;r9ZB0FJIfcDXUtsBV83gwnLW5OIhpnJxzaxcF+Q6IVfSxYVH0uD6RK5Li+vJ3VyFvHIhyvVyxT74&#10;uLCqr/URvRfIFcH0l+lgZRGeDGH5He6PjT55LI4vNpl6jWHLiF2l1tgMVuuxMmOBU1pjaYc1doVh&#10;m29INPgJU4bPGpsXa6xNa6xIa0zyBJOGXaVcCLKKU8vk+j3uOLWrbGusTq55g+vp6D80uDbxJNUn&#10;5cLaZ35Wo1xMZMrlssYm47KtMXBFuJUrS+y87PuJXZUe0xrj2lItpApzhJhUFlvgTH/ETJ1inHdA&#10;9wKzyHjWmG1XzedgVxWiyvV8NDTKJesx5ZKXt9OGs7nUhpNocDwuRLlLrQrCJbXhfNYYuWpRWmNr&#10;cjIk41WiNebg2rrLGovIEvsJLzmPq12FJfaLcgNzqigrEl00y7TGNO+szJd3i0llctiXFx3CsKuQ&#10;DF/INXDDqDVWbuBpG9Maa2AWEWtMuWQ9tlxm3OzikvzHibiqZYc1Ng6XWGNr5W1sEbissXG4oi4u&#10;0fbcXJHgJU2xYkXtKkZNtjWWU2usi5WgWEhRscaOLWss3KzAFJztM2pSa4xJSmqNZZHRkkzQGjuj&#10;BmZYY7ZddaHWGND/6ctxLRlcuFUNLp54GTYcucQaKxlc2M0yuDgAZQ+XmJivKj5rjPmPvvG6scbC&#10;ReB+AsPtspB2mX4nqZ8Oa+zjeNaYnAwZdhWCR4maxBpbW/TZVYya/uCxxn4FF9a6E3LZ1lhoyWDm&#10;HI9rQ6JBlzWGuW1CLtMas7nqN1FAlFvWgWFX4dr0GyRnBl/38cC3qbarNfbIZY1hZW1YY4yaOh38&#10;9sE1rbGfLGss9q3kCapd1URMtgEJNXiHDeZg/q+WNebjKhpc+KAGF62xRy5rDJcb1piDi+HdT5Y1&#10;FntDLrHGTr/3cVnWmNRMCAxrDN/opFxvb24A065CkHUudlWM1lhTrTFaSHm1xhg1iYXUFGtseQ4f&#10;Lq/W2NcI74rfYPZpVrAIVmvMYVcdqjWGRbBhjTFBzmeNmVx4QzSZ0Fgr2Vw5LxduhbxaY8L1gVwX&#10;Y3DVDt9jy6t5LFxijT1A4l/SY435ua4xDel4KdftPsB5ahHBSPqRWEhXCEYOL7AInu8zGhQLqTjL&#10;fLrpXQSPh5vYDs24rDFE5VWXXSXR4Aa+jbptjQ1ojaXHscZCLm7yObjEhpMo18mFlYvBJdaY2HDZ&#10;8biwnDW4LhA8DmiNKZdtjS3xZMjkwlluvivjNRkXUsIMu4png7aFlKE1Vutm/zj65GqNtZjWscxt&#10;6SLPBs+ns1RAeDL0tLWKN9rJwed5gsl9Kt+iGM3nKrgdox+x21DfZty8n+D2NRWjjMsas7iOaMOZ&#10;dpVwMf+xtUqx4QAPQvEdc6D3fgOuNXLlDS5su4WHfQgefePl5EKippzkVckVse0qZLc/K9NC0ny6&#10;Ia2xlsOu4jGC5gkOaY3JUtSwxnqMBcQaGzqsMaBXhz2smR3WmCRfnfIQU62xBbXGviQXbkeDCwF+&#10;fnhvLt7ZjRwmnbG4thrgSnrHy7b8GqPxivDAZUHtKiZfOayxrx3WGI8RHNbYrm2NrdIaE7uqK9aY&#10;pBU+Z+pnqkK7Sk5Q9g/o2G5yid1gSmspcYqwYlXyBG2u4XjW2GRcYsPZXEtT1MC8XPygGZvryODC&#10;Eyvn7cVjyRP0cBnW2C+5ImpXsWpR9bXaVfjX/rjDkyHJO5M3xFPJp+uIhbTIg4mZPaw/WmKNzTms&#10;MUQapjXGdcDrLZ6hMZs3zB7BKGs+nVpjPBkyrDEaI4Y1xsyXCbnEhruyuNJeLqa0bncsrlWDa/Re&#10;bXq5xBp7bHE9aoAr5eXiIebteEXUrjq6Zj7ditpVCLsyP4iFZFtjYiGVj3F58U+YsINdrzWGy7fe&#10;YEEQiF3ltMZweepn5tNtiF01g5/FxK4Sa+x0Qi7brhKuupdLrTGLa8drjQnXn0d3QLCBFIogt2tx&#10;qTXm5WL07rDGrsUaC8crEhgW0s+8py6wuG+e7SBeW7KssfMxrTGkfaldFZvCi72Z4wlKkdZYVa2x&#10;TwgeXdbYNYIswxpj1BTbwZGbn4tnng6ukteGwxGpwxqLiQ3n57KtMdRGqa05rDEvF6aT6gW3ec+E&#10;y7LGzoUrZlp+YRQQLrFHo/ystAm8YgNr5qphV2ERHKo4o8uTR7tiIYk1JhaSWGPbyBRtnnissdQ4&#10;1tjSAr+p1DF1cLXGdpjWnv08n87FNa02nI+LUe6ew66yuEJvY/TNxPY3Rw9uIeWwxhZpjXWQMBvW&#10;SUQ06OfCkW544sXxUhuO4yVcoXM/uso5XsI1dRMGOuyqQzlrylnWWHpbLCSuxwY9/kbDruIZ2rZY&#10;YwdijfGbyjHJPzpcHn1eKRFpWmPMFO2rNYbdBikKotbYUWNP0JnKwnIDJhemO1GMXFzU26rCFZXC&#10;h9tijR18HuXGxuKSE6+wLg9eam1N/GOUKzacg2uaXFvGeE3GdbsPUBUNTPPpxK6SJbagO+yqMJsX&#10;iX9DtZB4C3bobfT/wExRamDNg7iVTzfLTB05GSqJNZaNY9aToiD12Ra2qNUaY/0aPxcrYzi4JLwb&#10;uLiQA51RLskTFK4OufYk/9HFxSx4H5dUxlgmV8w1Xgt4tUjsNhZXEhtBxwzv9g9wypXelbp7DmtM&#10;LSRcHmaP8KSBh31ydJ0Xu0rOOcN9NVyutTbEGpO6e1IPZXDM4nMOu+qh1xpj1GRzHZDrRG04h121&#10;fDeX1EncVmvsnlxS7OSMNtyLL8fltMbAFcHKX+wqsZCSD9Qasy0ksas28Q1X/yejiwOxkDYc1pjD&#10;rsL0d7QDXSrY+Rum7r5YY9cOa8y2q7L4oK/mGA1ucvYxuNQaE640vgbDGiPXtURN43GxKEi2bHGt&#10;W1zp8biY8u7jclpjwiXW2NefcUWwmiqoXfUzbvmCWmMPRy/VYOmvWPYV1Bq7xs8KtjWW/nds0hbU&#10;Gpvj5ZeWXVX8Oz5cQa2xDVx+/jM2ygpqjdGuKqyLNYagJci/wcvG5MIgF9Qao1219HeL69TLhfeW&#10;wcWExoJtw9W9XNBDCmqNvcGdo1wtclW9XGKN7XK8hEutsc+4Irt4U1fjSMA8H3yPYVtSa+xq9BsL&#10;abXGkKg4njUWE2vsaA6PnWGNSTS4gWFTaywq1tgm3pfVHE9QxK5aYrn4ZnuddhXLxYs1dj6gNaZc&#10;f7uby2+N0a5ycGXUhlMuvChjWgbfssaq/fG4sFgWa8zFtTce180RVkTsqrBa+WiUa8uWXRVaSNxj&#10;Gs9CmsJNnGK5eIc19sRhV6k1xrNBhzXWojV2NI41plwn43Hhzk46bLgzcpUsLrXGDK5jnN0YNpzF&#10;Fa4zR9/7fOsCKWFHao0hFsirDUdrLDzxwng5ufCYpXS83FwRowp7j0n+e1RWJJWwGR9+bo2le4/w&#10;pt7nLrZhIR1gkpSDpKLYVS3bGts+sK2x3mgLuJZTa4zVVrYPcDsa1hiOsc/79FGkuvz8b8PFs8HJ&#10;uOo91HMKufDaKZWFy2HDWVxqjRlceI+MN15y7HMzXmEUYNpVOLE27Kp9BFkSXZxQl4pVWF1eoqYn&#10;HVpIcjLU9thVgw72nJ91JE9QoqYE1y3P1RpDLmczSxVHUj/Vriq7rLEJufD43JcrRa6kl0utMXKJ&#10;YiTWWF1sOIML915ow93NNZQo1xgvB9dNGKh2lUaDtJDmd3gyNHyOh7p0jJym2tQZfmOLlX6KiwyD&#10;JBA+uaA1NiM1RB5hK7f+sIT7K9HH6UG7gl0V0xqjO7zL5CsprL+XwOVPxRqT6pg+rsx4XLN4Sh1c&#10;0QssWJJerpzFZVhjDi7MbQYX8wSVS6wxKeKywPFycmEAjPFSrtt9ALWrHotd9RPGtjYX5RwgdtVb&#10;njRMSbn4Gbz0m5ffiYWEN8SWWmO0qxb4Lq06rLEHzKdzWGNvbLtKrLGNNj6owxpzcZ2QS+yqSbks&#10;a0y5HNaYl4u5txUWcj0Ra+w1uRzW2Hhc13ePF8rF59/iJVKbFbvqWwxpktaY2lVPv6GFlKU1dnSN&#10;4DFpW2OZ/8ADX2O5+MLJ9whUfHZVcpPl4ruvebnHGkvSGqvRGivk39rWmM2V4wmKkwv3c3Jd7CoE&#10;WYWM2HAsFz8xF6PcpFhjQwRjBbHG/FxijbG8v46XcM27xgtccAPDrILRVxxTC2n9bmusrnaV5AnS&#10;GktLufhpflP1XQTxS7SrmqcrWPY5rLE1Jsg5rLHiKqNBOUF5soO3QIZ2VV4SfF121TpuR9OGQ/Bo&#10;cNEaK33CPJ1OYLehumdxiTUWcuG17LDG1mxrLEobTrhiXi6WwXdwpbxcODqJxZHQmCRXBHjauyrH&#10;nlyGXcWzprNjvNEMuwq3YK2dwDvxiZygLHCbULriaO+qbuXV6JaTUuSGNcZy8WqNTTussfvZVaY1&#10;hiV2dSwuzadb2MT70eDCVJh0cLVojS27uDAAg+GXt8YMLrHG2OyN4xVpYByOyjhDWyo7LCRmiz8f&#10;zxq7n12l1pjUEyyWaVf1PdaY0ZPrHULpuKPXmIfrC1pjknwlNpxaYwbXNrYIxuJaKzu4MBV6x0u4&#10;7rTGIhJdHHWwN5tfZXgnFlLYpwMrumEfE+hJB4kXVVmK5qR5WILehtG7iu7wseQJ9ng6nBBrTMrF&#10;29aYHPal1K5q4Wh9n1XYQ68YH1SahynXhcX16r5cUk+wPcu3m8HF0+HJuAxrjHrbhFzSDy7kwpLs&#10;H45XJBBZ88mV1Kej2bfPPh1PV7R3FV7epRmWtjasMdrjn0oYh49xvDSOplCKvPaQKZLvpNfYhlpj&#10;CIPCKlO0xiSfjiWJ1nZYPGNVe40xR+g/eYgpXFsTcu3ezZX+xJMhFxdzVJVrnVwJll1ts3pW2IMI&#10;q+xt5eKJl4+rIdaYl4tFXIZljpdwSaruTYXgcBFo2FVEPy5jjRhdwUAGD5jN27ugNfZe8s7Q1iPo&#10;ooBbULtmrzG1xr7lYd8u8p6D/UX8quY3KE8adDoIzgbX/wvpcIY1xiyxb5/gZ4khPuh3cz67yub6&#10;dDdX0ctlW2PCNWNx5V1c7AZmWGPkekOur8h16uVief/jHsdLuL7neJU5Xm6u8AZITjPvrMpEsmYD&#10;i/ua9K7KT8F+Sb7kSUOMPbnUGvtO7KpdrGmSLYmarhE8qjV2ItbYT3ijJeMOa+z5aLl4HkU0WMhr&#10;uXgWCDx8g32q/DHy07xcKfbk8nNBAakp1wy51K5ycdEa+wnRlcEl1thX5Gp7ufAE5+0y+FVaY80h&#10;x2tSruubMDDf3sFstMaeXEs8aThPPZzMGlvEXOywxrbUGsMX21zewbDVP+L+CvPpcMZh9OTiCUrU&#10;a40hCgm74ox+g8mFcTC5xBoby65ycSF4dHHRGgu3chFfC9eAvcbSZXDloxsIHusJLMVjLbHGdn81&#10;F8r7B4e2NXZ0uw/QXFC7ihZSnxZSlz25tlhPMC9OgNE8bBZnN93OONbYO+YK+6yxKK2xOqvLJ/e5&#10;5WlYYwnM5lGWiw8PXEZf+hfhQljRZRl8rbXhsOGEa99jjRlc7JzhsuHI1dYy+Lyzv8R4gQspYbLE&#10;dtpV2CY8HIpdRRVHDvsyw22eC7Bc/ID94JqwkIJAa4gMtzHpSOiQYgeA/IHDrnqHpYHRa4zW2AGb&#10;h51Jr7Gh2FVUjKT0pWmN8QxtPC5WxlCuoWXDpYfbuB0n5Iqzh9oRm6JVDS5aY/fkShpV85moyfGK&#10;YBzKPDwKj66x/D5ewNvHaSFhvb/Mhu95qVYudV7qj5lUJiUiRWqsylI0XsbSYGsVGligdhVnH6dd&#10;hXVm4SvqbWKNpacYtsohpsmFwGQ8LqmTKFyvvFysk+jgkqZoMqs6ubDOdHFtWlxHxnh5rDGWiNTx&#10;AleEYlmZhVzXNuyeXGKNPZjQGvuFhXQzK5cWGTqINZZL4EbLzDGfLhHHdLK8S2tsnejbbFdSf0Br&#10;zLCrsKRIil1VFmtsg3mCX2uvMZowcxbXYHy76pbrIbnEGhOutJeLA+CzxrpT+KBqjZWZO7CmXLY1&#10;Jlx3WmORdeRzB7mHtJD+imWfaY3hZ8EKGr4H21O0xv4dyz7tNdae4+WXaPEXqDX2d8sam97A5bWf&#10;tdcY7ar3uBXUGlvYwc+ab3DUE2TRPTNI/YxXReCwxv5ucZ1eT8a1wsuvLa66l2s8awy/Pe/lEmtM&#10;bDjhEmvsxMuFyTu4tcYiYleF+XSjpVNhaQdHB2pXDb7BLRhbpTW2zzO0+XW8ovLsNRbm02HYYl8j&#10;26W5wGgwzV5jVfbkSp7M4cUp1lhe7ao57FVXs1gCJaOwxgqxmf+N9X5c7Kpr4CnX/yHXvMX1zMX1&#10;EF+Dg6t0N1ctvYLVepVl8A0uWmPKVXdx0RpjGfy8lMFfE64KDjCaf/NyYVaNsbx/c1+4NjheN73G&#10;IkG43S5Rk9hVYiFZ1lhdrbGHWD8YFhLzzsJ9v9Ev1Z5c+7SrQuV79LO0WmO7GLa1A0ZNC8ejsKIQ&#10;tobB5dJrrD2DLeAn7DWm1liYrjK63M8ldhVtOOWa/nJcURfX6Dk3uSRPkNZYWI97BKHW2KRctMb+&#10;EVcYBahdlWNPLsNC6uDhnOZ2+xabh+Vz3MpdZmEGtatkPSZ5gtUc1WjDrmogeFygNSbV5WN9WmNt&#10;2xprMaPFsKvoBHSHljXm4Ip7uTDdLUtTNLHhxuVCkLVAa8zLxRKR504uPGZSfE7L4H8BruFNGFjv&#10;eOyqLHexDWvMYyFlrZ5cTmtseXSDZzo54PWf0xpjDwiXNdZxWGOYrPJSXV6tMQ9X7L5cfmvM5hJr&#10;TLhsa6w4IZfYcA5rbEKuzu0+wNIiDya01sYqdufDnlxiV3FPcIYHLo9sa0yjJma91sUakxTJaIU9&#10;Rx3W2JRWYceTKI3RY5pPx/o1g02HNYZjxpCLZ4NSQ2QsrlnbGpMTL8nmrU9J/qPYcMLlsMamSqPp&#10;LtBokA3fY3Iy5LDhDGsMXC8MLtZH8nGJ5WdzsVz8J3YH74lddcmo6ZhPaXcXt0JyzrarVmgh7f4L&#10;vvSzKVpIl2qN0RfY4MmQ0WuM1tg3KX5TYletO6wxrDPT1zzENHqNIVuv9knK4Ntcm+SaHo+LzSrO&#10;/tlhjY3FNbC4xIYTayxe8XGhyL6LS204i6vpGS+khBWkXPwCLSQJRgoJmPBBSa0xLFIK/Yeju9q0&#10;xqRcvFhIK9iKL/Sw0R8Y1hjWoIW2ZY0VGtgQDwy7ClFIYZr5dOc/W3bVQKwxlosvGFxijYGrUPqZ&#10;1tiGcNnW2LGUi/dyYdYq3PbkulnttS1rTLnW1BrzceGoJxiINSZcLmvMwYVt00J/l+MFa4zl4ucN&#10;uwrL7/QUtg3FQkoOHmDGmddy8VfgTD9kykeZsUDpkls8FeQI5RkN1orsNRZrIJuqKdZY5jE+b76F&#10;s8FafQPTn2GN2XZVDtHgs8PXiEJMLgRZabXGEAskB3MWl9pVLi6c3WSUa2r0Nbi4lmnDObnwXjWs&#10;MZbBlx5q1T65trxcWIEY4yVcUi7+c64ILaSw0dEIIT89ha0atcbEQlpexeNTLzOfbo8TaKqD51xr&#10;UkRZVv2wgRs8tu+wq3AylGwfY9i21BqjXRVueY4+X5EnQ832JvPp1K76CkGW2FX13h8+50pxPWbY&#10;VeNx8c6OPsb29VhczfYx9srC5rujDxPmPyIlzMHVvZurZnA9t7gc1hi5Do3xojV2O14Rtat4iWlX&#10;Me+sd4CXnCgraiFt0xozmoexhYoklQ1YIjK/PRRrzGdX8ZvqDfG0SXX58LAPwaPDGusdAG9aeo0J&#10;1zu1xrjP4eLiTtdkXFUXVxmjbNhwFpfkCXqtsbG4TsrgyhhcYo25uSKBVCsvJtj71baQqqu0kKTJ&#10;1lqW1phhIWESGtcaw0OdqVADk1bSao1JdXnpbJAWa6wn1thHy676jbjErmIOtMuGs7i2tdcYbLik&#10;l8tjjUnHhrDiLDKJXOPVwnPzj8YrXATusTLrU6lWPpZdNb/OE5QDWmNHm7SQdmmNyWZFcUetMSwN&#10;Qv8WJ48zbLnc91ljq7TGfmLY+pxNHbZ2mScoqZ/35cp4uai35WaZ+SJcUuclyi6bzRnmCRpcKdpw&#10;DmuMXL1fzeWwxpxcN1HAyQbT1Ay7CrFc+gNLRD6O435r/4TXQWiNYfXcYPLCoc+uuqY1dsCujYNL&#10;hndXYo2xb2f1G7vX2KTW2N1cxQ8sfOji4rl0I4uvQbl2acPtiw3n4mJTNAfXB6vX2HeTWmPkMqwx&#10;fNBJuW5Twgprbxjgq131Exb3+Wu8RM61J5fYVSwXX2shaiqIXZX0WmNYMxfStMaStMZqUVpjTbsn&#10;V/2vPO61rLFCc8XuNaZciEJqZ8qFvajzjthVao0h8a+Wu5urJoU1DWtMuGiNJWmN/QMuzInJzXeI&#10;JrqIcgtNseHUGpuQS60xi2v+dh+gpnbVIzkZYluIulpjEjXRQkprr7GHCB7FrlrSKuwbtKvEGpNO&#10;xoY1hlhArbGi9hpjnqBYYxntNfafeC2rXcVo0OCyrbG69Brre7nEGsOLfSluW2NZWmPCtUYbbr6s&#10;XHgtG1xsJS3WmHJFx+NiEfQ2rTEHl1hj5niBCylhUSb2SD5dfn/VtsayGOW29q6iNbbPnvUlNnNN&#10;9+Ghua0xDNtph7GAdJ522VUXeO2cOOwq/aCWXeXkwixSGrKeYC6L4NHgYpS7LzbcLNaZytWlDeew&#10;xgwuRrljcdWlh9q0gwudWQqTcYUDgOlujSd5VXKxXPyellVHdd9n22VE5ZJPN98oY9gWWC5+iwF+&#10;s8emp5on2OBWrixFRQTMN8oYh3aZd0Cjh+VRroxdnxQ7AFQbZWxOdMuINOqNOG7id8ynO2U+3dMG&#10;61bLydBh455c0qTW5MIb1+BCePcruDDD3Jcruc3jEdd4sVy8jhe4pFy8WkgX0ruKeYJHrIjjtsaw&#10;OHxEayzKp9RljVWggQWaJ0i7KnbM0CHOMGggdpWcoOzxXDpzTMVIDsVSWWTqJKWeoIOrwbLqynXs&#10;ssYm4uIHdXAtubiwfi6MxVVyceGhTst4KVcHD0leuBzW2KiVdKQidhW3q6qaT8dWeGqNbao1hjeE&#10;WmMHYiHNUFmRM7QWE88zPrtqUa0xzA9FscbEropuYgGf1DM0n131GPFa9ZNaY1hzqTU2HtcuudSu&#10;IpdpjWFJrTaclL581yGXWGMVtcbwQdUa6zm4eKt2Vy2uBsdrINaYi4vW2O14RQKxq0qXSSSl2T25&#10;Mn8RC0mtMTwhoTWG/653gbAw/Z4lIqcc1hgT/x4lcPmh2FUPvdYYLh+8pTW2zl5juRnaVe9ta2xC&#10;LpYpd3AVx+PKkusbRrmL5FqgDWdaY8LF8G6dvcZyuxaXWmOXHADXeDHKNawxXv49x6scjlckaPbu&#10;aVcNfsaCwLCrGDUtzVk9ub6T3lW7WHwlW4yaMh5rrEprrElrrFZ/i5s/X8GG+LnYVdXxrDGceRYc&#10;NlzKy4UNwCYTGmvKNUOunESD5Mqzh9r5yRyGu0prrBl/jNCv/jO5bGvMyTWZNebkCqMAtZBSTCQb&#10;z64q0RorsidXWE8Qy6Mt9hoLO02N8JJHalcxajqbQlixdczd0+cea2yB0eBgE5sTYlc1o+v4NtZs&#10;u8rB1VUbzrLGSg9ZGuoRrDEXV9ziCutWj1CrZ1O0xo5xRJpxcIk15uHKR9cRPBpcX+GGSdnW2MRc&#10;N2FgWIAew9Y+wDis9fBojWtX8ZtqMcn/lKWtw6IgOLuZpjWmeYJiV51Ir7FtWmNnaldhif00x2wJ&#10;265qSqGsEhUjkwvjIFx5w67iCYrLhrO4TgwuJP5N0xobj0usMakgEXIhyo0eYDdLquZ/CS706SwY&#10;lp9w3e4DVGe3EWSdMRoMs3lxE4s1dsIUyfkDamCSJxie346+jWeGhcTT4QPRwMQa47Fo07CrmCs8&#10;jDNPkAUn1BqbpTU2XcY3VRyyo6mEDiXmqIZcWI9NyNWSqMnLxQ+qeYLC9YjWmBz2pYeswNZXLrw0&#10;8mNxSWeD2JfjYrn4C4ddJXmCao3Bb0hKnqCcc4ZVizCLHMRpjSWYf74pJ0MNHOe8OmZSWSeHy9tZ&#10;TOtVqbsnOxGDC+7OG3YVVhlLuzxw0RoiFdpVTi7mCUqUm3BwYSeiuMnQQYqdLAuX1El89+W4pjsO&#10;LiwNUr8BF8vFX2jvKm63v5aoiRbS4cYrrGA2tVw87aoHPOwbDvHYDdYlT5BdtBdW8aae1yrs3Fw6&#10;Emvsag9jlEtgZspcspW0YY0h0qiti12VxeWvHlBvG5OLJ17K9TW55sg1a3Ah7Nl1cLEoSGccrvR4&#10;XJ27udQac42XcLUwq55JrzFwsVx8kFC7Ct9+sI6d1aC/COAYy8UHRrl4tatGa5OgZ1tjWi7+kpcb&#10;5eLxV0XDrsKvmn6Nn9VYLj7oVPBXW2KN7WDxFSys42dNllU3udQaw2/vX5GLZdWVy7TGbC7aVUYZ&#10;fHIZ5eLxV6Y1ZnNh3gs6CXJJDzXhapFLyuA7uZBIF/TVGsNyNjDKxf9yvCK7eFPn40jArD1hWfWY&#10;lot3WEhSQ+Tt3dZYhmXVq2KNuewq5tOlP2H6M6yx73E7zk9hreayqzpijW1g5TJvW2NPaFcpl8uu&#10;AtezgYPr4Wj8CpkNvq7G5LKtMZbBn98lV58xjlpj5GpGlet3o8+g1phyVbC0c1pj4EoO3v7CGots&#10;iV0lFQodFlJ3kdN6lmtm5gkmwyyQ0WfyW0g4GUou0xpbG2qe4GiUC4Y1xmhQ7KpD2xor0RoLS5Hj&#10;a2k/hDV2fy5+UxNz4U29JgmN+5sTcuFMqrSK+6soiZrKNZY11l3EHs3ALu//S65IIHZVeH6L/8qw&#10;q3DY15QEGLXGfHZV32GNDZEgZ1eXr/bHs8aYT9fv4HZsN5Zx7/nsqi/KZVtjwiU91KRSppMLwaNh&#10;jdlcYsP5uTzWGBOW/tF4hWFgiV2084k+ZgfDrlrAm1PyzqQ7eDXLYwSJmkK3E1OwkSeIw775LLV8&#10;w67aQ/AoDZy6HNJMln5D3LbGPlLFkdTPdKeFd0Wvh4zd+3LFDC6eojq42D7Ox5X0ctnWmOQJSq+x&#10;oouLb+3JxsvJtX+zDxDuq2FxLxbSdAfx2tKiVCtnZFt6TGtM8s5adCDTM6wnOLuNZ+V0FdXlk1Ms&#10;nqF21e4pNqgFXa0xrcLO8qSHhjWGW9VhjUkXbR/Xi0XGOFK/xuCS5mEerhMvlzQPs62xRaYVbpNr&#10;y7DGbC5piiY23LE1Xmccr4m5bjeC0j/Srlp9zi2pK7GQaI2V1a5idHFMWVOssTCBCVPGkP1HtlZY&#10;PEOssZdijV2zYcDBEP/yv75mFfbFMx67X+DdNP8zUz8TTDU4XWf63TqrY/a/ol2lXNyziSoXrTEH&#10;1ya5xBpzcr1gNPgSH1S5fiRXZzwulsFP9PA1nO5YXHFyFQ0u/Mv35hplBP1ZenLNIj2qIBZSzbbG&#10;jN5VYiH9iEe5tiEWEtbMwdJ7BCOFVcuuqq3gDWFYYz8gyCps0q7q0hqrsay62FWF+p+wICgwoVGt&#10;sT9b1pjBNZ5d9SMmx9oGVr+FvlhjfyKXbY05uWiNKRetsdo1NjYLQwRjhbXxuLBkLQw+MFV3Mq7R&#10;DRCkmSBXFbvKZSHt4OxG7KpYnPl0KVpjGdsaK05ojS1iEWxYYyt4qMWuqrbkDG2dryu7J1d6Cu9L&#10;H1dYT/Bza8zgol2Vse0qJ9dk1th4XHgQwmgQD7xyeawxkwuL5ZgkaqbAxXLxUq18vlXBKJ8kMA6a&#10;JyjWWOpAokHuB5xUEA2ulXnSsE9rrERrLC1ng2KNSZJSWCISN7H25Iozo9Kwq7DrE1t4jLDi1LLG&#10;8t1NPG0mF4KssFEoQ4fnCB59XFFyHRpcuB0NLkyFSQfXArkkAynt4hJrbNXikijXw1XzcrFcfCbH&#10;8QJXxKrCvtRjh0xRcWRIHdbYix5fcvsNfLGSItnsOayxBm5ihzXWozUm9QSLZbGrGri/SmWHXcUz&#10;tLL05OLuvPTk8nJtW9ZY5r5cknwlNly1N8TS7ktw4bVTKuNVOx6XYY39crwiPbGQmJ7blN5VDruq&#10;wZ5cJwd4eVdXHRbSHleC77A7Ej3gJLTKYmZSSvFJFtXlC5InKDsRao1JK+lQQkXwKPUEDWuMu/OG&#10;NYYP2qxorzFutIgNZ3DhVNLLdfBbciW9XNt44ZU+WlwOa0ybvbHs6mdckUDsqiczXruKZ2jM5g2z&#10;EXgyxDzBhSyGe379iGeD41ljUk+Q3cHVGrtSawyLw/oi7aoK7aruKh6MvDQPU2tsQq6pu7kyXi6H&#10;NUYuhzV2pdaYh6ticZVpjQ28XAzHJfs6zIrBeE2Z4xUuAt8dc7v9PS9ZxcQbnLxWCwn/+fYFFyIO&#10;u4p5NrU5los3rDHJE5ReY6zH1bxmnRenNYbppIU6Y0H1G96qv8c2XPDdA8mnm8blXi6x4V4zS1m4&#10;XHaVg0utMXKpNUauvItLrLEzck3hG61+kCjXxYUBMLh45rmKviqG5feAXD2Ol5srvAFq7MlVaD7A&#10;uzTZYDS4RQupOWXZVVVaY0naVbUULaSmbY3Nv8UWnVhjtSPmNTa1J9c/jxZmhfS3mE4Ma+zB6GdB&#10;WDBz9IfzHkonFF75rDGba+Dlwgagi2vRtqtcXBis5jqikFpfuN6QS6yxtsWVNLiwfnBZY99zvIYa&#10;vSModo6XzfX2JgwMq5Vj+V1cxcoilmOm6GAR75zMI66Zu2IhSflxsasMCwlHPflpscY2sQ6Yf86T&#10;oaMNpkmrNcazwbVdvKnVrjp5jW8jVNlHd0C1xTO0LfYayzRY6sLgQtAiXOcGFySg/GRc1emHCB7r&#10;LIPv4lJrjFyH5MqINXbymtaYctEa83HV2UPt/ly3+wDNabaGERVnKceeXNEOEnuknmBojYldpdEg&#10;gsd2FrfZYZnW2MIq8hmO1BrDYd95N4FpQUKHsHgGgqyTWTznRUZNyenEq9HAS8nupRanOLHG6nHc&#10;ASEX9TYqRgYXbbh/wIXg0eCiNbZAa+xIrTGLS/IEnVzYGEtOaw81xDjKJZ6Nn8uyxsbiqsEN3KZd&#10;9Z3Xrsph+d0bzxrDS6PptKsw6XxBu2ratsaEy2+NjcWldpWXi9vXVnV5rzXWpw1Xsm24aSmD34Bl&#10;UZiMKynF5zSvk5Yfy8VLPp1pIfFskN3BixdSrVztKuQR5x+znmCLEXt9lccIs7Y1JktRSZHcUmtM&#10;8gTFGpO0QsMas+2qA7w0HNaYz67ycmn+I7leubgwTVbFhXJwZS2upc0zPAheLo8N92u5IlKTQiyk&#10;dYkFpKz6MWbS6muJLmgh/fGK9QQdFtLcLyykm6m7JNaY5NO1EnihZFaYT/f7OJYyy1MwXGpqjWXF&#10;GmN1ebGrQmts9IZISjSodtU6T7wea7l4cn2yuAb35ZrhToRwpb1c2mvsbq42ucJFJU+9pby/ckm5&#10;eHrF1X/MFdlZwJFWDmuaICa9q0xrDOvvTyhxE2xvYqHrtcbmTAvp9lcU3/MMzbDGEA/VfrStsTeM&#10;mh628A/uY+c+aH7QXmP42eBHiQZfkmsGP4s5rbGJuMQauxyPiwdJP7JcvNpwH8i1SK4FcuW9XGfk&#10;2rW4HNaYa7x+YY1F8gks7pPtjdGXUXBYSFsfcHs6enLFNr4b/YdGrzFaSNXNl3gkX1rWWH4WK6ba&#10;6TUDYZZVb4o1lr7EKjGfZYOdkxWcPFavWBrKYVfdm2sHX4ODS6wxJxf2qvNijZ1ekmsG0VVTrLGi&#10;iwthhcHFMvi2NZaUGiLO8cLr29FrLCa94W56jUWCdFmipnVMvIcJfN555gk+E7uqaPfkOqxgHEIV&#10;B8MddpUc/Sn0NkZ/qO7BGiuErWFGf5V5B7uqeXrFzbADqbVBa2zwmNZYj3mCJz8h8a/+EfdXeDI0&#10;+p01wxrzcbEMvoNL7ConF60xH9f23VxhnUSEFYPHtMakDP7JDrmyE3IhGAtP8kZfwzOxxnS8hCtc&#10;bI2uuhmvMAowLSS8Qg27ihteRu8qdiy4aTx5+z9pdBSKgDjJmp7lyZDUpBBrzLCrHo2Cx5rDrsol&#10;cDtG1RpD1HQuCTCmXYXgsa29xhgNyha1cvXv5sobXIxylUt7qPHOdnIh8W9CrgUm9gjXvFhjbbXG&#10;eDrs4+pqrzHuczi5bsLA+kEOL+FtngyJhVSdZe9XsavCbF5MVVKYQaOLWXb7MawxrDKeSSlyaRiQ&#10;mRW7Sq0xlOsNrTG8dqREZPqgjzlV6gmWhpis8h3moIk15uOKzXKdOSGXYY0pFx4EF5dEg0NyiQam&#10;1pjBJQmNHq4hx0tO8gxrzMGFVUbBNV63+wBqV0k+ndNCwksuzEbgyZBYYxXaVZonOMTlhl1Fa+x3&#10;TDXIi12V4/ntoVhjcijmtcaOT7EYkkPMrm1XibFocLEp2v6BxSUprUcurrutMeWSOolijTm56EG4&#10;bDhyySGmwxozuHCaUriYjGu0EWTaVZh4X32vdhVC1TZ7VyUlGpTeVVuvaY1NqTWGhUj1e7XGmK4+&#10;ljWWFbtqhwcuhjWGD5q5lHw66TU2Y1ljPfYfUa7jPrOqvVzMf5wSu+prcl2qNaZczBP0WGPKtUiu&#10;n2jD9fnmS4/HxQx5teFsrqZrvMCFlLDAsKtG7/Wg+Z49uRJY0wSpDywy8RrzWWiN4fLYX2ghqTX2&#10;Fj8L5rDqCK0x/FXmf9h21SUvN+wq/FXxBwx3MINXbzD9Gj+rfcByI7TG8Fdbf8XYButqjQkXHvjQ&#10;rsJfpT5gEgmU64pcP1h21amXC++twLDGyPUWq9+ggY3+oD4eF9bWwRbL4CtXC9JWkH/v41Jr7DOu&#10;CN45McNCwjpuXq0xViRwWWOMmjKLWK1Xe8g6Ok/57Cq1xphNVbrEc7T0GPdXfoEnKEWHNWbbVTme&#10;oNRXcGZgcmHlYlhjPPFycP3tbq5kSu0qnHhpTy7DhiPXkZdrLGtM6gl6uWxrTCw/scb2PuOKVBDE&#10;G3bVLs5utj4y64jRRe3I7snVvbrbGjtl0dx6493ozqtOsxRsKoGjngzrCSZPvNYYjj7TrCDRjE5h&#10;FtkyrDGxqxBkGVwzd3OdjseFOzt5uonnZiyu5skUoiunNWZxtS2upYVjjzUmXCwXvyTjJVx19oar&#10;dq9+YY1F2iyrLqmf560DK+9su4P/anooZ4O0xvoHwJP6dJltFgPWXmPUpfJ97jlL6BAOKSadBZ46&#10;aD6dw67qlRE8io+SKjNujvOdKGXwlStncc27uHCrNn1cZ9JDzcvVGINL8wR7ZQSP9+U6ZZ5gyIV3&#10;oDFebq5IIPl0xazaVdjGkTovao1JeFfvqDXGO4ARezVhWWNPOvuYgoc8SGoP8U407SrMiINZscbY&#10;9laGNJPleiz+HCvyErOUm3YV9i/IFTO4sEJycTUsLjkZEq7kAZ0hF1fvbi7p2GBy4Yk1xov5j47x&#10;0jzBcLzCRaAUPI3JCYqc36YMa4zVVli6Z2nHYVdBAytoNPgRHy595bHGdsexxtpM0M5LFfa4WmM8&#10;SKqw2Ml9uV54udQas7hkJ0KssaaLS/IEc9znYMXZvNQT7Kk1xg5aBhfXbb7xesx6glJqyc11EwWc&#10;jGlXIfhXC2lF7KoEZpxX11KTQq0xvD2cdpXk07HX2MspXB4mnGFt/lHtKjlBYTXTHLNH5jWfjtaY&#10;j8trVylX1uKaUmvMx+Wwxsj1I7nEGvvutXIhzjK4LGtMuTZow41njTm4Lm9uALWrarsIsgpnjC7+&#10;/COCrFrHZ40xGqx+wBxeY6+xQslhje2OloSFF7TGahWxxhgN2nZVoUhrrOawq1hW3WGN1cQaM7gw&#10;h9ekDL7acGpXebl42KfWmHDRGqtdjMeFyaDGMviF7idGuWLD2dbYmFwOa0yi99t9gNraOt45S4+4&#10;f64WklpjiJqSWxtM/2avsTCfDilhRfbk8lpjezwbNOwqiQbnsNESOgEIHSQaDDPCR3+1JL3GlmlX&#10;pZnQqNbYmsMaE7tKuPoWV8bgwsqluLs8+pcNrhVEIYY15uUSa8zmYg+1ibnEGmN5f7X8hGvA8XJw&#10;ISXshAlyxW2eoXWZBTJgWfX5VgKj7LLGNhFkOawxsasMa4x+sMMaa7PXmFpjtl0leYLNLoscD1ik&#10;LWy5jOX3CSt6yYlXvnuMpy0l5eJbKM9TMLiej4Y7Py1cd9pVYftltcb4BnNYY78JlzZ7u5urdsJy&#10;8fUeT4bIFaGP3hC7ahtBVr+BzZSjMsrZLZVpjZ01WHmR6OeyHltm76oXZb68RVkxrDH6DdprrOyw&#10;xvCs5HsNORlipqhYYzm1xpArHJNeY9MGF4KsfgPLtyOxq3xcYvGrXeXiYp6gdPtxcBnWGOeAHjOr&#10;5MQr7HqOu/e/hCvCpajaVRU2D5M8wSOxxqQK+0uKgMUE12ONOL7Yk1naVVqtnIdiYaoBrTGGd9FZ&#10;bCHGLqisaD6dyxrjOfoqe41JURCxxkK7CkfrBhfLDZSf8w4Qrq9amL+E65/uyyX1BIVraUIu6aHm&#10;58LLMF0RLg6AjpdwySP4KjGNdeaounxEItvuhcOuwmP3ZIZLURlS7ckl9emG41hjmQ21xjD7HG2u&#10;4eGUlsvSmb64LlET69ecHKNyeVKipvgjsatYT1DL4LusMXBtubiwvnnq4HLbVbfvikm5dqRFNrmi&#10;bJvZHI/LZY2Ba+DlYjh+O16RQOyq0vdqVzksJJxy+awxsZDSb5h39rX0GqNNUrtUawz34uE3ll21&#10;t4igs/lWrTFcPrh8ig9zxXLxao1JNKjW2IRctjWmdpWXC+VJg0aWXG/JNSO9xsiVd3FVycVy8S2P&#10;NXbq5XrF8fJYY+VQqYgEhoX0HjdQ8xjbvDV2aC7kLbuqtvWBgbBaY1cI76qXmKCSs5CAaiXLGktK&#10;rzHDGkPUZFhjO0jLScb/Gb+9SGusqb3GYFcV8ht4//i5WPjQwTXwctGukoRG5aI1lpReYxm1xpSL&#10;1tgOjkiTLINfKNIaa1rWmJsLU2jzGNu8tWnhsqyxmpsrjAJiLbGQdoFn2FXr2AqpVz63q2piV6XH&#10;s8Z2MLmmOzhDC+0qhBVrljXWPFpnmrTDGpuiAGDYVZ9bY16u9t1coTXGTT6WwfdbYy4uBI9rljXW&#10;VBtOrDGJcrdcXAgei1oG32ONTcq1eBMGLrW+4iYfu/2ohXRmWWMvcrSQ2kyQMyykCoZNirSFeYIY&#10;5S6tMek7XFVrTKuwO6wxFgVpqTWG59xhjaUaYld5ucQaw5nnhFxhsROc0EmlMoPrgjacbY1N04aT&#10;E6/wVsVkKuvnIpuHqQ13fy68kgqO8Vq43QeoDtmTy2kh8aRBrLFhD+cCRk8un13VA570GpPmYaY1&#10;xtPhBgtliTUm6HlZZ3bLvAMa2wgr+tTb1K761VzhToTYcJ+fec43hIvWmHJJ81057Ms0enjM/jtx&#10;sVy89q4Su2rT6slVSrAnl9QTlPPb4jGtMTnsW87ebY2ZdhUzKimhmnYVzdEKm9R25ASFaccx+aAu&#10;u6qFCWnvt+CSEy+J2O/NJfmPXXItGVx4BAcJVM0vJITLZ42NM14RLFgrLBcf3URVv9Cuwh3bUwuJ&#10;eYJqV6k1xlbSjQamvz/u0BoTEXCfuu5TrcLOFn+lhwwdfNZYVqyxXVpjO7SrtsUae63WGGafkGu0&#10;hEyu8xCzN4sPGu4YY2XmsMZWyPWIXAMXF260p3MM72ZtLp815uWSXmMbFlebXE0vl22NgStCuyrb&#10;UbsKxxAOa+w9IvagMkSYUbpkPp3DQvqBvcY2kesQRNkzKXBYY39Sawy/vYsq2YFaY7MV/INSuyJY&#10;RLuSwLDGcC4dGFx/Bte6bY39yeL6zsvFW1W5Vvg12NZY3ctFa2yWPdS2PjD/UbgMa8zHZVtjwnXB&#10;8Tr9jCsyI3aV5J1JT64ENo7VGotpTy6cDYbRIG7+6jEW98lp5p2JXZVnWfVa6kcei9Iaa77cRXj3&#10;YgVRiFhj52pXWdZYLX2JvWq1xqIch5htja39iLd49d5cOEMriF01Ltfn1tj56Rym16pw0RqrFe/m&#10;KsSusFRqxmmNKddXHC+xxmS88j0dLyY1345XZI3l4tWuCrNARiOi1ljbYY357KpFBI9bCbGQmE9X&#10;2kW6Ud22qwYV2xqb+dwaC+sJIqwQaywtdlWUdtX/BS68qcN2S6Ovr7qHokaFgdhwYo2duLg+t8bS&#10;LBDYVK4sEmZjUinTP162NcbecLfWWCQQCymWS+DhbA95MsSzpmarg8dH7KqM2FVjWkgfccaxN4vn&#10;fEussVwWd6XmCcaHOJPat3pyhR9UrDHGAtu0xhY6GAfDGnNw8RR1Yi5Md6LihCmtFpecDdpcYdiK&#10;bW+Di1HuZFyh2UdhQ8dLuFiwzTdeT8KzwTAMNO0qjIPDrtKTIenJ1aE19pK9xtYO1ELCDSOHYvMd&#10;rjMlDNoail1FxUijpll6GzlaYymxqw6ogTntKsy39+WKdbjOfMnwbkKu8Fx6NMrJxjbmLxcXD8iU&#10;S0qsC1fRb41NMl5urpt9gIHaVTwUm+7gW1yakWrlPQxpahXrlsLxApbRC2JX7TJ0GBL9tIJ1ZnJT&#10;8umGdIenuCL/KGeDao2x7p6c3x5uSnV5iQa5uVS94uVSv+b/JhcPXBxcu/yg73gu7edinUQHlxzO&#10;3nu8pm43gjKXT7CGrbBc/O/ErtqQaFDsqjlGTRd8Stu7uBeTD9gPrsFeY1ufxK4Sa+xr3DlOa4wn&#10;KA95Lt1ilan5t0z9dFhji9JrrCLWmHBRQjW4JBoUu0q41K4aj4vn0mfC5bLGHFz4oAYXN5eOxBrb&#10;EWuMXGkdL+VCm+KatP7uCdcKx8vmasIN/IAz9mDWtqtc1pjDQprIGvPbVf/F1pjYVc3x7CqceAWx&#10;38IaG/4XW2NwAzPak4vRYGgbjhazale117HeyczAQqrGaY1tfY9hM3qN/YTwzrbGkqlrTBnzq1gC&#10;5feZT5dmgly1YVlj82KNsYZIrfgat2NsFivB5gmtMSeXZY2113F2Y3DRGtuye6j9bUIuRrlp24YT&#10;a8zPxUTNk9cIHpWrz/E6fODjWkZgwvL+NXKxXPzWAbKp5hcuEGSVKmJXSZ4grbHBAU5QpCZF7egC&#10;i/s6CwTmp2dsa4zRYFgMePSZ1hzWWBb3V7qPk6FkdBOLe+01trCJ27FUwZ5zUawxw65SLtpVk3Gd&#10;urjErkKQJVXYkw6uM7HhLK6mlLVSa+yeXLUSy+Brr7GujBetsbDgxOhrr4ErMsQ4aBX2OF/eoqys&#10;9RBdnEu3H82n81tjmBYc1tgZNTDJE8zHaY1pPl1P7So856kyq8jEuUWt+XRqV3GdWVJrbCKuf2CN&#10;WVw92nB+LmzjhAG+WGNjcNVdXNwPGGu8xBrLfGaNRbTlMrNeQ7uK0QVTP4vZBZ4LsFz8Kat+5qWA&#10;gVhIa1laY7+wkEYvFJddhQSYwiNWkFBrLCHV5dlka9CZxgmdVpen4Jg2rDFEGqY19mu5xIZzcmFa&#10;kCj3SWcar5ZHjHEcXH1pHkauZMeyxgwuKe9v2HDgMqyxsccrEkg2b1iblydDald5LKQplraWEpFn&#10;WczTSzuSd6a9xmiNTUk0qNYY6wlKIHyyuoVQWuyqPps61Ge+wweVvmlqjcnJkFpjE3Jt3s31wuBi&#10;3sNjm4sSavqKXIY1Bi61xgwuyROk2efgUmts12eNsdmbYflZXC/D8QoXgbljbCipXVUp44E/2WCa&#10;mvTkin+Fy9M/87BvlY3R21e4PLR6MEZlblcdXssJilhjM0wqu7R7jc1JPt2/4FepNfZWrTF80H8V&#10;u2qHWa9ervW7uYpeLka5ZVpjyqXWmMGF+Fp7qM2xKdrMS3Jt8njkZ3Jlh+BSa8zFxVTdClMNToRL&#10;rLHnHC83V3gDFLrsXZWkXVVrYHFfWHuPdZzDQsqrNYalXSElFhJ7jdVaPEGpfsB0Uks8Qnig1tg6&#10;FpW1PtfML95j48lhjZ1/wru01sMiuFD8C17LDmvMwfXkbq5C/kexxlBDxOCiNfYPuGiNaRl8m0us&#10;sShtuKSL625rLElrrDbkeE3MdRMGNk8+4RZ02lWwxualJ1ebdlXxGEc9Uq08aVhISFTMdxcRVhSn&#10;EIzE4r8f3QHJ1GvaVdJrTK2xGUQhsTJjgVNaY2mHNXaFYZtvSDTo5cIaYX6W++fKRWss5rKrlIvW&#10;mIPLY43VyTVPrubpHBL/0hUELdWFTazW67+ei9ZY0cF1uw/Q7F7gaTOqsItdRWtM7appy0IKDyYw&#10;ylFu5UrokD+jXSXrsfTnvavCaNCwqzDplOhtpPvcD2hXmCPUkOZhfIMdMQNJ8ukMLoc1Jlw+uypH&#10;ayxKu2qt93w0NAYX18/KJS9vzRPcV2uMsYByqQ03IRdumLAoCG24ibhYLj5nNQ+LlSktdV3WmNhV&#10;Yo01MIuINfbEZY1hysiUG1hJiLIihfWb0hVHTlDCc2nm01EDk8O+vHxQp10lUS6tsXIDT5tYY2vl&#10;bY815uGS9Vi07OOS6vK04cbiqv7XcLFcvPbkyqIOclLyBKV5WDhBYRzKtoVkWGOYi4sVtcaYUWlb&#10;Y9JK+jDRRXqnbVfFji1rLGyMjilY8+lYvyazKs3D2Eo6ZXDBGjO4+EEdXBc8IJM+d/9U+aVdFc4G&#10;hg3HqvljcS0ZXLhVJ+QqGVw4YJmIK8J8OrGr1hZtu0qtMUYXf6Cs6bDG9hMY7qdSn86wxphWKIX1&#10;peCp2lUfn49ljTFslWhQ7KqkRoO0xlxcYo1tWFwOa+xXcGG9b3AhWa7msuHu5moaXFgcjsdV5niZ&#10;1tjNnB25QsP3oPVveLpj30reGXtXlb5vIklvAy3+gnfYiA3m/3r4uTUW5ZZ1ID25ehf4DtJv2Er6&#10;6z4e+DYXKWqNPYJ6EJjWGFbWhjUmtTZQojgYXDO8+8myxmJvLK7vJuTi6jcwenKBq2hw4YMaXLTG&#10;HrmsMVy+r9aYj8uyxpQrwfE69XL9whqLNCtYBNd+57GrDtUaEwtpA7FcnuXHpdeYwxo7P7vC5TFa&#10;Y021xt5iQZBnr7Fki1GT2FXNLO2q5Tl86Xm1xr7Gbw97o43+pFzRCbnErrK5bLvK5MKbr6nW2LXF&#10;lfNy4VbIqzX22OK64Hix15jDGqsdvvdYYw9QGTB502ssEoTrMXxlJxv4r+rsXaV21YDWWFp7cnns&#10;qhR7jaXVrrrCDHN4gUXwfF/yBGlXFWfFGttFWHFIuyrDXmOmNUbPfn8KUZNhV/m4LnC5g8tnV6XU&#10;GkMxnXxXuKSHmnRoLrm4sHIxuBDlGlxZq4aIkwvL2bpaY8LFHmo6XjZX2EHrZiewyHy65H6C+XS0&#10;q8LDIwxb9COi8vo242Z5J4qKk3FZYxBN8wt3W2O1bvaPoxHRqKnF9IdlKRf/jtbYNCuViV31tLVK&#10;u4rl4u/Lld9PYHOiRBdqPK6jIc4GxRoLubCLYnCtIspdZvPdonDt/QZcaxwvJ1f2Zh+gOFS7ivXp&#10;iF4d9rC2dFhjkqR0yjzBpy5rDFn7z6QUueYJDpkA0/oDMpENu4rHCJpPN6Q1JktswxpjdXm1xgwu&#10;ngy5uHhnS08uH9cC8x+3GmNxOawxiys95Fau9FNONRC25qVq/v25WN7fxXW7ERSbYprac/aDS1Vo&#10;IUl9uv0DusObDB2kWnkpcYqzm1XJE5ReY8eSJ8gSkWqNfW31Gnu1ymOEWckTFGtsdx/Peb/MHaFV&#10;WmO2XRVy4SX8vMe5zcHFD5oRLulscGRw4cE1bDgPl8sam4xLbDiHNfYFuZASJtHFOyZo119vfW6N&#10;hVkWGGXNO/NaYzRGXqs1xgyRHckTZD6dvCGeSj5dR+yqRR4kzexhSLXX2JzkCao1hg9a22FK67bB&#10;NVpcBKvMUpbskaTBJdYYT7wei131mFyGNTYWl7TItq2xK3Ll2EMtPR5Xh+u211t3coWddnmarzYc&#10;uJAS5rSr1BpDnJf6Gd9+sCEW0kP8LGZbY0fX1KVWtNcYLs/8YNtVYo2pXYUayUHxTxiQYLdvW2Ni&#10;V1Xws603mCjCMvj4K6c1Jlx/Ht0TBtcMuRx2lZeLUa7DGruWXmPkqo/Hhf3owMHltMZsLqRQBLnd&#10;z7hYLr4qPbmi7I0Wc1hj1wiyDLuKUVNsBzaJYSH9zGflAov75tkO4pol9hoTu+p8TGtsOPoNao3F&#10;1K7iCYrYVSYXbscxrTEvF+0q5eKZ5xKDR+Uq0YaLuWy4u62xybjGtcY+44qsslp5D2e0zegVtkrF&#10;rlpaoIeW0rLqzBNs72D628oyT5B5Z89Km8ArNhALVLtqjSEaDBWj0ZAmj3bFrkKQZdhVYo1t42So&#10;KXZV6G2MfkNojSHxL8VeY4Y1tvirueDXPSupXUWuaXINtAy+g0usMRT/Ma2x8biwZDWsMeHqIEss&#10;rJOIKNc/XjdBSyQ6XB5dLId954ZdxbOmvtpVSMCUoiBqjR01cDJkWmNY3B9KhcKc9hpj1LR9QLuK&#10;68xBj9+UYVfxDG1brLEDBC1aayNHeWEsrvn7ck2z3IDJ9bk1lnZwsbp8Vbik01SY0kpr7ABBy4Rc&#10;pTIzYPtqjUl5f8uGux2vSCCpn+lZZurIyZDaVdk4884YBtVnW9jKVWuMdV6qnT7XzLZdZTcPc1lj&#10;B/tI/BPFqN1ArnCmQx+l/wdmVLJ5WLMTxzj4uXDv5Sfjinm5qLfJkCqXhK0DciUNLjyCBpfkCdpc&#10;e8x/DDfNsLQzxmscLmkethyOV7gIlMboVa1WXmZ+wDGLtDkspIdea4x3wAHitfQul6JjWmNMvvrI&#10;FEk5ks+LXWVYY2zgZPQaQ9g6IdeL+3Id0IY7oQ3XdNlwyzwZsrnkZGib1tjW5j25pIjLGS0/N9dN&#10;FHC0A60o2Pkb7qm+2FXXDrtKLCS1xrDqfjXHqMlvV+FypzWGO6f6Pxk1HbBAbWpjLLuK5eJ9XGkv&#10;l1pjFtem9BpzWWPClcaKc0qtMXJdSzQ4HheLgmS5C6Zc69Z4Tcx1GwYW/44PV5hBiYGABQKD85/x&#10;EiloTy72riqoNYbFfZB/g0m5oD25fsYtX9CeXJCAgqW/YtlXkF5jp9cIyQp2r7H0v2OTtmD35Cpc&#10;nuA/lJ5cBhcWlSYXVicFlsHXnlwF6TXW8nJhkAuvsfoN+sL1d3IdI2gJ/Fx4bxWm8KYO2kzULEgP&#10;NbXGdLzG4nqD6N3BVb29AWrFDdpVj3iCEhW7ahPvlWqOJw2GhcTGQWqNsVy8WGPnA1pjSwl83ubf&#10;rhANprXXGBIwx7PGYmKNHc3hsTPsKokGN5jWLtaYctGGq/YtriWWi2+qNcZy8dU43JrzAa2x+3Pt&#10;8mugNRYbSq8xcmXUhnNwSXl/yxobj2u0EVQoJbC4T/NkqOmwq1q0xsKGmqNPblhIU9iqEWss02JV&#10;kmXLrqqKNZbKMpuKeYJOu2oKN3EqixWTaY1hwfJkKPl0Yo2RS06GlCtcj40g5lsXCB5dXJZdpVwn&#10;Li7cjgYX72yXNUauksWl1pjBdUwbbiKu2pFaY5hh8rTGWC7esKt6oy3FWk6tMebTbR/gXWFYY3hp&#10;hNYYxkGtsd4shm2PipEcijXjw8/tqnTvEVYg+9o8DNFgPn6ASVIOksJ+cPg2WmxSq9bY9gGCFpML&#10;QVZOrTHaVdsOa4xc4m1oT677chlN0RxciHLDZ2oSrrApmnDhtVMqT8AVUQuJO0IJrlsMawxPaTNL&#10;ZUVSP9UaK7usMZxYG9bYPoJHw67CyztWYaMjiZrUrpKTIZ9dNehgz/mZw64SrufPxRojl/Qd9nNh&#10;jEIb7m4u6Tt8wqZoIRemhftypchlWmPcEVIutcYsLrHG6mL5jcYrku1j6m5/ha8lfyV5gkxjfbLL&#10;JCUpQL+XwOVPpXeVVMdMiTV2zMO+fVpj8zs8GRo+x0NdOkauVk1aSbdY6ae4yDBIAvyTC1pj0nK5&#10;/wizT/1hCfdXQrgq5DKsMcw+WxNyiTUmh33ClXFx4YMaXLN4Sh1c0QssxJperhzHy+aSZhUmF+Zs&#10;Y7yY/3g7XpHgIy2k1APm0zkspDdiIdnW2EYbX7rDGnss1thPeApqc1HOAWKNveUJyhTLqu/N4O3R&#10;vPxO7Cq8IbbUGqNdtcB3aVXsKuH61wm51K6yuNSucnGdkEutsbu58i4uyxpzcKk15uVi7q3DGntN&#10;rhtrLBKYdhUeySR7V9W6rxFa+ayxJHty1diTq5B/iyBLe3KlvsWQJm1r7Ok3tMaytMaOrhE8Jm1r&#10;LPMfeOBrLBdfOPmeH9RjVxlcSGgMfNaYk8u2xmyuHE+G5l1cuJ+Tao0hna2QERuO5eIL0fG4mKjJ&#10;AoGBzxr7BVcYBVSlWvkaE8kcdlVxldGgnDQ82cFWfIZ2VV4SYdUaU7tqHcOW6ahdhcS/um1XlWiN&#10;paVc/B6jpvouXoBLaletYNnnsMYcXFFaY04uvDRcXA67ysWFxL/6FKIrteFKn/D+SSdY6GDf4jKs&#10;sZW7rbE12xqzuWLGeNlcOzdhYGxB7KoOgiy1q6bFGlO7alILCaNsWGNYYlfPjvFGM6wxRE21Nhtq&#10;PpETlIVNvNGkK45aY90KSqRIUpnJxRoirMLenL7AOAyGv9KuKhjWmM2l1pjFJZUxYgv0gw0uTIVJ&#10;B1eL47XM8v7meE3GdbsPENpVcoKCFbn2ruq7rLHP7ap6+R2Cx7j25PJZYwiDzp+zR+ryb2BXqTWm&#10;dfekJ9dYXGvldwiyDC7s+y2VHdYYub6gNSalyMWGU2vM4NpG8DghFzaC5ATlby67ivl0aiG1cLS+&#10;z2rl6VUWM5PmYUcd3Ez5VYZ3Yle9qkh1+T5eDCcdxKFVzacrY128laCPItZYe5bu8LHkCbLl8iBh&#10;WWN7Hi7DrnJwWU3RlOuCXNIPLuTC0mU4GZfUExSuJYOLp8P358JEa4wXuFguPsvz27AaExL/tAo7&#10;S/es7bDIxCq7g4tXXJW8M5lOnlxJfTqaffvsP/J0RXtX4eVdmmHJbsMaoz3+qYQQ4CPLkx5NiV3F&#10;sPVdB5cXN9SuwktDqkwlNU9QuXjipVyrzH36T2mRzWlyy8vFoiDDMrl2ySUprQvMiUh/4snQeFzr&#10;Fleb1bOa9+OKMJ+uo3bV/0LamGGN4baOffsEP0sMsZgtzfmsMaIfl3F5dAUDGTxgNq9aY+8ln66P&#10;y7soTBfUrtlrTK2xb3mIOYO852B/ER+0+Q0TGjsdBGeDazZFM6wxcr2xuL7zcrEMvnJ9Itf3FlfR&#10;y2VbY9/czZX3cok1tmtxfcXxCsuUYwhHll/k6m+j+CkZx0lDofgNbv5m5fnoZ+dRRIOFvJaLZ7mx&#10;wzdYP+SPcdSTlN5VVSbINRtIj9LeVfkp2C/Jl1ejf6YQuxS76uPor2rfiTW2i7WaYY1dI3hUa+yE&#10;iaX5nxC0GD251Bq7LxcTGqu0q5QrxV5jfi6oLbXvxBqbIZdYY2kvFzb5knHbGvuKXG3veGFmyo/K&#10;xRc7GIfYGc+aHBZS1GuN4U2dvik/fruobO8g5l+r4PMu5XAydJ56iDfamNbYIm5HhzUWZkuM/sHM&#10;c9pVy+w1Vv9Irn1yDbQnl5x5OrjUGpuQC0ul9COxxmYwLRza1tiRiwvBo5eL1lgYOuAhEa40Lb98&#10;dMNjje2aXJHA6F1FuypKu6qu1hi3ckXFCYuCAC96QLeG9QSbC7Zd1Wfvqi57jW31LGvsSJuHzSKs&#10;6HbGssaYK7zvsasMLpyiJmUrdyyu/JfgQljRZRl8iQarDhuOpS/P/Vws78/W307Lj+PV5njdFHEJ&#10;owC1kA4cdtU7vEKNnlwIg6oHtMbOyngSw14JuIklT1BKRKo1JidDh0Oxq1iKXA77MsNt7B23WC5e&#10;6tc0Gw67ahuTjsOumpgLC8czyX+cjGuLXElRp1xcLBevXEMXFx6zCbni7KF2JDbcAZu9mVw3YeDW&#10;KjSwQC0kPqVLLgsJ67HCV6wnKNZYeorhXZkpkmGqAcIKrS7P89twvxB4Q5aIXGaJm7zk00n9mleP&#10;aVdJiUhphVeVJXZcrbHfgEsOMY8MLrHGmAWvXNTblEvqJArXocGFBZXBtYcHwcElRVymveOFdaZr&#10;vDZv9wEyc8w7SzzHv7a8S7tqnUOqdtUDWkjSa6w9hWw9tavKYo1t8GDi6xx++7TYVQ8mtMZsu2qR&#10;oYNYY7kEljkGV9zm4r23LXaVcIk11p3i8YhGuWJXbTD/8WvbGpvTXmP3tcbIZVhj3O3W8RqLy7bG&#10;hIvl4n/GUxo8ErvqPe0qo3cVAojmG6zWw55cYiExDHJYY3/Fsk97jZ1e478LVtr40/YU/pD5dyz7&#10;ArGr2nO8/BKtC4OyWGN/t6yx6Q1cXvvZtsaES6yxhR0fF16BwYbYVWKN/Z1c2pPLy4VdCoNrhVzX&#10;5GqINTYel9caw2/Pu8YLXHADQ492tKRs5iTvbA5BVjWLxX2S1lghNvO/sd6Pc828dg08scbCfDqE&#10;d0s7WCOINfZs8A0erdgqrbF9OUNbx6JS7KowTxC3Y+xrZLs0F3bx29MrmHirs1gJJk/Yk0vsqrzB&#10;hTMDkwsrF4NLenIJVwUb/c3/Q655FxeeUoPrIT7o/IbFVbqbq2ZwIWjxctXnfFxQKvJMaKxxvCJ4&#10;2tYOGDUtHOPsJrWKUiJhrhbujvYMtoCfsNeYWmNhWsfoqvAYQaJBscYQlUu1crXG6mqNPcQ6zrCr&#10;mE8X7vuNfqn25NpnT65QZR/9LK3W2C5uR5MLiX9hyxtcLr3G2rSr7s9lWWPKNT0hF60xB1d0PC5G&#10;ucplW2MYrwi7/Ug+XazvsatazGgRC2mpn8XD2R1a1liOvcYMa6yDd8U0jxGkeVg+x63cZRacULtK&#10;1plST7Ca48vbsKsaCLIWaI05uNq2DWdzhfVrbC7mQDu44l4uTHfLDWyLpLdRz6ng4Op7ufDa0WZv&#10;Ml7KxdKX504uPGbd2+ORiFYrZw+I5oFtV3V8FhKry0sr6XrHY43JqYPmCR6gUllBlthqV2XtXmMu&#10;a2x59FBnOjng9Z/TGhMuhzU2IZfYcGJXycZFbEIu6aE2pjUmXGNZY+NzRQKxq9amtFo5T4ez9AXk&#10;ZKgn1timwxpDhsjSIq0xEQFLq9idD3uNiTXGPcEZHrg8snuNadQ05FtgitaYpH5GK+w5KnaVWmMT&#10;crlsOHC9WGToIDsRXi6x4WZta0xOvKQJR5g9gj185WKB2rzDGpsqjV7WgaS0SiP7mJwM6XgJl2GN&#10;PbnZCGqxatH8NyxAnxC7at1hjWFqTF/zsK+ivauQ1Vb71AZLjzPpq0uxxng3d3dxKyTntNcY7aoV&#10;2lW7/4KXxtk/0666VGuMvsAGP6jRawyXu7hcNtxYXNyJcHBtkmuaXE0vF5s6nH3tsMbAVfJyDXgH&#10;eKyxeMXHFQtvgEJ7bnQjBWJXFRpY3Ad1tZCwWi+4rDEsgYKBWGNM/Css4ATFtMZgvwQlscY2sLgv&#10;qF2l1hjWNIUTscZW8C4t9BC0BIY1hjWol2vNyyXWGI6wDC6Wiy+4rDFwFUo/0xrbQHRlcKk1Nh4X&#10;ZuPCFFYgBdsaKww5XpNyvbkJA5tiVxkW0teje6JW38D0pz25pBBoWFVpdFU1h6jp2eFrzNPzhl2F&#10;sCKt1hhumOTgAVbr81ou/gp3Y/ohUz7KjAVKl9ziqSCfLs9osFZkr7FYg0GLwYVxyLeUC++fmJTB&#10;Vy61xrxcCB7Tao0J1xy5ElRA9rxcOLvJsAx+XhI1HVzLao1xW97LxQKn0mus2ifX1u0+QLJ9jGEL&#10;a5+Nvv4wnw4pRuGW5+ivDLuKPesNu+orjLJYSGGjo9F/l5+mNZbieiysu4f7a3kVq4x6mfl0e5xA&#10;Ux1aY1JDJMqy6ocNfLGxfYddxf2A9jGi3HB3/r5cCB4Nrj9YXOzJpVxhy5vRVYcGF+Zig4t3dvQx&#10;Nl3G4moaXBq93z1eXdd4IVxCSphhV/E39oaf21WhhYQTOsOuojXWO+A2LwsYrBH9XOyqozL3A3oH&#10;eMmJsqLW2DatMaN5GOUFSSqTQ8z89hCTpEaDLmtMufC0ST6daVfRGRK7ysf1jjbciZeLO12TcVVd&#10;XA5rbDwuPOBqjZErgmF7pz25aFdlaY1N0+xLi4XUE7uKT2nTsKvwCi0mpLq8WmNRvDRWaVdJk621&#10;LK0xsaukzsu41hjzAyrU27bvy/XRsquks0HIhRWuYcMJVwv317hcGAA57HvSQf5jwbDh7uZSa8w7&#10;XndaYxHp0Oyzqy5oV/3E8O65WmPME5QUyT1WnH0qVdjHs8bWeYJyQGvsaJN21e4ZvyluLhV3pHgG&#10;69eIf5ucYctlwxpLWdbYqlhjFtfW7j25HNaYl4sDkJtl5ovYcFK/Jsoum80Z5j/2WQa//lC4HNYY&#10;uQxr7JdckZkF3M0L7G9Z/cbqyTWxNcb0O8MaQyyX/sASkY/j+JfbP+F1EFpjWD03mLxw6LPGrmmN&#10;HbBr4+AyxoRGscaE64Pda2xSa4xcYlfFvwJXWKYc/7KLi+fSjSxzhK552LdLG26fNlx+PC6x4YTr&#10;PtZYJEm7qvY7WkhN266q/5XHopY1VmiuIB/F6DX2hgH+LhZftbOfsLjPX+MNcd5BkFVQa4zl4mst&#10;NhIWayzptcamGDrQrlIusavG5NrAr3JwPfFyYS/qvIOlXSH1jdhwWCrVcuQSa0y4alJY07DGmKiZ&#10;Fi5aYzU/FxZwyc3PrbFCU3rD3fQaiwRLZayZm6e0q4rak4tng2JXZbQn139iUha7KsZosPZk5267&#10;qi69xvoSNdGuSqs19hBhhVhjS9JrrLRBu0qsMbGr1tQa83Gx5bKDKzoeF9PZxIarqzVGrpSL63Nr&#10;bCmODNikWmNZyxoTrnljvLDcKGqvMeGiNabj5eYKo4CidGh2WUgXuIlPHBYSc+dTtl0V1d5VPBvc&#10;X8UskhqynmAui1Fua08uRoP7j3HOX2KT2nSfucJOawy34yl7jf0KLtxfE3KVDC4EWS4useFmeTIk&#10;XF3acA5r7JSeTbHPKHes8aqrDbdqcyVuwsBio4flUa6MXZ9UAztz1UYZ49AtL4/mxnojjpv4HfPO&#10;Tpl39rTBOsh7zKc7bKC677NtliKXPMH5RhnDtsBy8VsM8Ju9G3395n+aT9fgFrUssUUEzDfKuL/a&#10;ZazIx+ViQuNYXHLiZXJh+ebiYp1E5ZJmrhrlNqQpmpUnOB6XdGwwx2ssrtt9gNgxl9iSSqh2leSd&#10;7fH8NnPMKuyS+pnKIqMlKfUE1UK6sJqHHbEijtsaw+LwEe2qKGcflzVWgQYWaJ6gWmPCxTBoPC45&#10;7Cvdl+vYY42Nx0UNTLm65FrS8VIurJ8LvvFycI02gmqLHNL/r4PnyGlXYaGrdlVP7SpWkFC7ittw&#10;pjWGtYnaVZtqjeGBV2vsQOyqGao4cobWYuJ5xmdXSenLdzZXhTZcexNPsJNLrDEOafcxLq9+Umts&#10;LC5aY8q1Sy5JaRUu0xqjEy02nINLrDGbS60xY7zAFUHs8tBhV6k1huBs8JbW2Dp7cuUe0kL6D9sa&#10;u0z+wkIK7zTpNZb5i21XreBXhdYY/rveBf7l9HuWiJxyWGOS0JjA5YdijS16rTHhYninXDPkek8u&#10;sau+u+QHtXuoZf7CaNCwxnj59xZXcTyuLLnEGhOuBdpwpjVmc9Eay4k1Bq4ItqxNuwqft0prrElr&#10;rFZ/i5s/L9aYWEjVX2+N/YwFgWFXMWpamrN6chl2FRaVyRajwQztqrz0GhNrrEprrBmXk6GfJ+QS&#10;u0psOJx5FlzWmJeLA8CExtp3l1h352fIlZMo1+I6N7i4eUlrrFYXLtsaw3hFjhHEZ57jLLO5vIO3&#10;QF2ssZdiIW0iiBcLqRldx7exZveuSrGs+njWWInWWJG9xsJ6gtg52WKvsUxf8gRpV4V1q7HBfDZF&#10;u+rYtsaES6wxtavG4wrj5ts3ZuoXdtXNX+W7Hhuu9JCloWiNubji43HhiDTznFGujpfDGrO48tF1&#10;BI+j8YqcSE+uOH7j+ZnaVTxpyDGrwLarmgu0xkpsdKTWmGEhPR99eeNaY3i0qi0m+Z/a1tg0rTHN&#10;ExS7SrlcdhW4nn45LtMaw4lXeKvihM6w4SyuE4MLweM0rbEJuSRPMOTCLBI9+Nwa+2y8IoGUUkwP&#10;mdjTZ2EGtcZmaY1Nl/Ebi0N2/tR6gszlrM5uI3j021WYs+YPqIFJnqDYVc8cdtWBaGBijbF+TfOR&#10;2lXMFXZxYXLNT8YVm90eyxqzuFoSDbqsMYStmQMOgOYJ2lxyiBmOF2ZHY7wm4joKxyuMAtpZTOtV&#10;qU8nEfvggrvYEl10O3gbL+3yYEKjwQotpAuHNSb5dGqNYZ2ZlDzB1hA7EWGve+AdiDWWYF79ppwM&#10;NbDj+OpY8gRziCa+BBeWBqnJuI4SPi6GDlLsxLDGyPWOXIcGF/c5Jhuvadd4KddNGHgkdpVhIeEJ&#10;zlyylXRCLSSsyGuGNYbLXz2gBnahPbl4jPCa6GVWZj3ceIUF6+a/YM46+xqXVx/wsG84pF21LnmC&#10;7A6+sIoVyLxWYefmksmFmymXwAdNe7nUGrubS60xFxdPvDZbFtccuWbJlVqXkyEHF4uCdNhj0cHV&#10;vzfX7T5AUS0kKRf/Wu2q0cs76LisMfxsYV3sKqxqg4TLGsPl/StcHmPiX2CUi6cuxcS/oGdbY1ou&#10;/lKtMfx2sasMLrx6g2nlwrwXdMSuMqwx/KqWl0utMYuLiX+BUS7ex0VrTMvFiw1nlIvHb6gb1hj+&#10;ZS+X0UPtc6787Q1QS39ic41H3Gc++R4PzTwT5NSuUgupI9bYBtY787Y19oRl1WNaLt5hV+Fs8Nng&#10;LeYAhzWWYVn1aoNrZpddhagp5LKtMeHaxVot32eMY3M1oxsIK+ZnxK6iNfaE1lisgvur+Tcv193W&#10;WGaDr+Hh3VyaJ2hwiTXG8v7zk3EhJcywkA6wWo/u4kVxaFtjJdpVYcnu0eV5sca2xBqTCoUOa6y7&#10;yGk9yzUz8wSTYRbI6Jf67SqeoS1P4YOuDTVPcHT3FpxceNpMLiT+ubgewobbutOuMm247iL2MgbK&#10;hTv7V3AxoXF/875cTNKSRM02uFgu3rSrkPi3oNYYo8F+B8PWbixjjDwW0lLcZ1cxAUatMZ9d1XdY&#10;Y/e2q3jiVb4f13ycxYANG06ssUm5MN39NtaYjJfYcJ+PV4TKikQXmaxtIYldJQ2cppn6me608K7o&#10;9ZDZWmIX7XzCYY0t4M0p+XTSHbyaZfE5iZpCtxNTsJEniKhpPstyA4ZdtTd6lp9JA6cub1XlitvW&#10;mJFPhw0kJxfCuwm5YgYXXrVrB/sWV2MMrqTBxZ0uGa+4WGMyXsKlvcY+G69I5x1zasWu0mrlLONp&#10;WmN4kRkWkrSSVmuMyVdiIU13EK8tLUq1ckbspce0xiSfrsXOeekZ1hOc3cYHPV1FdfnkFItnqF21&#10;K3mC0pNLuBYl/5Fch4Y1Ng7X8d1cLxblZMjBtY+Z08d1Qq7meFxijQnXNrm2xrLGbru5R4KDIe2q&#10;16xWvniGh7p1gTfa/M9MJRRr7HSd6XfrrI7Z/wqXp3+kNbbKvY3oFS5Xa6ys1hijpmNKqGKNhQlM&#10;mDKG7D+ytSJRE62xl1O0q35kwwDh+tcJuXbu5ioaXPiKDC5aYw6uTXIZ1piD6wWW+bsv8dtfsjhy&#10;Vbg6HK/vvFw8nE3QGju1ueLheEUCw676Acujwibtqi6tsdolNgDFGivU/4QvvcBy8WqN/Vl7jSE9&#10;qjBg76qabY1VtdeY2FU/4kyq5rCr3mNvvbBq2VW1Fcykfq4VxEMOrjUvF1ZTBUloVC7bGnNyYeej&#10;toHVb6G/iw+z9CdyHZMrShvO5iqkf8CcWGCiZqErXNccL1pjBTdXGAUYdtUi8Ay7agUPdebx9Ohj&#10;VluPR3+o1dcpA9t2VZoJcmqNbTmssR2khIk1FotLPh2tsYxtjRUntMZsrmUvF19XLIPfFGssPYV1&#10;gGFXWVxhncTPrTGDi9ZYxrbGnFw4uxnTGpuQa+MmDAxbLtNFzSLYTfNkyLSQxK56jJj/1LLG8t1N&#10;3JVShX2+VcEohw01GTo8R/BoWGMSDSJqqp1UEA2ulXmCsk9rrEQfJS1ng2KNSfKVyYWgxckldpXN&#10;JVGukwvBo5eL5eIzbIpWi5Lr0ODCY1ZiQqOWwXdwLXC8JLOq6Bov4Vq1xku5bvcB8j3aVW0uRYtl&#10;sZAaGIeSRE29Ie7KboNnTWWxxriLrTVEeuyQKYqRDKnDGsv0+JLbb+CGkRTJZs9hjTXwvnRYY4be&#10;xjzBiblwQpdjGXyxq5Z8XNuWNXZvLilFrk3RviAXNoI0n451XsIZB3eltCYOpUYEWVJP0G+N4Uv3&#10;WmMNWmMnB7i8uuqwq/a4EnyHXZ/oAR7q2Kr25MKt+iRLu0q4JGIPuTDdjcnF3fneNl4MpY/kqrCH&#10;msMaM7hwKunlOvgtuZKu8QIXy8V3DLtqNMrJK7XGsDisL9JCqtBC6l5g3ZJ3WGMzXrsKD65k84ZZ&#10;FjwZ4r23kMVwz68f8WzQYY2JXaXWGCtIiF2l1tiVWmMerlVySVO0Mm24LS8Xw1blmiLXlMWVcXEd&#10;YtKRFtlqje1YXGqNSbM3tcYc41X5jCvCauWGXSXVyrln0/o3fPvVbzikv8c2XFB6IPl003hK3x3z&#10;GOG9ZIrihRKcvFa7CsO9fYHLQ2vMsquYZ1ObY7l4wxpjnqDYVXusx9W8Zv0apzWGD9pCnbGg+sHi&#10;+s7LxTPPVeHaINcDZikLl8sac3CJNfbW4tonV97LdUYu1BkzuBIcL5PrZgAiOygXX+tL3tm3eOwM&#10;a+wBApXmBqa/8x6ORAqvfNbYA6wRkg1Gg1u0q5pTljVWpTWWpF1VE7uqaVtj82+x9WjYVZe4q5ra&#10;k+ufR5+9kH5jcUUn5BJr7HuLa+DlwgagwcUy+M1FyxrLeLkQhdT6SGg0uMQaa1tcSWO8fmGNRdJi&#10;IZ3xDG1tF4svtZBOXuO/CtVoRoM8QwtnxNFfZRosCRHdwHvWsMbYX2CwSGvsEWOB7g7mgLqUVRdr&#10;zLCrWGtjWqyxTawD5p/zZOhog2ntao2R63A8LtpVPq46e6jFctJKWrlwph7mCU7CVZ1+SGuMZfBd&#10;XGqNWVwZscZOXtMa0/Fyc0UCw0I6xrLvZJZrZkYXyenEq9EoS2nrpRanbrHG6nH2sp5maxhRjJZy&#10;7DUW7SCx55DV5fNijckxQhg1IXhsZ3F/aa2NhVXkaRypNYZDzPNuAtOCn4unqBNz0a6iOmVw0Yb7&#10;B1x4wxtcjHIXaI0dqTVmcUmeYFjERcYL60xpHpac1h5qiAZ1vMSzuRmvMAqQIR3PQnJYY9O2Nbbt&#10;scYMuyqHsKI3njWGl0bTtqvC2QeTjmGNAf1XcFl21WRcSSnS5rfG7uZK39ca69Pyc1hj01Lev9G/&#10;CQO31K6SfDqxqyT9TlI/w0KumKrUQjrAS8NhjTntKlaVvWAp8kYcL+ijLL70/GPWE2xxJ+LVKovP&#10;zdrWmCyxJUXSx7W0eYYbxstl23B+a2wcLs1/JNehwUUfktNkVVwoB1eW46XW2KRct/sAmRXmnf3+&#10;Ofb3wywLTFVijb3LijUm1eW11xitMYma1EJaZyzwWMvFg7P6WqKmBlYZgyvWE3RYY3O2XSXW2C4j&#10;9lYCH9Tgittc2mvM4nJYY+vMEzS4eOL1WMvFk+vTl+OaIVeOXGkdr1/LxXLxP9p21Rseij1sYWW9&#10;jx3uoPlBe3LRQvpR7SrEcjmsaYKYoyeX2FWfUJIo2N7Er/JaY3O0q8q0xorveYZmWGOIh2o/Um97&#10;JNaYcC2Sa2E8rjNyzeCDxnzWmIvLY41dkqvh5eJBkoPrA8fL5sp7xmu0ExhUd3HU0xS7Kn2J1VQ+&#10;ywY7J7T3qldiIXFtqdZYAov7ZJtRk8Ma2/qAx87Rayy2gTLlRq8x2lXVzZejT5x8qdYYNgDzs1gx&#10;1U6vuXExMx4XvliDS068LLvqH3DdbY3F7B5qqfG4kKhZO720uMQaK7rGC+9qg4sJjbTGWC6+fiA1&#10;Kaaw/B48pjXWozV28hMS5OofMQ6xBX5TA7WQJBpcx8R7mMA4zDNP8JlYY6HFPxpS7TV2yF5joWKE&#10;4Q67So7+FPoouGf3YI0VwpY3iEPfIaOyeXrFTT6DC2c3g8fMpekx//Fk51dzIRp8JtaYcok1Fi5K&#10;Rh/U5KI1plwsg69c23dzhXUShYvWmJTBV67sXeMV6eDxMaqwJzBshjWGqOn8jIk9Wq1c7Kq29hpj&#10;NChbuYY1xg0vwxpjJ4YWG2pKoyO1q6ZneTLU89lVj7BycdhVOXJFxYZjU7TzBYtLrTGDC7dqaFdh&#10;yapcfXJ1tScX9wMMLp55ijUm3X6kar7acIY15uDiEzsZV9ixAavf9q01FtGoaYiiIM0hNTC1xg76&#10;mHuknmBpiIc632Gullhj9YMcXsLbLGBwYyGNXjaz7P0q1liYzYupSpbYJyysPz9LH8WwxhYQPEop&#10;cklpzcyKXaXWGLlEA7s315BcPYsrNsv1mMGFVUbBx2VYY+BKSilyF5fUEJHxEi61xozxkkRN93hF&#10;ghzPb9fEQpLDI69ddXyKN6dWK7ctJDH7nHYVZp8wy4InQ2KNVWhXaZ6gWmNiV9Ea+10C80Ne6wna&#10;dpXBRQ/CZcPdl2sBr/99plMrl6S0Hrm4+HbbtKyx31EDUy6HNTYhlxxi3lhj4SLQYVdlxa7a4cHE&#10;FbuDy4yTudzCc67W2IxYYxI1sf/Iq+/VGuMkJD25JBoUa2zrNa2xKbXG8A1Xv1drjGn4Y1ljyrV4&#10;N1f6UvLpxIZzcDHjWrmO++DSnlwuLuY/Tok19phcl2qNgWs8ayyr1hi5fuJ49fnmc3PdRAHty9Hs&#10;HARiITWwuA+KP2BBEMzg1RvaVbi69gGrjtAaw19t/RXfQbCDV1SwAFkmaL5XawyXpz6weMZrzNNB&#10;/wo/i/0FyyPDGnvLDzqH1VRojeGvMv9D7CqsQLxcdS8XppPQGrO41snV8nJhcgxeY+I1uH4gl1hj&#10;J14uhEuBYY3xa3iL1W8w5HhNyvX+5gZIli5xvy09xmLRqFYu1pj25BILSa0xiQZXcGYQozUW2lW2&#10;NcaTIZc1tjPCK2QWsVqv9ujWpBzW2ENertYYghaTC/eXySXWmM+u8nLZ1pjNpdaYl0usMe4K79tc&#10;Q3Id6Xj9Wq61232A5Al7cjntKkSDYaOj0XfdjE457CoEjy67ahdnN1sf8TwstfhNHdm9xrpXd1tj&#10;pyyaW2+8G32Y6jRLwaYSOMLKsO5eyIXV+oRcW7ThlhbQxq8QtoYZ/YOmDUculotXrlNy1aWHWvfq&#10;bmvsdBNrNR+X1ElsGlwOa8warzbHy8GFlLCFIVZFUoW96uhd1SuPRrkmfoNGg3G+E7t0hsIq7KOv&#10;7Lx1INXKuR+w3cG3MX3buyr83yFbSTf7Bxg2OUHJbLMYsPYaK/N0uM9KZRI6aE8uH5fmP/bKCB4N&#10;LsbNPq4cuU7LyoV3oMGFW9XLdcZTBwnH8y6uBibTL8fFcvFSrXwwK3YVl9iS+pnJct0Sf46M8BKz&#10;XpuGNYYhLWbVGsNCV+q8qF0l4V1YkkisMd4BjNirCcsae9IRu4oHSe0h3olqjckJisHFdr5yq7q4&#10;DhC2NsWuks4Gfi7JE2RREOWSpmiywxIzuPAIurgaY3AlD+hCubh6HK/PuSL7eBINu+oUKzOxxtpM&#10;ZM5LtfK4WmM8SKqwKIgUPI1pPh2rfqY21a5itRWWJFracdhV0MAKGg1+xHSSvuKBi+xEqDW267DG&#10;JJ+O35RySd094TqccnBhnvZyPWY9QSm19MLLpdYYucSGEy61xrxcOawXpZJuXrh6ao2xM9hovCK7&#10;fEpfTuFWCBOzsIb9qNaYnDSw6meO2Qjzkk8n1tjJmNYYgn+1q1bErkpgJn11LbU21BrDB3VaY2JX&#10;qTVGrh8trn99fU+uDcuG81pjykWv+NWlRINqjY3FpdaYxWVYY8qFp9kYr19YY5FahRbSMqNBh4VU&#10;pDVWU2tMLCSWH3dYYzWxxs4YNf35R6ymagyynNbY4mhlEOY1YrVeS/issd3R1YUXtKuU62RCrk/4&#10;l2s2l9hVTi7M4TW1xj7gNq6pNUaumIvLtsaYqKlcF2KNebkwGdTUGhMusfxurLFIECtL1DSHYEQs&#10;pKr0rgozwkffy5L05BK7Kr1qWWNrDmuMvasMawyxQHJrg+nf7DUW5tMhrCiy15jfGuPZoGFX/SZc&#10;tjVmc/XJNSBXxuBC8Fhkr7FYXKLcFURXao3te7nEGmOipo4Xe6j9o/EKowC1q9rsyaV2lc9C6rIY&#10;8IDFzJZatJBOpFz8Ns8Gu8dijaGY2XwrgVE+4VZuvfd8dKPlpzcRZKW4bnHYVYY1Rj/YYY19SS5W&#10;KtOmaMKlZfBbKDtUO6HD7eIazxrjm9lhjX0JrpswMKz6ibexYVcxn67X4MrCtsZyao3hFoy5rLFt&#10;BI/SzPWIUVPYrAIvsjM2plJrTNZjy+zJFWa9Yk4VFcewxuhtaBV2D1e1xwwkORlSG87HNa023DaC&#10;xwm5xOKXXmNOLu4ISbcfB5dhjWG8nFw9BI8urtt9gNgFlRXNO3PZVTxvXr3brgotJBytqzVWkeZh&#10;z7HQPaID2ZTq8i8pAv5TQqvL4/KTWdpVWoWdh2JhqgGtMYZ30VlsId6bS4qdiA3n5GIZhXLc4vqq&#10;hflLbtWQC+uxBi8fj0vqCbbJtTTheIkN5+AabQTVpDVxi7V4iusaNWFpcHKMCt9JjZqkd5VhISG8&#10;U2tMosHnnE62ZrgUlSHVXmNSd2/IHhA+ayyzodYYPujR5hoeTuGSzvTKJfVromyb6eRincQKdyK6&#10;LmsM06STC+ubp3IypFy2NdZiqsGkXGKN2VxN13iBi+Xi1a5axOug+VbtKty6g8unyIu7Yrl4tca+&#10;ta2x79Uaw/rWsMZgwAVqV9nWWE+ssTfMp/taeo3RuqhdUm9rJPBBD7/hodgMe3LtebmqFpdtjald&#10;5eV6hV/ls8aEqzgeV5ZcYo0J1z658q7xEi6Wi299bo2xXHxSyqofMV+zSWssGWcwUqQ11tReY7CQ&#10;Cs0NzNOGhfQeD0bzGEW0auw8Xchb1lht6wMDYbXGrhDeVS8RhSRnIQHVSuzJJXZVUnqNGdYYoqba&#10;kVhjO9jkS8ZpjYXjMPp3lIvWWCHv4sJUY3Ahyi3kLWusNvBy0RqThMaSZY0lpdeYYY05uHBEmmQZ&#10;/IJyWdYYuSKb3GV8zryzo3WmSTussSkKAIaF9Lk1FmuJhbRrW2PrWMfVKxgHsatqYo2lx7PGdjBs&#10;6Q7OBdSuWrOssabPGtuakMu24dp3c50PFrnJxzL4+S4fXIcNV/JyYX0z/5wJjcol4yXRoJNLrLGb&#10;YCxypNXKHXYVz5paDgsJZ4NqjaUaYiGxneIvLKTRM3ZmWWMvcpi6C+0O7i/DrqrgdlRrrN9B8Nil&#10;NSZ9h6sLF1h8Obim1RrzcVnW2LhcYo1hW+RFDlO3i2vB4grDcaxcpAKbi8u2xoRLTvLCR9BjjdHy&#10;u+WKhD25eIraYEEpyRMU9LysW7plTBnFxjaW331qYGohDdlrzLSQsAMipci119iwh4XjmNYYE2Ck&#10;15g0D2tKk9r/nlzhDstolE1rjLnCDeHiQZKDSw4xwyYcWK61tLw/o/exxyuMAkTWNC0kGpYVNnPt&#10;yEkD03NjmyzMMJ41tsnGVGpXJdhrTOoJyjln8ZjW2JCHfctjWmM+u2oMriX5oPEepm7DhmthQtIe&#10;al+QS068JGIf1xqzuCRPsMvxcnKd3ISBpYdcYvvsqqxYSLu0xnZoV22LNfaa1liF5eKjm6jql1zn&#10;YV9vFvP02jrzBF3WGFtJNxq4fLBDa0xEwP0KhvupVmFn60Ifl9pVXi7pNWZztTfxLzu5PNbYCrke&#10;kSvl4sKN9nSO4fiszeWzxsbjuq0SFhT/JHZVHEFMF1Wyg5pYY7MVxHJS4yF42MLlhjWG89sg21Fr&#10;DMcr6y9xeU7tKkTsQWWIn33H1XrgsKt+YK+xTeRwBNE5pt85rDHlQvPKwOCiNTZLa0y5FsllWGMO&#10;rj+Ty7bG/kSui/G4+Ahu9vA1RFfIZVtj9Qm5PjCv0+YalYsvvFjBaj3/iCtBtZAsa6yWvkTin1pj&#10;UVpjMdsaW2OvsWoCqoTaVTHtNYYEzDAaxM1fPcbiPjnNfDqxxvIsF19L/chjUVpjzZe7CB5frHxu&#10;jZ07uGhXubkoAl5hqdSUnlxrPyIKqX51N1e+p1xM/lUunA0WxBrLs1z8uFxYip+fzmFBoJafcBVd&#10;44UVGVLCBhUs7TJqV80AT6yxsO4elt9iV6V7jxBAR6+wBbzGcvFqjYVZIKOr0mWeDLUd1pjYVew1&#10;ZthViwgetxJiV/EMrbSLN3XdtsYGDmts5nNrLOQaPXYFg0vyH2mNrWWRgPnbcsmJV9LgYpS7R2tM&#10;ucQaO/FyYRc/zQKBzSi4InjaNJ8uPsTZzf7s59ZYzLCQGAuwNXFoV2EcDGssgYezPWQ9QVYrb7ZY&#10;0UvsqsykdtVHnHHszWL+Ursql+X2NRWjsEQkgqx9qyeXi8uwxj7neppjuorBRWtMtnLH5cIAiDqV&#10;6R9YXFJR0uYKS0TaXIxyHeP1OVekh+dcoovMLP0GqcKeEgvpgBqY00LCDWNaYxgHhzUmnabUGuvQ&#10;GnvJztNrB2pX4YPKodh8h+tMCVu3hmKNUTFycdEaUy4pRf5bcMU6XD+/ZHg3IVd43o7gscHy/nKI&#10;6R0vm6v4mTUWOXjHqEnsqiktq46bf22TeYIOC0nqCUqdl4FaYzwUm6aEujTTxmyu1tgq1mOF4wWe&#10;oYldtUvFaEj00wqqEyQ3JZ9uSLtqinmCH+VsUK0xi+vwvlxyiHlvLrHhbK7mfbnesZqpn4t1Em/H&#10;KxIMeSQ/WOcJykOe37ZYjWn+LVMkHdbYolhjFSw3M5dsuVyhrPk7sas2bGtsjlHTBWef9i7mjuQD&#10;9oNrsNfY1ifJp1NrDHdOVewqPxc+qItLrDGbK+3lkihXrLEVcqk1Rq6mwYUXpcHF8/azxxbXLMcr&#10;5Rovm8u2xnbEGgvHK1wE3teu+n/aGptDBOew4Sa1q8SGs62xvMuGs60xpH0Fsf8L1lh4A+Ql7yzN&#10;RLJqw7Kr5h/TQmINkVrxNV76sVnsnzdPaI1lbGvs1QPLGmuvY72TYU+uapzO0Nb3eDcZvcZ+Qnjn&#10;ssauMWXMr2IJ5OUSu8rPxUIHDq4+T7ycXAiyMjPLo49scNk91PbG4+I27z6j3LTYcLY1NibX65sw&#10;0LCrpFx8H/sByegm1wHSk2thE8NW0nLxjJoMCwlZYvMLF7TGKjRGpHdVl9bYgG1uwuryo6+sdnSB&#10;xX29jMPk/PSMbY0xGpRiwGsOa8ziakY3xRrjmlm5KjhyK4oN5+RC8FhiGfyig4vWmHKdWlxhK2mx&#10;xhDlajTo4DoTG+7Xc93uA+TjtKs076ynFhKec61WHp/F06b5dGqNcT2m1eXjfHmLsrIm1pj4KJIn&#10;OO+3xjAtOKyxM+ptkif467nC1E8EWS3lEmtsHK5xrTGLq0cbTrjUGjPGC9tTYYAv1tgY46Vc2Ah6&#10;RA0sKnZVQqqwsxnVoDM9+jaeaRV2pkiGFWdZd+85VuRqjWXZPEzyBIvZBWxc9Vgu/pRVP/NahV2i&#10;piytMaddhcdHosEnHSTAFB4xFlBrTLj60mTLxYU5wOBiUZCSYVfhQTCsscm4xIYTLqlfE1pjNtc0&#10;Xi2TcSU7ljUmXBGMgwSMJ6tbCDnFQuqz+UF95jvkJknemdpVUq1crbHdyeyqKSaVSYnIM3amX9ph&#10;eDfUnly0xqYkGlRrjPUEDbvKx8UDFweXnHiJXRXWHB691ALDhhNrjE3RpJppavNurhcGF/MeHttc&#10;lFDTV3dzNV3jJVw0FnW8wBVhgK89ueakWnkLw63W2Fu1q3DnpMSu2mHWa+4Yk4FaY5UyLj/ZYJqa&#10;9BqLf4XL0z/zsG+VjdHbV7g8tJXwYcrchju85gnKlFhjfJc2L+2eXHNsijbzLxbXzxaXWmMuLqa0&#10;Ktc6ucQaE66il4tRbpnW2OGlxSVrhJALQYQxXsL1klybPB4RruwQA/DdZ+MVWYekUev/G09Q3mN5&#10;5LDGzj/hnVPrYRFcKP4Fry+HNZakXVVrfIXfvvYe6ziHXZVXawxLu0JK7Cr2Gqu1eIJS/YDHrpbA&#10;iUSh9CPtqnWk5dTYk6vwwuYSayw5HhftqiTtKuV6cjdXIf+jWGPIuzO4aI0pV8zLhUQ6Le+vXLY1&#10;5uT6hTUWCRtqjoYmXGJjjIozWK3HyowFTmmNpSs0ENRCugLefEOiwU+4BX3W2Lz0GmvTrioeYxEs&#10;eYJJw66CZx/m0yGsKE4hyIrFfz/67MmU2FXaa4xc9fG4NhGF1CflwtpnXnqNtdfx2BXZQy3mssaU&#10;i9aYj0t6jUn0LlzzHK/m6RwS/9IVscbcXJHAaVdxbdnnfkC7wpyThkRNnOmlvrNUK292LzCLjGeN&#10;TdMaE7sqLKWIUY5yK3dNrLEzWmOyHktLTy55yf3WXPhiXTacRIM2VyZHayxKa2ytx3qCykVrzMGl&#10;eYL741lj/vEKowCJLprSFUfzzsp8eUvJbjnsy5fVGuPZYFktJNww0jwsVm7grjR6jfmsscbn1tgT&#10;HoqdG9YY4+Zy43Nr7L5c1bLDGhuHS6yxtbLPGvNwyTozWnZwfV7EZcLxcnPdhIGHiS7SOw+kCrvY&#10;VceWNTbIoitOQYpndFnnJbPK0tbakyuLOsjJBK2xM2pg4QSFSdJhVxnWGND/qaLWGGYYh10lh5gm&#10;F0+8xK4yuHCrGlzMf3RwaYtsgwsb9gYXP6iD60KtMXC9qqg1ZnOxar6PS62xSblu9wHUQvr4fCy7&#10;Sk6GGOCHdhWCR4ma4rTG1hZ9dhWjpj94rLH9BL4Wl121y7RCKawvhVxDLqyLJ+RyWGMTcm1INPjl&#10;uExrzObCAKjlZ9hwHC+HNQY38JI9uf5/tl21i0KugWFXMWrqdGiNXdMa+8myxmLfSj6d9K76vonc&#10;tw20+AveYYM5mP+rZY1J59bgNXty9S7wL6ffsJX0131MZLL4UmvskcsaQ8QgdlVTolyDi+HdT2JX&#10;0RqLvSGXYY35uCxrLMrVbyC9xsrkKhpc+KAuLpc19jlX3sM1ugGCPHtyJVu7iAUyb7Gl2BRrbHkO&#10;X3pe7SqsLQvFb/CUNitIjqn9jtaYw646VGsMi2DDGmNZdek15rDGzs+u8EFjl5hJm2qN0a5ycmHK&#10;N7nwlRlcXzMk+kCuC3L5rLHD92KNCZdYYw9QBl+5bGvMyYVgrFa6xkJHuXI6Xj4uscYef8YVwVFP&#10;cVbsql0svw+PWS7eYY39ntGg9BozLCSJBjfwbdTZu0qtsQGtsbArDm7CqMeuSrEnV1rtqiusHw61&#10;15jkCdKuMrkQZB2yJ1eGvcaaasMJ1z58yJqTC8tZgyustnLzv9qA1phy+ayxlFpjfXwNXZtLaoiI&#10;Nebnwg1jcGWt6B1cEdZ33irjjq22mNZxJGXVeTZ4Ps2KXoaFtEoLieXii8w7S+4nmE9HayysVo5h&#10;i37EbkN9m/l08q4XxSiMmnDGYVhjPBsUu+poiN2RsLq82FV/HH2fGjW1Vtk2RrjeMQd6z+J62vpi&#10;XPn9BNagpQa2p8LDvkm4TGsM9d7kxKuqXGy+W5yAKyJl+gwLidvtmk83pDWmeYIc0rxUl1drbOiw&#10;xoBeHfawZnZYY5JUdsrq8k9d1hiy9p+Vy1ae4JAJMK0/IBN5Yi4E+L+Ci3d2g2XwfVwLzH/caoAr&#10;6eVyWGPWeKWHtMak/mOq4eaKBBLg11e53T4r+XTSu2qX9QT7Ze4IrdIasy2kmKQVPqddlaqcYAqW&#10;E5T9A7rDm1SMJE+wlDhFWLEqeYI87g33CzGLOKwxrSeovcYm4xIbzmFXTVFv83Lxg2aESzobHBlc&#10;mJAWhlhsjcdlWGNfgitcBMpM+lTy6TpiIS3yYGJmD+sP7ck1J9GgWmNYkdcMa4zrgNdbPENjNm+Y&#10;ZYFR3hjPGqMx8lqtMWaI7EieIPPpvFxiw9lcaS8XU1q3OxbXqsE1ev+EnXZ56q02HE+8jF5j5DKs&#10;MXClvFw87NPxEq4rjpf2GnNy3UQBaleJhVRGjeTQGsOEHew67Cr2GputIKjbeoMFQSAWktMaw+Wp&#10;n3FXBRtqV+FnsfeWNXZ6zXy6Fe01hsszP4hdZVtjNlfdy6XWmMW147XGhOvPozsg2EAKRZCbIZdt&#10;jfm5GOU6rLFr6TXG8ZqY6+YGOPfbVbTGWC5e7apwpsednuNJg1hIVek1Fv2E4NGwxhCM1Nau8RY3&#10;rDFGTbEdRCGGXfUzn5ULBC3Nsx3ENUvsNSbW2D/gEmtM7Cr25IqJDefnmswa83LRGrtgcbAznnku&#10;MSgWa+y8RBsu5rXhLGvMxXW7D5A8cthVYiGJNbaNk6Gm00JC8JhiTy6fNba0wO5lKS0XL9bYDqa/&#10;rSzurzB0GI3ys9Im35cNxALVrlpjOMIKFaPR5X4uscZsrtDbGP0GtcZSj8WuEmtskTZcBwmzE3PB&#10;G3xWUhuOXNPkCt300Ydxcok1huI/BcMas8bLwYWUsD2ux7Z6/I05Kt8nrCARVmEfjXJt/wDBiEaD&#10;ObaGiQ6XR5+3zhKRpjXGTNG+WmNIvpKiIGqNHTWQrGBaY1JDhGdo8kFFMUpvi11FroHBhadNKkiE&#10;qZ+0q+7JJSde8321xibimmbz3S05GxyPi1Xzq2KNOblwVG2PVwRPm9pVB/tI/BNlRaPBDr2N/h+Y&#10;ecjmYc2DOKZnSf1MzzJTR06G1BrLxplPxzCoPtvCVq5aY6xfU+2wSa2ErWpXaT4db1W1xiRs3XJx&#10;/Q6Plo+rQ649NkJwcmEnIu/jksoYUr8m5uJaQLg0FteAXEljvPAIZpRL8h9lvMAVUbsK4V1xiklK&#10;B+8wpHJ0nd91WGM8cHFYY1qtnBH74JjF5xx21UOvNcao6QAfNL0rTbbGs8aWeYLCFEnlknqCUvUz&#10;3C/E5RNySbETscZe/GquE9pwTmtsHK5tWmNbn3FFNqV31Sa+4er/ZHRxIBbShsMac9hVWNMf7cxj&#10;ybvzN4RBfbHGrh3WGC6vGdYYoolXc4yabLvKtMbErkpjZWb0GiPX9ZfjWre40l4utcYsrk3pNea1&#10;xoRLrLGvLa7OeOPFIi7Zm929SGEVa5rg6Ho0IQYFuydX+t+xmVmYkp5ctKsKl0gHCbTX2N/x4Qra&#10;a2wDv/38Z6ymCtpr7D3unIL2GsPiPsi/wcumkEA+XZD6Gc9mQXuN0a5a+js2n5XrdEKuFX4NNlfd&#10;y4XVSUF7jb0hl1pj5Kq6uHDzFrTX2C4+jHJprzEvFybvgvYaEy7pDXfTaywSVHv4Ys9T49hVMbHG&#10;juZwNxsWkkSDG5Y1FhVrbBPvy2qOJyiHao1hEdxUa4zl4sWuOh/QGltK4ASl+bcr3Lxp7TUGrqSL&#10;C19sQWy4cbmY/i0JjcpFG67at7iWWC4+5KI1xnLx1ThigfMBrTHl2huP625rLKbWGMcro5bf5o0c&#10;6reQpnATp7JYWaRta+zJ0Lar1Brj2aDDrmrRGgsbao4G0LCrprAFJdZYpsVqK8suu4p7Z9mx7Kq7&#10;udQam5ArXI+NIOZbFwgrjsaxxsITr9F/VzvxWGMp5eKd7bLGyFWyxsvJdXwTBoYRO97U+3bvqvgB&#10;V4KstRH2TcNJVou72GqNbR/Y1lgPwWNO7SpWW9k+wLAZ1hjCu/McfRS1xnqzuB33WF1eDvua8eHn&#10;dpXJJfl0zIE2uBBmT8gVNkXDKIveVioLl8MaI5d4NmKNZQwuvEfG4zKah/m4yp7xut0HiFXY6Eii&#10;picdWkhyMuSzqwYd7M2G1phEg+xfl+C65blYY9TAmlkqK9IwQK2xsssaw0m8RoPZfQSPhjWGRUnI&#10;hbfUfblSLi5aY8ql1hhmn6b0U3ZYYwYX7r3QhrubS/oOi7b3BbmSSAmbOqOHxko/xUVWYZdA+OSC&#10;dpW0XO4/wlZu/WEJ45DoY+puf4Xdh7xhjeEp3dplUpkU1t9L4PKnUl1eqn6mxBo7ZorkPq2x+R2e&#10;DA2f0646Rq5WzcmFJaRwRS+wYEl6uXLkqpDLsMbG4mKeoHKJNSaHmAvkyri4MAAG1ywzehYZttpc&#10;TQ8Xy8VPSVn1GcyypoWEN8SWWGMztJAW+M6pOqyxB8ync9hVb2y7SqyxjTZuJoc19lissZ9wz9bm&#10;TjgHiDX2licoLq7vxK4SLsuuUi7brvpXLxdzVB3W2GuLS60xL5dYY9d3c+Uv78XFcvG1LO2qo2s8&#10;IckdyxrL/Ace+BrLxReWv0eg4rOQkuxdVeu+5uUeayzJXmM19horhHmNWChJT67Ut7hVk7Y19vQb&#10;WmMGF8Y9aVtjGbXGEOUWTibkYpTrs8acXLY1xjL4ypXjydC8l8uyxpSL5eIL0c+4pFy89q4qvcZ8&#10;FirEoy89rCCBIKu+i9X6klpIK1j2OayxNSbIOayx4iqjwRZPhp7s4IghQ7sqr3aVWGNqV63jdsx0&#10;LLuqbttVpU/k+j259ibkYpS7ZltjUdpwTi68NAwutrtwWGMpLxdWILH4x9GYJJUrQS6pISLjZVhj&#10;K7+wxiKGXYXooiaNJ5/IScMCtwml209arLFu5dXoo0jyVWxBrLEOPq9aY9MOa6yCZar2GvPbVTh5&#10;NKwxLLGrZ8d4U9+fC1Nh0sHVIteyiwv312Ao1tikXAgrbGvM4BJrrG+Nl+QJxhboBxvj5eaKBMu0&#10;kF647CoeT9/XGpO6e0WxxvqNu60xoyfXOwSPce5iG73GHHYVwqBzsauEK/PluNSuui/XWvkdRtng&#10;wlS4VB6H69dbY5JUdmP5hVHASQfxWlWrlbMA/VaC3obRu4ru8LHkCbI18SAh1hjtqj3bGpPDvpTa&#10;VS0crctORHqVxcykydZRB+FdfpVhq/S5e1WR6vLU2+7LtWRw8RR1Mq6SwYUJyeCymqIp1wW5pB9c&#10;yIUl2XAyLqmT2J7lW9vJdRMGlmaYfGXYVZjPMp9KWCp/ZBnPoym1kLAMeye9xjbUGsMWT1hlitaY&#10;5NOxJNHaDotnrGpPLuYIST6dSKhbV1J3j8biPvuPPF2RGiJlLEp8XOlPPBlycTFH1cGV4Ll0m9Wz&#10;kjsOLp54Obj+U1pk0xobeLlYFGQoXLscL0nVbWW5vpmQa/12HyD9XvLO4lgqd1HALahd0xpTu+pb&#10;HvaJNba/iPu0+Q3KeAaGXfW/cDao1tgus8S+fYKfJYb4l7+b89lVRD8u4/LoCm7Q4AGzlNUaU66+&#10;zcVeY4/ErhKuGdpwTi4EnYNrNkUzrDFyvSHXV+NxsQz+cY9cn8j1PbnUGpuQ6xuOl82FcvEOu+o7&#10;sat2saYxrLFry0I6EWvsJ7zRknGHNfZ8tFw8jyIaLOS1XDzLwx2+wX5O/hhHPclp5tNVmSDXbCDt&#10;S3ty5adwJJJ8eYWgxcs1Qy61q1xctMZ+Ervqa/z2olhjX43HhZnJ4GJCY5XWWHNIrhR7jfm5aI19&#10;J9aYzZX2cI12AoPDC2xKzks+XWkRc7HDGguzCkb/XeY5886WdzBs9Y8Yh9gZoyaHXRX1WmPYmQu7&#10;4oz+mXx7By+btQrGYYknKOeph9gMG9Mac3HhhM7gol21zB5qddpVYZ7g6FPVBuw1FjbfHf1VM7rh&#10;scZ278sl1tgMpgW14cQaO7ofF8vFG022ZrH87nqssWW1xph76rPGorTG6mqNcctTGlOFRUGAFz2g&#10;W8N6gs0F267q067qstfYVs9hjeGGCcNWWmMd2xpjuopyvSPXvscaM7iwgeS04cjVtrjyX5TLtsZs&#10;Lpa+PAeXlIuXEpGZ4TbPBdifd0ANrNlwWEjbeDgdFtJBjydD0mts+A6vUKPXGJJ/qwe0xs7KmGHq&#10;Q7GrqBhJiUi1xuRk6HAo1hjL4Lu4WC5euaT4nNZGGd6TK6491JQLC+IzyX+cjGuLXElRp7Qpmm+8&#10;nFx4zEbjFZFUwmU2fM9LtfIcI/b6Y1pIUiJSZM2qLEXjao1BAwvUruJTuuSyq7DOLHzVYqYos3nT&#10;UwzvyuwAEBaoRVih1eVddhXWxcol9QSF69V9uRJSQ8TLhXWmi2uTXHKIeWRweawxans+rkODC4+g&#10;MV57eMBvxysSNBr41/44oYW0yNBB7KpcAuOXmWPeWSKOf215l9bYOtG32daj/sBhjSELManRoNhV&#10;Gzxw+ZrFNKcf0xiZm9Aac9hVd3OlvVw0Fn3WWHcKH1StsTJzB9Y2mP/4NY+xHVyPOF4TW2PkMqyx&#10;+ZuNoO0p2lX/jmVfID252nP4WXCJFn+BWmN/xyaHWmPTG7i89rNtjb23rLGFHVzefIMjkbDXmNhV&#10;DIMc1thfsUGjvcZOr/lBV9r4k5dr5W6uupfLtsaEy7DG8NvzLi68Al3W2N/JJb3GTrxcmOQCscba&#10;wnXN8WqINebkCm+A5r6cNa1j8SV2VZhPh2GLfY1sl+bCLsKgNHuNVWmNJU/Yu0qssbzaVXM4M6hm&#10;sbhP0horxGb+N9b7cZ4MrV0DT6yx5v9hNLi0gzWCWGPPBt/g0Yqt0hrzcZXu5qql2WusyjL4Bhet&#10;sX/AhbAixjL4eQdXBQcYzb+Ra97FhVk1xjL4zf2HGID5DY4Xe40lJ+a6CQOr3YdYx4VbuQjveNKQ&#10;DPf9Rn8VrsdGf6ju0xoLle/RX6XVrtrFsK0dMBpcOKY1tmrZVe0ZbAE/Ya8xtatKao1pNCjWGHYb&#10;HNZYXa0x5RK7ivl0X4Jr9JwXUg4uWmNh3erRVzQxl2WNKdf0hFy0xhzjFb3dB8hLQallFmZQu0os&#10;fqm7V81RjTYspAaCxwXaVZInGOvTGmvb1liLGS2GXZXFpNMdWnZVjr3GDGusg3fFNBMapXlYyIVp&#10;4VdwIXhcOMD0/Cu48JgZXMyBdnDFx+NilLuN+lsFx3j1XeMFLriBDgspa/fkctlVmAMynRzw+s9p&#10;jbEHhMsa6zisMTzUeakuL62k6x2PNZZ1WGMeu0q4JE9Q7KpnLrtKuMSuEi6HNTYhl9hwYo0t04aL&#10;TcglPdRsLqc1Bi6Wi39k21UaNQ35FhBrTFI/oxXa4w5rbEqrlXM/IEtfQPPpxBrbdFhj2NtYWuSB&#10;i9TaKK3i1CHsNSbWGJ7S9AwPXGbH45J8OrHGhEusMbGrDqdKo+ku0GhQufhBe7YNZ1hj4HqxyNBB&#10;dli8XGLDCZdaY3KSJ1nK9SmbiwVq8+CKaE8u2lUrYiG1MLmeTdFCulS7ir7ABk8ajF5jtMa+YWH9&#10;RJnW2LrDGsO/nL7mYZ/RawzZerVPbZyz9PiGeHXJqGmTT2l3F/9ycs7Dtfsv5PpnhzU2FteAd4Bw&#10;iQ1nWGM+rhim4E/cYVEuseGEa5pcTS8Xm1WcuawxcJU+G6/IOo5ECn2sLYOlv4pdhR3uwrJYSCt4&#10;5xR62BAPDGsMa7VC27LGCg3IMoFhV2FRWZh2WGNYAgUDscaY+FdYwAmKaY3hRCIo/Uy7agOLr0Lf&#10;YY2R62RCLsuuUq41tcYcXGKN4agnGIg1xnLxhRa5DGsMXAWDC9uLBZbBDwxrbDwuscZuViCReS0X&#10;f4XoIv2QKR9lrplLl9ziqSBHKM9osFZkr7FYA1lHTbHGMo/xefMtnKHV6huY/rTXmBQCDasqIdLI&#10;IRp8dvgat+O8YVchrEirNYYbJjmYQxQyr+XiJ+SaGn0EF9ey2lUOLrx/YmqNsRCo9FCr9sm15eJC&#10;8Ji2rDGDS8rFqzXmGi+cSWVY3j8v5f1/OV6RoF5mPt0eJ5pUR6JB1tqIruIE+LCBGzy277CQcIKS&#10;bB9j2MJd7NH3GeYJIvEv3PIc/ZXUE2y2N5lPp3bVVxhlsavqvT+M/rv8NK2xFNdjhl21ilWGn4t3&#10;9mRczfYx9srCJrVjcHVdXJj7Da7nFhd7jTm4Do3xwjvGGC/hejzmeIVRgFpI27SrjOZhbDUiyVdS&#10;ZCK/PcRkotGgyxrjN9Ub4q6UXmOhXYXg0WGN9Q6AN83CDGtEPxe76qjM/YDeAV5youLcl6t6Xy7J&#10;E/RaYz6ud7ThTsiVMbjEGuNO12Tj5eQq34SBa2JXGRbSMm7wMa0x5gdUqIG9015jtMakurw0D0uL&#10;XdUTa+yjZVdJFfZiQqrLqzWGLZ7qKu0qKXbyD7hwf8khptOGs7i2tdfYWFxijdlcC6yaH1acxQrX&#10;tsaqqy08N/fnQl5nwbD8hOt2H2B+nScoB7SrjjZpIe3SGpPNiuKOWkhYGoSeKk7oZtia2GuNrdKu&#10;+olR0/OG2FXME5QUyT1WnH0qVdjHs8a8XCx2kptl5otwSZ2X6DFm0uQM8wQNrhRtOLHGhEvyBHu/&#10;msthjU3IJdaYzdUcbQTV5iTvjMkLhz676poW0gG7Gw4uGd5diTXG/pbVb+yeXJNaY0y/M6wxxHLp&#10;DywQ+DiO56j9E14HoTWGqKBhc+3ShtsXG87FhXgtcHB9IJf05JrYGiOXWGPPvwJXmHCGIyUvV5Y5&#10;QmKN2Vx5DxdSwpIsF19rscXS02+wmko6rDG1q7BmLqRpjSVpjdV+Rwupaffkqv8V6wfbGis0V5Cn&#10;bvQae8MAfxeLytrZTwha8tfYizp3WWOIck0uPtTkqh2xAKVhjQkXrbEk7aqa2FVOLsyJBhei3ELT&#10;tuGejMeFpV0hpdYYuXIcL7HGZLxMLiyVan0maqbBxXLxabWrHmL5Xd/ENu+SVivfsOyqs12Mg2GN&#10;IRZontIaK2qvMbGraI1ltNfYf+K1LHZVjNFg7cmObVexJ1dde3JJNEi7yuRCkCXW2JL0GnNYY2JX&#10;rdGGmy8rF17LBhdbSYs1plzR8biYztamNebgEmvMyYUX+5LDGhPL73OuSBaPzxrz6ar77FlfosWf&#10;7sNDc1tjGLbTDtZjRakh4rKrLjA9nzjsqlW8jVO2XRVlwlK4xEbUtL+KWaQ0hMYaFjvBCV3b6slV&#10;3VdrTPIEydVNYLozbTibi1HuxFx4bgwulsGfjCscABkvZIoaXLN3czmssdNbzyayz/LjWwzwm70y&#10;Pq/m0zW45SlLUREB840ys47KvAMaPSyPcmXs+qQa2JmrNsrII+mWEWnUG7ARCu+YT3fKwvpPG6xb&#10;vcd8usMGqhY/2y5jt0HyBOcbZQzbAsvFK5c0c/VzIWz9FVxMaByLS068hCu5zWMEF5c9XjZX2KwC&#10;SwNjvNxckUAC/LpYSI+keRifUpc1VmH7Hs0TpIUUO2boEGcYpNaYnKDs8fw2c8wq7IY1hoyWpNQT&#10;VLvqwmoedsSKOPljlzWGxeF4XNTAAptr6b5ccthXyjq48FCnHVwdPCTK5bDGpJV01DdeNlc3HK9w&#10;EbhfwQOvdtWB2lVUVuSsqcUE7dAawxfrsKsWOaTveCRfFGtM7KroJha6alf11BpjBQm1qx7jDVE1&#10;rDGsudQa21RrzMO1ezeXaY1h6ak2nJS+dHBV1BrDB21qNKhcYo3xVu3yzVf9pNYYuNQac3HRGtPx&#10;Ei61xjhebq6bKCC6goEM7SpEHr0LhE/p9ywROeWyq3D5owQuPxS76qHXrsLlg7e0xtbZayw3Q7vq&#10;P2xr7DKJf9DuNZb5i9hVao3dzVUcjytrcS2Sa8FlwwkXw7t19hpTrveWNXZ6yQ/q4mI0aFhjvPx7&#10;jleZ4zUp1zc3N0Bt8DNenPkpBFnJl4wuluakJ5dtIe1i8ZVsMWrKeKyxKq2xZlxOht7iWclXsCF+&#10;3qY1Vv311phyiTWmXFj2NZnQWDPsKnLlLK48e6idn8xhuKu0xgyun8kl1pifS6wxbPMmp3E2WHBZ&#10;YxNyXWLdnZ+xuNK3+wDnpYcIsorsyVWdpoW0RWss7Mg0Wn4nDQuJNSnOphA8bh1zl9FnjS2IXbWJ&#10;HW7DrlrHt7GWwOeNtXCYXEuxrPp41liJ1piXK25xhXWrR6jVsylaY8c4Is08F2tMbDixxvxcCB4N&#10;rq9G/0wtZVtjXY8NZ3AxFnCM11hcSAkTu+qwx98orWFOmaQU2lU4u5mmXaV5gtJr7ESssTiipvMz&#10;tavwJD7NVTDp2HZVUwplldjoSK0xsauklfS41phycfva4MIJ3Xhcn9tVQSD9lEMuPG2/msu0xrCN&#10;Ez6COFE1bLjxuBCM2ePFcvFiV4mF9MywkHg6fCC6lNhVPBZtGhYSc4WHceYJsuCE9q6apTU2Xca+&#10;X3HIzp8SOpSYo1qd3Ubw6Ler8EHnD1Rv4xmazxo74AfN2VyPaMPJYV96yEplfeXCZJWfjCs2uz2W&#10;NTYGl8saUy6x/GS8wBVZ4FmT2FWb0pOL+XTLCeafb8rJUAMvjfoxk686Oay621l86VWpTycR++CC&#10;u/OGXYVVxtIuD1w0GqzQrrpwWGOST6fWGLyNpOQJtoa4+YubUl0+TmtMuKSeYI5cr34bLu50TcZ1&#10;lBiLy2GNcbzekevQ4LrZv4kca7l47OdUH/CwbzjE7TlYZ57gLruDL6xiJp2XKuwdbsIciTV2xTov&#10;uQSe4MwlW0kb1hgijZphjeHyVw+ogV1oTy4eI7zmkIpddbjB5mGb/4LZ5+xrcs39llxpL5daY3dz&#10;qTXm5ZLxUhuOXLMcr9Q6NTDXeLGIS+emx2IkMMrFU5di4l/Qs60xLRd/qXbVaCkTlovHXxUNCwk/&#10;m36Nn9VYLj7oSK8xwxrD5QvruLzJsupBwmWN4fL+FS6PsVy8cpnWGC73chk23OdcpjVmc2HeCzoJ&#10;fBjtoSZl8FvkkjL4JpdaY+SSXmPCZZSL940XrTEtFy9cRrn4QngD5HtSa+MtnhWHXZVZ57TekDxB&#10;h13FfLr0J0zrhjX2PXYn51lWXe2qulhjHbHGNrDembetsScsqx7TcvEOuwpczwYOroejb7gwMReC&#10;R8MaE65dig08cqvZXGEFCYQV82qNsTbKE9pwsQqWdk5rjGl6g7eYhB3WWGaD4+Wxxm7yBMMoQPLO&#10;kmEWyOh78VtIOEFJLtMaW6M1FuYJjka5YFhIjJqitMYObWusRLsqLNk9+gh5sca2xBqTipIOa6y7&#10;yNdVlmtm1hCZnAtv6jVJaJyYC2dSYZL/CMfgeggbbkusMT8XwqWBXQZ/4vGyuTZvwsCMz0LqswCY&#10;YVeJhcQeqRpdOC0kBI+GNcY8wX4Hw9ZuLOPeY4nIc4c1FndYY2JXMbFHrTE/F6a7ZZbBD5uiYdKZ&#10;0K4yrDGbS2w4P5dYY1huH/JwtikJS78N1+0+QDXLIm0tnjWFbiemKiNPEId9YSa55NOxDv/B3uie&#10;f3bA0EGipkyW3kbctsY+UsWR1M90hz5Kr4fUjRK7g+cTfcx6hjW2gDen5NNJnZcxuaTX2JhcuFUN&#10;Ltsak/xH7TXm4kJ4NyFXzBgvng4f7FvjNQ4XysUXNO+MDmR6hnX3ZrfxrJyuogp7copFJtRC2j3F&#10;BrWgqzWm1cobmIRCuwqXS2H9rm2NSRftwSaTrwy7CnHo0qKcoDBiLz2mNSbFTloerhMvlzQPs62x&#10;RaYVbhtcdIbYCMHgkqZoao1ZXGcdcL34clxN13iBK4L97GPKmmJXqYU0ZJ+OrRWJLmhXvRRr7JoN&#10;Aw6GtKteswr74hmPpy8wd8z/zNRPscZO15l+t87qmP2vcHn6R1pjq9yziV5ZdlVZrTGJBh1cp5gy&#10;DK4XWFCLNaZcP5KrQ65/9XLxEFO5du7mKhpc+Iom5DKsMR/XS/z2l9IbDlwRTCGFhFhIP+LZrK1j&#10;d8uwxt7fbY3VVvCGMKyxHxCMFDZpjXVpjdUusQEodlWh/icsCAosF6/W2J+11xjSvgpiV9XErhJr&#10;zGVX/Yh7vbYBq8ewxv5kcYk15uTCnGhw0RqrXVtca14urBILktA4+MCU1vGsMeXC6tewxoTrmNZY&#10;lDYcuCJTGLYYe1clUw9oV9nWWHFCa2wReIY1toKHWqyxauvxaP1Xq69j125J7arXTP5l4l9VrDGX&#10;XbUjdtXvRr/U4KI1lrGtsTG5GOU6bLhlLxdfVyyDH0aD5JrCOsBnjYV1Ej+3xrS8f0q4bGvMyYW9&#10;35E1FkkdSNTE/YCTCqLBtbLkndEaK9EaS8vZoNhVknwVllKkiyq9q3gyZNpVYo09xvL71LLG8t1N&#10;PG1ShX2+VcHJY6hGM3R4juDRsMYsruh4XJgKkw6uBXJJBlLaxSXW2KrFJVGukwtnUl4ulouXZm81&#10;4To0xguPWYmJmlre/5dckUDsqhc9vuT2qaxIKmGz57DGGriJHdZYj9aY1N0rlqV3VQP3VymsVj56&#10;SsUa6zYwgdbLYo1xF1t6ci312CFTFCO5Vc+3tdcY74Avx1XtDRGF/AoujHKOZfBLZbySxuMyrLF7&#10;jpckld0UOwnDwJMDvAWcFtIeV0zvsICPHiAMCvefJBpkTm2WFpLk00k9lHDGwbQgraRDqRHBo9QT&#10;9Ftj+KDak8thjTVojf034Eq6uHia0tvGi6H0kVwVhg4Oa0yborHsqne8DsYcr5t9gDAbAesjw0LC&#10;cM+vs3nYmNaY1N1jd3C1xq7UGsMqo75Iu6pCu6q7ivVY3mGNzXitMUxIkqVscjFXOAuujJfLYY2R&#10;y2GNSVO0/qNxuKQpmjThGHi5GI4r1xTHa4r5jwteLmh7NSniYthwtxtBLruK+Si1OZaLN+wqyROU&#10;XmOsW9W8Zp0XpzWG6aSFOmNB9RsO6e+xDRd890Dy6aZx+btjHiO8l0xRvFCCk9dqV+E23r7gAsth&#10;Vzm4xK56Sy61q7xcYo2dWVwfJModj4tnnqs9xGAnG+R6wOzrHrlc1tg9uVAuvnqN1VRyFkc9NbGQ&#10;mrY1Nv/WtquY19hcx6u31mc+XfpbPHZqjUUfjN7+QVgwc/SH8x5KJxRe+ayxB1gjJBuMBrdoVzWZ&#10;0KjWWJXWWLJjcy3adpWLC3dVcx2r9Vr/n0efuJB+Qy61xiyupMGF9YPLGvueXEONchEUj8nF8v5N&#10;myvj4YIbWD/GODzt065KrWMuTneQqJifVmsM64D555JPt4HVelF6cp0xalrbxf2ldtXJa3wbofI9&#10;+j6rLeYJbqk1hhrc+egG1g+GNcYztMEi3qWZR4wFumJXkWve4MKwCVd1+iGtsU3h4onXkXCpXUWu&#10;Q3JlxBo7eU1rTLlojfm46uyhFsuB69zgQgmP/P25kKg5//xzrgjeWrLdHkYXCLLatMYOyzhwqS6s&#10;Ip/hSK0xHPaddxOYFgwL6Riv3pNZ3F9FRk3J6cSr0cBLye6lFqc4scbqcdwBzWm2hhHFaCnHnlxi&#10;Vx26rDGNBnFCZ3CxNsoCrTEfl5x4hcVObC5stCSntYcaYhzlEm/D5KI1RnUqbISA4HEyrprBxehd&#10;udQa+2y8Ij67Si0kROzN/yK7atq2xrY91phhV+UQVvTGs8Z+A66+x4abljL4DVgWhcm4klJ87oSH&#10;mIYNN854fW6NRbRaeRbTRP4x6+61GLHXV1mkbda2xmQpKimSW2qNSZ6gWGOSVmhYY6hOUFBr7AAv&#10;DYc15rOrihdShT2Omf5IuDRPkFyvXFw4kK36uLIW19LmGd5SXi7bhhvLGpuQ69DgoufZES5p9naT&#10;0npTLh5v4z9eSd09266asy2kGao4kncmmeSZFead/T6OpczyFAyXmlpjWS4bNqS6PO0qtcYkalJr&#10;bJ2xwGMtFw/O6ieJmsg1+HJcaS+X9hqzuBzW2DrzBHuzGIC1dZ54PZZy8au/AdcMdyJyicxtufhN&#10;LHS9dtWcw0LiGZphjSEeqv3IcvFqjb1h1PSwhX9wHzvcQfOD9hqjXfWjRIMvcVSXm8HPYtKTS3uN&#10;iV31CaV7/FyfaFdNysVy8Q6uRXItkCvv5Toj1y65fNaYi8tjjV1yvBpqjTnGqxbeANqTK7bxHYIz&#10;7clFC6m6+XL0M4c1lp+lNXZ6jRC8yrLqTbHG0pdYJeazbLBzQiuxesXSUHE5GRJrLIHFfbK9gQDM&#10;YY1tfcBj5+g15uBKebmwsZkXa0y5ZrBv2xRrzMmFsMLFZVljya6XC/ND/tiyxmLSQ017jU3IdXkT&#10;BmpPrsMK1syhioPhDrsvjv4UehuI1/ZgjRW2Vk9Gf5V5h2iweXrFzbAD2lX7tMYGj2mN9ZgnePIT&#10;EuTqH3F/xRZ4B4RZIKPfni5LNLiOF8phAuMwz3y6Z2KNFe1eY4fsNWZyIcr1cm3fzRXmPyKsGDym&#10;NaZcO+TKTsjFAWghGnwm1phyiTUWLrZGX5Gfi+X9dbyU63YfoCmNJ49YmEEtpOlZjINUYa+22Brm&#10;RO2qR0j8m+5YFlIugWGLijXG5mHnkgBj2lUIstraa4zRoGx5GtYYN/IMa4ydGLxc2muMd7aTC2c3&#10;E3ItMLHHYY0ZXEiTCG04LFmVq0+uLnuNrfW4H2BwMcoVa2x6Mi64gbIU1ehilss3wxpbQJAlJbu1&#10;d9Wsw65CUZDQGsP0LCUi0wd9vCuknmBpiIc632EOmlhj9YMcFhfbLDhxpNYYP6hYY2GWMqZgJxfu&#10;L8l/DKt+jsOldhW5RANTa2xCriG5ehZXTAbA4MIqozAZV1JKkdvjFUHsItFgqUILadNhjVl21e8S&#10;mB/ytl21JhaSHIp5rbHjUyyGNE+QrQvVGhNjMaV21QIzRQ/w8k5Pqd7GR8vgwoTks8aUS+okOuwq&#10;g4sehMuGI5cc9klLRicXTlMKF+NwHbm4+NZWG47W2O+o7eXBFbHsqq3Xr3g2qNYYvuHq92pXMV19&#10;LGssK9bYDg9cDGsMA5K53MJzrtbYjFhjEjWx/8ir73mCctzHbdxmT67ka0aDYo1tvWae4JRaY+S6&#10;nJBLWmSrDUeun9SGA1f6UvIEpYeag4sZ8mrDCZdhjfm41BqzuGaZQvG5NRbZwFZ80F8crSeC2F+w&#10;PDKssbf4WTCHVUdojeGvMv9DLCS8qYP2JS8XC6mBDfGg+AO+lmAGr95gGiUhgtoHrKZCawy/Yeuv&#10;GNtA7KoFSEBB8z0e+NCuwuWpD7h5g9eYp4P+Fbl+sLhOJ+RiQmPwFqvf0IbDb697uTBNhtYYuVgG&#10;P1jHYjlokSvv5cKLMpAy+DHhUmvMy4X3cXBrjUXUrurujD5cIbOI1XqV1th5ajy7itlUpUvMD0uP&#10;MQ5GtXKHNfaAx71qjfEEpb6CM4MYrbEwn862xsSuclhjd3MlJ+Q68nLZ1phwqTUm9QRdXB5rTLjE&#10;GtvzcmEOcFljYvkNw/GKBMUylqL57tXddtUpi+bWG+9G90l1mqVgUwkc9WRYTzB54rXGcPQZqjij&#10;X9WMTmEWGdMa28WZ1NZHZlMxaqqd2r3GXFz06ybjap5MYUnhtMYsrja5tmjDLS1AoC0Y1hij3PYM&#10;uVgufsnmCpPlMADdq7utsdNNbLr4xuum/mMYBaiF1D8AntSny2yzGLD25CrzdLjPylcSOqhdtaDW&#10;GPcDHNZYr4zgUbyNVJlxc5zvxC7LxUuJyPPWAWZzyaeb3+7g25geWnbVfxGX5gn2yggeJ+TKkeuU&#10;eYIhF96BBhcewaaP64ynDnKImXeNV+MmDKx3LLtK6rxUE5Y19qQjFhIPXNpDvBNNawwz4mBWrDEu&#10;RWVIM1muW+LPsX1QYpZy07DGMKTFrFpjWOhK/Rq1qyRsNbl4Z3MnImZwYQHv4mpYXHLiZXLhreri&#10;6llcok5JZwOTC3e2wSV5gjzsUy7NE7w31+0+wNKOw66CBqbWWOsjM0SuPNbY7jjWWJsJ2nmpwh5X&#10;u4pL7AqLgkgh15jm07GaacqwxlhthSWJ/Fz7jAb52KWFS3Yi1BpzcUmeIFtJK5fUE+wZXKPpLjC4&#10;ME97uR6znqCUWnrhHS+bSyw/m4vl4lekd1UCM86ra4ddhVk2LHtt21WST6fWGC4PE86wNv+odhVP&#10;hhZZ9TPHLIt5zadjgdqTMa0xrCXVrhKuss01RWtsetfHJdaY2FVT5PqRXIY15uOyrDHl2qANF6cN&#10;57XGlCvL8bqUKHciLqSE1bQnF6PB6gfM4TWHNaZ21b8hdHhBa6xWkV5jjAZtu6pQpDVWU2tM7CqW&#10;VXdYYzWxxs4YNf35R8zhNQZZTmvMy2VbY7vkol1Vu5CeXF4uvA4Mrk8I/Rw2nFhjfi4sWQsua0yi&#10;d9d4CZdYY0zUfAEulouXnlxh3hlSwooea0ztqmlWXjQsJIkG5xCMSO+qqvSuCjPCR9/LkvQaE7sq&#10;vYrFvVpjaw5rTOwqtcYQDSa3Npj+zV5jIReCrCJ7jRnW2AqiEMMa83L9wq66CYmUiz3UxuWyrTGW&#10;wU8LV59cAy/X8ugbNawx4RJrbP8zrgi3crUK+/QmghGHNeayq+gHO6yxNnuNqTVm21WSJ9jssifX&#10;gMXMllq0q06kXPw2o6buMZ62FMvFz7dQnqdwolzPR19L/gtw8c7+klysVFZnBYn8tMWVIVfthOXi&#10;63IypFzjWWN8g42ssYjDrpL12DJ7V70o8+UtyophjbErjvYaKzusMaRI5nsNORlipqhYYzm1xrBB&#10;6bTGthE89mlXHYldVeaW51kDoYNhjXE9JlxhNi9eoQYX8wSl24+DS+yqAfW2ao8ZSHLiFe6wYMfK&#10;xzWtNtw2gsf7cqk1Nj5XJHhJEbCY0CrsrMM/izCoKlXYpQB9eCTPlSDDu+gsthBjF0wq0zxBlzXG&#10;c/TVu62x0K7C0bpaYxVpHvYcH/SIDmTzqxbmL+H6py/HtTQhl9hwUuxEbDiTi3kPFZZRKMfv5pJb&#10;9VViGmlNDYbjJ2ON1wHHqx2OV7gI1J5cUp9uyB4QXrtqQ60xvOuPNtdwE0vLZelMX1yXqIl1Xk6O&#10;kVaYlKgp7rKrEK+pNSbR4HNOJ1szXGLLrerlErtKqrCrXXVfLqlfE2XbzKaLi3USK9xh6VZowxnW&#10;GJ1oFxfWN0/lxEvHy7bGWmKNObluogCHXSUWUmi/IHPta+nJReuidqnWGO7Fw28su2pvEcFZ861a&#10;Y7h8cPkUv/2K5eLVGvvWtsa+V2sM61vDGoMBF6x6rDG1q7xcKE8aNLIW14z0GvNyVcnFcvHKZVtj&#10;p16uV/hVPmusLNbYhFxvb26A2tYHBsJT2OatnV0hDKpeijUGqaRWYu8qscaS0mvMsMYQNdWOxBrb&#10;QTCSjNOuKtIaa0qvMVpjheYG3j+GXfUeD0bzGK5KjZ2nC3nLGjO58GI3uRA8JiWhUbloVyW1J5fa&#10;VcpFa2wHR6QGF62xpmWNFfIuLkyhzWNs89amWfgwb1ljtYGO11hcljWmXJnbfYCaWEjp8eyqHYdd&#10;heBxTe0q5tMdrVvW2L5YY1MUAAy76nNrLNYSu2oXw5ZpaJ4g1nFhyxuEQbSrQi5uXt6fC8Hj2ubn&#10;dlXTZ41tubg+t8YMLtuGa6/fyRVaY8Il1hgnJLH81IYrucYLXEgJazORzLCrKhg2tcb6HYxyl9bY&#10;Vplng2qNaZ6gwxpjUZCW2lV4zh3WWKohdhXbKTrsqjO2vBFr7IXYVWNxhcVOkN5pcIlddUEbzrar&#10;pmnDST/lcEjFGhMuscZow03MhW2RFzm8kgoOrgVrvISrJpXKpJ9ydQFcLBc/pl11U1745n/Sk0ua&#10;h5nWGE+HGz3cxBI6CHpe1i3dMr+pxjbCij41sJL0Ghuy15jTruIJivQaG/awcPz1XNKkVg77Mo0e&#10;ljX/DbjCHZbR3eu0xmS8eJCk4wWuCA9c5Py2eCx2FauwL49pjfksJJqjFTap7cgJCtOOY5sszDCe&#10;NbbJxlRqVyXYk0vqCTq4hoyalEsqY4gNZ1pjE3FpniC5luSDxnu4VQcJVM0vJFqYaB091L4gl+xE&#10;fG6NRVbFrjqmhfSaraQbDUx/f9yhNSbCnPYakyrss2zxV3rI0MFnjWXFGtulNbZDu2pbrLHXtMYq&#10;LBcf3US1wuQ6DzF7s/ighl1lW2MrFtfAxYUBeerjErtKbDi1xrxc2kPN4mpvYgCaXi7bGhOuRxyv&#10;lJeL4fjteEWCyhBhRumS+XQOC+kHioCbyHUIouyZFDjsqj+phYTf3kWV7ECtsdkK/kGp8RA8bOFy&#10;wxrDuXSQ7ag1huOVddsa+xN2IpTruwm5Vvg12Fx1LxetsVn2UNv6wPzHRXIZ1piD68/ksq0x4brg&#10;eJ16ufgIbvbwjUaF6xfWWCRo9pCoGEZNuPmrDguJ1lie5eJrqR95LEprrPlyF8HjixWs1sUaOz+9&#10;xIvTtsZq6Usk/qk1Jr3sYrY1tkZrrJrAIlitsZj2GvNx4QytINbYuFyfW2MuLlpjtaKLC8vv2BWW&#10;Ss04aqPU1n5EdFX9ilxijQlX3hgvJv/qeAkXrbE8y8XfMV5hFBDW3RsNm8uu6i5iHbeVEAuJ+XSl&#10;XZxk1W1rbFDB0s6wxmY+t8bCeoIIK8QaS/ckT/AKW8BrLBev1liYBTL6yGqNtR3W2L258Kauswx+&#10;VWy4gdhwale5uBBWiDVmcNEaW8siYTYmlTL9XIhyJxwvqSeYLO3aXLs3YWBmUgvpI8449mbxnKs1&#10;lsvirtQ8wfgQZzf7ljUWM6wxxgJijS108HkNuypBa2zIeoI8Q2u2Onh8xK76B1yY7kQxClNaLS6p&#10;vGhzhWErtr1/NVdo9lFsUC5aY7KV6+N6YlhjNteBh+t2H6DaifMEhR2a1w7UQsIXK4di8x2uxyQM&#10;Muwqhg4aNc3S25CeXKkh7aoDamDj2lW4vxzWmHSaUmusw3Xmy3tyhefSo1F+1mAZfBcXrTHlkhLr&#10;vwVXzODCVDjheAkXy8UfL+AO2Be7atdqHnZagcWf1CrsQ4R3YfYIXvEf5WxQrTGGd3LOebgp1eUl&#10;GuTmUvWKl0udl4FaYzzsm+7gbbw0I1XYe7hVU6tYjxWEa2FSLtpVU8x/dHBJ3b13PJf2c7FOooNL&#10;WmTfm8uw4fCqlfFqGuP1ORfLxV+IXbWLZyz5gHmCjVksZrc+2XYVs0ec1hhPhh7y/LbFKlPzb227&#10;SqyxRbGrKmKNseVyhRLq78SuklbSPbHG5lhrQ60x5WKfOy/X13giqmKNiV01WHdw4YO6uBZ5+Y7F&#10;lb50cM3j1aJcYo2tWFxdcjUfKBdelMZ48bz97PFnXCwXb9pVLJ7x/4w1JnbVf5k1JnaV2HD/r1pj&#10;kV0EI9X4V6OFdW3re0whhjX2E8I7lzV2jSljfhUb/XnJO0szQa7asKyxebHGWEOkVnyNaT02i/3z&#10;5gntqoxtjb16YFlj7XUEWRn25KrGaY1tOayxu7mSKQcXo9y09lAjl1hjfi4WOjhhGXzl6vPE69DL&#10;tTwaiirL+9ccXHvjcd2ctES2DnDSINFF7egCi/s6CwTmp2dsa4zRYFgMePSZ1hzWWPZ3iNf6OBlK&#10;RjexuNdeYwubWKaWtFw8o0HDrkKW2PzCBYLHUGUf/fai5NN1aY0NbK7TX811JjacxdUMy1rha5Be&#10;Y8pVwVFiUWw4Jxfm/hLL4Lu4aI3Ny5mnzRW2/r7bGvvleN2Ui6df57erMC04rLEzamCSJ5iP0xrT&#10;fLpeA6O8wCa1N9XKcTezUJbm06k1NsS6paTWGBclouKssUTkuXQxEi6nNaZ2lcXVow3n58LMmZ6M&#10;K0z9xCi3lIv7AfFxuMQay/itsTG4bqyxMAw8ZdXPvFYrl+ZhWVpjY1pISIApPGJ/XrXGElJdnk22&#10;Bp1pBFlaXZ4iYNqwxngHiDWWZVKZ5AkWswuIQnosF+/lEhvOyYXHR6LcJx3hknw6seGEqy/Nw8iV&#10;7LDTlNyqBheLgqgNJ1yGNfZruaQuT2jD2VzTN/sAqSkmX0mJyLMs5umlHYZB0h289JjW2JRYSGqN&#10;sZ6gBMInq1s4rxS7qs+mDvWZ77DilHw6taukCrtaY7sOa8xjV3m4XhhczHtwcKk1Ri7DrvJxWU3R&#10;lEtOvMQa29pNeayxKDaJpEpratMar5ccr4m5bjeC0j/zsG/1OZ6j9hWy2kKrB2MkdtXhtZw0SE8u&#10;vnOal7Y1NscwaOZf8Kteil31Vq0x/Mv/+pp21Q6zXnPH+A7UGquUcfnJBtPvpNdY/CtcbnCx4bvB&#10;xaipTLtKudQaM7hwRqS9xubYFG3mpcX1M7myw7G4mNJaYarByTq5xBp7Tq6ijtdYXJccLwfXKCMo&#10;/yM2lGqztJBS0ruK1litxZOG6gc8drXEI4QHJe01hiVFra/WGJZHao2d0K46/4R3aa2HRXCh+Be8&#10;vhzWWJLWWK2BoKWw9h7rU4ddlVdrzOZiT65/wEW7SsvgMxZ48Z5ctjWWdHHdbY0l2UOtNiTXk7u5&#10;CgYX8u4KOl42V8w1XuCCG1g8xlGPVCtPDjbwFsh0sGLKdxex/C5OIRgxLKTXll2l1tgMVuuxMmOB&#10;U1pj6dveVTdxjdpVV4hC5hsSDX7C68tpjWGNMC+9xtq0xoq0q0wuDJvJRWtMuX4/+lTJlG1X7dGu&#10;qpNr3uBC4p/BtTn6VbX6vbl4LtCmNaZcLmtMx+sfc7FcvNpVuQRGOcqtXFli58+47yfrlnQOj5b2&#10;rjJ6jak1xjVzX+yqCnOEGswTXOBML/Wdi3HeAd0LDNt41phtV4UHLjihM7iej4bGyyUvb82n2/+l&#10;XXXzElUuteEm5EKUGxYFQbikNpzPGiNXLUprTOsJ6njRGtPxAlekgc2Uo/Le6NtYKjfwtMkS+wkP&#10;xc4NawxTxoty43O7SmpSNKUrjpyghOe3zKejBiaHffmyWmM8GzTsKtwwpTKtsXIDT9uYdhW5xBpT&#10;LlmPLZfBlXFxSXV52nBjcVXLXmtsDK61ss8aG4cr6uK6mWgj0nJZ7So5mHjZwFxcrKg1hifRYSHl&#10;eCh2mOgivVMsJLXGji1rLGyMjqlKimd0Wecls8rS1tprLIs6yMkErTFpHpaWD+qwqy7UGgPXP305&#10;riWDC0NqcPHEy8GlLbINLmzYT8gl/fteVXzWGLsB3I5XJPgDH7sntoW0n8BwuyykXZbpm2IBeodd&#10;9fH5WNaYnAwxwA/tKgSPEjWJNba2aNtV0mtsg1GTcDmssV/BhfX+hFwOa8zgwuJwPC6ZJgfGeGHO&#10;npDrJtUgXAS+w0ZsMP9Xy66Kcss6eK29q/AdpN+wlfTXfTzwskhRa+wRGqAEpjWGFahhjUmtjQ6t&#10;sWtaYz9Z1ljsW8mnk55c3zeR+7aB1oV+Lq4SHVxFgwsf1OCiNfbIZY3h8n1KGnmJcjvKxfDuJ7HG&#10;pvBWjL0hV4Jcp14uyxqTjrSB9BorX+AbdXOFN4BhVzGRTHpyOeyqc7HGYrTGmrNijdFCyrPXWLLF&#10;qEl6VzWztKuW5/Dh8mqNfY3AsvgNZp9mBYvgmlhjDrvqUK0xsas28KvyNpdtV5lceEM01RqzuXJe&#10;LtwKebXGhOsDuS7I1X7AD2pZY7XD9x5r7AHK+yfZa8xhjfm5rm/CwHzUYyGl2JMr/UgspCvcsYcX&#10;WNzP9yVPkBZScRaaYVhPEGHFIe2qDHtXNQ1rjNGgWGOGXSXR4Aa+jTp7cqldNaA1FnbFweLezyV2&#10;FSSgsE4iuaTXWNzLhZWLlys7HheWs/UEluKx1gWCx7Cr5OhPymVbY2EHrdFF5ym1xsbiut0HaMq7&#10;Q1ScjMuugpCZty2ksLr8aJRDC+mPo4+i1liLaR3LUi7+Ha2xaVb0ErvqaWuVdhXLxReZJ5jcTzBP&#10;kNZYeCiGYYt+xG5DfZtx834CmxMTch0NkYBp2lWo96bRYGsVW1DLbL5bFK6934BrjVx5gwvbbmHq&#10;J4JHwxqzxsvBBTdQkpROWYX9qcuuQnb7s3IZ05jmCQ5pIbX+gF1Fw0LqYRw0n25Ia0xCB8MaY3V5&#10;tcaGDmsM6NVhD2tmhzXm41pgnuBWYywuh13l4sLtaHAhbM1L1fyJuXhnN1gGfzKupGe8WC5eqrCX&#10;EqdYfq86rDHJE7Ttqq8dvcZ4jDAreYLSu2pXe1dxR2iV1pjYVV2xxqaYJ/icdlWqQrtK6u7tH9Ad&#10;3qRiJJ0NDC7mPxrWmIdLrDGxq16tTsYlNpzNtTRFvc3LxfP2jM11pOPFAZDz9nB/F7fj3TZcxNG7&#10;iuGd9uRi1aKqYY1h+vvjjuQJMu9M3hBPJZ+uI9bYIg8mZvZojoa9q27/l5mTaFCtMUQaNcMa4zrg&#10;9RbO0FaZpSxZFknNp1NrjCdeRq8xmjCGNcbMFy+XtMi2bbgriyvt5WJK63ZnDK6w0y5PvR1cYo09&#10;trgeNcCV+owrsr6P8Cn3EH+IvbfsqqNr6lIr2pMLl2d+kLNB2xoTC6mMGslB8U+YsIPdvs8aw8+2&#10;3mBBEIhd5bTGcHnq5z+PbqZgQ+yqGXLZ1tjphFxiV11LDzVy1b1cao1ZXDtea8zmQgpFkNu1uNQa&#10;83Ixer+1xiKGXcWaFLEdWBeGhfQz76kLLO6bZzuIXZYsa+x8TGsMaV9qV8Wm8GJv5niCInZVVXqN&#10;RdnzzWWNiV2l1tiEXDzzdHCVaMPFXDacbY3NMcCXHmp+rsmsMS8XrbELbl+fCdcvrLGbcvFSrXyH&#10;6d9Z5gkyunhW2gRescFGwoY1hmgwVHFGN0XySC0kVlrYY+8qtca2cTLUPPFYYyn2GvNZY0sL9OtS&#10;Wi7exwVv0MU1rTacj4tRrnKpNWZxhd7G6JsJbTicSaXYayxMKhv9rBldpA3XQZZYWCdx9LOan4vW&#10;GJu9PStNWeMlXAMt758dlYsXC4l21VED4ahpV2FxfygWUi6Lxb2oOOltsZC4Hhv0+E0ZdhXPBrfF&#10;GjtAkKW1NnJM8o8Ol0dfQp0lIs8Na4yZon21xpCA+Su4PrerXFysml8VLunIFKZ+0ho7wFH1hFxy&#10;4hXWeRFrTMrgjzNe02y+u2WMl4PrJgysz7awlau9q1jnpdphM1epwq4Wkt08zGWNHWCV8WyodhVy&#10;hTMd+ij9P+COTbF5WPMgjs+r+XSzzECSkyHtNZaNY9aToiAmF7YPjsgV83JRb5MhVS4J7wbjcUme&#10;oHB1yLXH/Mdw0wzvCoMLD3XexyUVJJa9XAt4tUj+o8F1uw+w9NBrV+HFsHCAeC29y6WoDKnfGmPy&#10;lXQAkKPrvNhVhjXGBk6OnlxahZ07EYNjFp9z2FX35TrgrXrisuHErlrmyRBTP5VL6iRuqzV2Ty4p&#10;dnJGG+7Fl+NiufgNRoPbWay6X80xatLeVS67yraQpCfXJu6c6v9k1HQgvas2xrOrMP0d7UCXCnb+&#10;hmelL9bY9Vh2lc21ydlH7Kqky65KIwCaErvqa3JdSzQ4HheLgmRZBl+51i2u9HhcbJSi42VzOa0x&#10;cCElrKA9ubC4D/JvsKtS0J5cP+OWL2hProcIu5b+ilm2sIrFfXB0jZ8V7F5j6X/H+qEwZdlVhUuk&#10;g2hPruLf8aUXtNcYjnqC85+xOilorzH25CqoNaZceNmYXBhkgwtpX8HS38klPblOvVx4bxlcLINf&#10;sHuo1cfjwpI12HqDJ0K5WuSqvvFxYVUf9Hc5XuCKMKuaZdWb7XVsKmcsa+x8QGtsKYHFfbN7hWgw&#10;rb3GkKh47rKrmE8n1lhMrLGjOUwnhl0l0eCGZY1FLWusmuMJithVSwYXrTGWixdr7HxAa0y5/nY3&#10;13jWmIMrozaccnEAJKFRjuDFGqv2x+PCYlmsMRfX3mdcEYddNYWtGrGrwmrlCEaWLbsqtJC4x5Rl&#10;NhXzBJMOa+xsCjdxKovPm7atsScOu0qtMUZNsu8XrsdGn2++dYEgK2yoOfornzWmXCfjceHO9nKV&#10;LC61xgyuY9uGG4OrdqTWGGKBvNpwtMbCkzyMl5MLj1nqdrwihl2F497QrsJRj1pjvVkM2x6rsMuh&#10;WDM+/NxCSvce4U29r83DEA3m4weYJOUgqSh2Vcu2xrYPsLg3rLEeTh5ztl217bCryCU+ilpj9+Uy&#10;mqI5uBDlhvceRnksrrBjA4JH0dtKZVpjY3GpNWZw4f1413hFAkmRVLtK8gRNuwon1hoNZvcRPBp2&#10;FV7esQobHUnU9KQzjSlYToYc1pjYVYMO9pyfOeyqBNdjz5+LNYbZpyl9h/1cGKPQhpuQC4/PfblS&#10;5DKtMUxWaeVSa8ziEmusLjacMV7jcA0lyg31tnARuJfAt/hUqpVLdUy1xo551rRPC2l+h3X3hs9p&#10;Vx0jp6kmraRbrPRTXGQYJIHwyQXtKmm53H+E2af+sIT7K9HHK6ldwQfNG9YYZp/QrsJCThoGeLnE&#10;rrK5MuNxzWJx6OCKXmDB0vRy5SwuwxpzcOFVa3Ax/1HHS7jkEHOB4+Xk2rqJAtSu2mjjS3fYVY/F&#10;QvoJT0FtLso5gNtVh2950jDFsup7M3h7NC+/wxgN6d9uqTVGu2qBa4Sqwxp7wHw6hzX2Ruwq2xqz&#10;udSucnGdkEussUm5LGtMuWxr7DsvFw9nHdbYa46Xwxobj+s2JUztquQuFvc19uQqhHmNWFB0xK76&#10;FkOatK2xp9/QGsvSGju6RvCYXBdrDMFIIfMfeOBrLBdfOPkegYrPrkpuslx89zUv91hjSfYaM7mk&#10;15jYVTZXjicoTi7cz0nbGsuoNYYod1wuJjSyQGDgs8bG5GJ5fx0v4Zq/3QeoPdnBVnzmEdeWaiGJ&#10;NaYW0jqGzWGN1W1rrERrLP17FgTY4x1Q38ULcIl2VfN0Bcs+hzW2xgQ5hzVWXMXuaVVOUJ7s4KWR&#10;mbW5xBrzc2HlUp/CEUMsTmus9AnzdDpxN5dYYyHX3dbYmm2NRWnDCVfMy8U2Hg5rLOUaL3AhJcxp&#10;IQFPrLEwukB6p2FX8Wzw7BhvNMMaw6NVayfwTnwiJygL3CYUH0Xtqm4FtpIklcXUGuuw1oZYY9MX&#10;+KCGNXY/u6pgcCF0qCqX2lUWl1TGqC5s4v1ocGEqTDq4WrThlr1cX94aE64InjbDrnqHICvuscYM&#10;uwph0Plz7cnls8buZ1epNSZ197QnV78xhl1VL79DkBV39Bpz2FXkEmvMaVcx/5HFTrw2nCSViQ2n&#10;1pjBtY3gcSyuNRcXpkK1/BzjBa4IpaV9dptOr7KYmWGNIbzLrzK8Ewsp7NPBvLM+XgwnHSSUVDWf&#10;row5YCtBb8PoXUV3+FjyBNlyeZAQa4wfdM+2xqREZErtqhaO1g0uqynaUYdcFxbXq/tyST3B9izf&#10;bgYXT4cn4yoZXJhoJ+SSPnchF5Zkw9vximjvKvq3Vck7EwvpyZXUp6PZt1/BcD9dkRoiZUwnpRkm&#10;lRnWGO3xTyXcMB9ZnvRoChpY7SFTJN91cHlxQ60xhEFhlSlaY5JPx5JEazs8GVqVnlyr+KDV/+Qh&#10;pnBtTci1Sy5JaV1gTkT6E0+GXFzMUVWudXIleN7eZvWs5s49uRq0/AZeLhY7Gd6MVyRIDLGYLc35&#10;7CqiH5dxeXQFAxk8YDZvjxZS+r3knfVxeRdHDEHtmr3G1Br7lod9u8h7DvYXcZ82v0F50qDTQXA2&#10;uP5fSIczrDFcHnvzBD8Tru8m5Pp0N1fRy+Wwxsg1Y3HlXVxsiqbW2K7F9RXH69TLxfL+xz2Ol3B9&#10;z/G6scZuysWzkN7hG+zn5I8RDSald1WViWTNBqJBtZDyU7Bfki950hC7FLuK1th3YlftYk1jWGPX&#10;eIurNXYi1thPeKMl41/j3Mmwxp6P/uo8imiwkNdy8T4uJjQ6uFLsyeXngtpSU64Zcok1lnZx0Rr7&#10;CUulZPwxucQa+4pcbS8XZty8Xd6/SmusOeR4ubnCKMC0q/CmTjckatpBzL9Wwedd4knDeeoh3mhj&#10;WmOLmIsd1tiWWmP4YpvLO7gd6x9xf4X5dNiScFhjUa81NiHXZNaYiwtBlouLPdTCrdwRTmyBXAP2&#10;GkuXcTKUj254rLHdX801cxMGhsUzMOtFDxBkSSvp5oLaVdjGCfMEsUztstfYVs9hIeGGCcM7hBXd&#10;jlhjzBR1WWPMFfZZY1FaY3W1xrjlKYqRyUW3hvmP+S/BhbCiyzL4hjXmsOHIte+xxqIHLIPP/Een&#10;Dcfxah+AS4u4TMp1uw9QPaBddVbmHTAUC4kqjpSIVGtMToYOh2JXsWS3HPZlhtuIjVt/wIthQLOv&#10;2bDsqvRwG5NOjqFDqkG76sBhjb3D0sDoNYZbNeTCwvG+XFvjcbEyhnJJUT2tITLcxmM2IVecPdSO&#10;2BTN5OKdPdl4CRfLxX9FDWyP2bzpKa5cyzw8Cgu5YvmtVdh5fmtaSFjAL7Phe16qlecYsb96TLtK&#10;SkSK1FiVJXa8LNYYNLBA7SrOPk67CuvMgnCJNRZyYRzkEPNoPC7qbcoldRLH5NrDg+DgSjDKnfZy&#10;YZ3p4tr0cjGv0xqvCFaZ0pOrPYVsvaTkCZZZyHVtgwcTX2uvMRojD7Qn11jWmG1XLTJ0EGssl8Ay&#10;JzPHfLpEHN/i8i6tsXVNaKRd9cBhjeGDqjVWFrtqg/mPyiV21Ry5xK4aTGqNkUusMeFKj8flsca6&#10;U+BSa6zMnIg15bKtMXD9/wHYcCCC1wOjaQAAAABJRU5ErkJgglBLAwQUAAYACAAAACEAue2SytoA&#10;AAAFAQAADwAAAGRycy9kb3ducmV2LnhtbEyPQUvDQBCF70L/wzKCl2I3phJqzKYUpVfBtlCP0+w0&#10;CWZnQ3bbxH/v6EUvA4/35s03xXpynbrSEFrPBh4WCSjiytuWawOH/fZ+BSpEZIudZzLwRQHW5eym&#10;wNz6kd/puou1khIOORpoYuxzrUPVkMOw8D2xeGc/OIwih1rbAUcpd51OkyTTDluWCw329NJQ9bm7&#10;OMF43Y4fY8JHrrWnMD/P02n5Zszd7bR5BhVpin9h+MGXHSiF6eQvbIPqDMgj8XeK97TMRJ4MZKvH&#10;FHRZ6P/05TcAAAD//wMAUEsBAi0AFAAGAAgAAAAhALGCZ7YKAQAAEwIAABMAAAAAAAAAAAAAAAAA&#10;AAAAAFtDb250ZW50X1R5cGVzXS54bWxQSwECLQAUAAYACAAAACEAOP0h/9YAAACUAQAACwAAAAAA&#10;AAAAAAAAAAA7AQAAX3JlbHMvLnJlbHNQSwECLQAUAAYACAAAACEAHKkPzIN3AAAJIwQADgAAAAAA&#10;AAAAAAAAAAA6AgAAZHJzL2Uyb0RvYy54bWxQSwECLQAUAAYACAAAACEANydHYcwAAAApAgAAGQAA&#10;AAAAAAAAAAAAAADpeQAAZHJzL19yZWxzL2Uyb0RvYy54bWwucmVsc1BLAQItAAoAAAAAAAAAIQAz&#10;UkQFRwcAAEcHAAAUAAAAAAAAAAAAAAAAAOx6AABkcnMvbWVkaWEvaW1hZ2UzLnBuZ1BLAQItAAoA&#10;AAAAAAAAIQCeO33VZqcAAGanAAAUAAAAAAAAAAAAAAAAAGWCAABkcnMvbWVkaWEvaW1hZ2UyLnBu&#10;Z1BLAQItAAoAAAAAAAAAIQDR5t7S2NMAANjTAAAUAAAAAAAAAAAAAAAAAP0pAQBkcnMvbWVkaWEv&#10;aW1hZ2UxLnBuZ1BLAQItABQABgAIAAAAIQC57ZLK2gAAAAUBAAAPAAAAAAAAAAAAAAAAAAf+AQBk&#10;cnMvZG93bnJldi54bWxQSwUGAAAAAAgACAAAAgAADv8BAAAA&#10;">
                <v:shape id="_x0000_s1082" type="#_x0000_t75" style="position:absolute;width:59436;height:43446;visibility:visible;mso-wrap-style:square">
                  <v:fill o:detectmouseclick="t"/>
                  <v:path o:connecttype="none"/>
                </v:shape>
                <v:rect id="Rectangle 842" o:spid="_x0000_s1083" style="position:absolute;left:2395;top:18083;width:14818;height:8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7MMxxAAAANwAAAAPAAAAZHJzL2Rvd25yZXYueG1sRI9Ba8JA&#10;FITvBf/D8oTe6sbQBImuUoSCBy9JU3p9ZJ/Z2OzbkN1q9Ne7hUKPw8x8w2x2k+3FhUbfOVawXCQg&#10;iBunO24V1B/vLysQPiBr7B2Tght52G1nTxsstLtySZcqtCJC2BeowIQwFFL6xpBFv3ADcfRObrQY&#10;ohxbqUe8RrjtZZokubTYcVwwONDeUPNd/VgF9zw05vP2RdnRJHWancvyzEap5/n0tgYRaAr/4b/2&#10;QStYvabweyYeAbl9AAAA//8DAFBLAQItABQABgAIAAAAIQDb4fbL7gAAAIUBAAATAAAAAAAAAAAA&#10;AAAAAAAAAABbQ29udGVudF9UeXBlc10ueG1sUEsBAi0AFAAGAAgAAAAhAFr0LFu/AAAAFQEAAAsA&#10;AAAAAAAAAAAAAAAAHwEAAF9yZWxzLy5yZWxzUEsBAi0AFAAGAAgAAAAhAKzswzHEAAAA3AAAAA8A&#10;AAAAAAAAAAAAAAAABwIAAGRycy9kb3ducmV2LnhtbFBLBQYAAAAAAwADALcAAAD4AgAAAAA=&#10;" fillcolor="#bfbfbf" strokeweight=".25pt">
                  <v:fill r:id="rId18" o:title="" color2="#fac090" type="pattern"/>
                </v:rect>
                <v:rect id="Rectangle 2103" o:spid="_x0000_s1084" style="position:absolute;left:17900;top:6927;width:41351;height:363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7Zl/xwAAANwAAAAPAAAAZHJzL2Rvd25yZXYueG1sRI9PawIx&#10;FMTvhX6H8ITeulmtrboapRYKXgr+O+jtuXnuLm5etkmqaz+9KQg9DjPzG2Yya00tzuR8ZVlBN0lB&#10;EOdWV1wo2G4+n4cgfEDWWFsmBVfyMJs+Pkww0/bCKzqvQyEihH2GCsoQmkxKn5dk0Ce2IY7e0TqD&#10;IUpXSO3wEuGmlr00fZMGK44LJTb0UVJ+Wv8YBfPRcP697PPX7+qwp/3ucHrtuVSpp077PgYRqA3/&#10;4Xt7oRUMui/wdyYeATm9AQAA//8DAFBLAQItABQABgAIAAAAIQDb4fbL7gAAAIUBAAATAAAAAAAA&#10;AAAAAAAAAAAAAABbQ29udGVudF9UeXBlc10ueG1sUEsBAi0AFAAGAAgAAAAhAFr0LFu/AAAAFQEA&#10;AAsAAAAAAAAAAAAAAAAAHwEAAF9yZWxzLy5yZWxzUEsBAi0AFAAGAAgAAAAhAJPtmX/HAAAA3AAA&#10;AA8AAAAAAAAAAAAAAAAABwIAAGRycy9kb3ducmV2LnhtbFBLBQYAAAAAAwADALcAAAD7AgAAAAA=&#10;" fillcolor="black" stroked="f"/>
                <v:shape id="Picture 2104" o:spid="_x0000_s1085" type="#_x0000_t75" style="position:absolute;left:17887;top:6927;width:41352;height:3632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fkZKxgAAANwAAAAPAAAAZHJzL2Rvd25yZXYueG1sRI9Ba8JA&#10;FITvQv/D8gq9SLOxSCNpVhGlUKGXqgePj+wzie6+jdltkv77bqHgcZiZb5hiNVojeup841jBLElB&#10;EJdON1wpOB7enxcgfEDWaByTgh/ysFo+TArMtRv4i/p9qESEsM9RQR1Cm0vpy5os+sS1xNE7u85i&#10;iLKrpO5wiHBr5EuavkqLDceFGlva1FRe999WwfrWX8ddNhikqdksTsP2+JldlHp6HNdvIAKN4R7+&#10;b39oBdlsDn9n4hGQy18AAAD//wMAUEsBAi0AFAAGAAgAAAAhANvh9svuAAAAhQEAABMAAAAAAAAA&#10;AAAAAAAAAAAAAFtDb250ZW50X1R5cGVzXS54bWxQSwECLQAUAAYACAAAACEAWvQsW78AAAAVAQAA&#10;CwAAAAAAAAAAAAAAAAAfAQAAX3JlbHMvLnJlbHNQSwECLQAUAAYACAAAACEADn5GSsYAAADcAAAA&#10;DwAAAAAAAAAAAAAAAAAHAgAAZHJzL2Rvd25yZXYueG1sUEsFBgAAAAADAAMAtwAAAPoCAAAAAA==&#10;">
                  <v:imagedata r:id="rId22" o:title=""/>
                </v:shape>
                <v:rect id="Rectangle 2105" o:spid="_x0000_s1086" style="position:absolute;left:17900;top:6927;width:41351;height:363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RhwGxwAAANwAAAAPAAAAZHJzL2Rvd25yZXYueG1sRI/dasJA&#10;FITvBd9hOYXeSN2oaEt0FRvaEBAEf6C3h+wxCc2eTbNbE/v03ULBy2FmvmFWm97U4kqtqywrmIwj&#10;EMS51RUXCs6n96cXEM4ja6wtk4IbOdish4MVxtp2fKDr0RciQNjFqKD0vomldHlJBt3YNsTBu9jW&#10;oA+yLaRusQtwU8tpFC2kwYrDQokNJSXln8dvo2A/WmTzN13Y7CN9nX7tZJLOfhKlHh/67RKEp97f&#10;w//tTCt4nszh70w4AnL9CwAA//8DAFBLAQItABQABgAIAAAAIQDb4fbL7gAAAIUBAAATAAAAAAAA&#10;AAAAAAAAAAAAAABbQ29udGVudF9UeXBlc10ueG1sUEsBAi0AFAAGAAgAAAAhAFr0LFu/AAAAFQEA&#10;AAsAAAAAAAAAAAAAAAAAHwEAAF9yZWxzLy5yZWxzUEsBAi0AFAAGAAgAAAAhABRGHAbHAAAA3AAA&#10;AA8AAAAAAAAAAAAAAAAABwIAAGRycy9kb3ducmV2LnhtbFBLBQYAAAAAAwADALcAAAD7AgAAAAA=&#10;" filled="f" strokeweight=".7pt"/>
                <v:rect id="Rectangle 2106" o:spid="_x0000_s1087" style="position:absolute;left:19354;top:21475;width:33528;height:193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mjrnxwAAANwAAAAPAAAAZHJzL2Rvd25yZXYueG1sRI9Ba8JA&#10;FITvQv/D8gredKOotWlWqYLgRai2h3p7Zl+TkOzbuLtq7K/vFgo9DjPzDZMtO9OIKzlfWVYwGiYg&#10;iHOrKy4UfLxvBnMQPiBrbCyTgjt5WC4eehmm2t54T9dDKESEsE9RQRlCm0rp85IM+qFtiaP3ZZ3B&#10;EKUrpHZ4i3DTyHGSzKTBiuNCiS2tS8rrw8UoWD3PV+e3Ce++96cjHT9P9XTsEqX6j93rC4hAXfgP&#10;/7W3WsHTaAa/Z+IRkIsfAAAA//8DAFBLAQItABQABgAIAAAAIQDb4fbL7gAAAIUBAAATAAAAAAAA&#10;AAAAAAAAAAAAAABbQ29udGVudF9UeXBlc10ueG1sUEsBAi0AFAAGAAgAAAAhAFr0LFu/AAAAFQEA&#10;AAsAAAAAAAAAAAAAAAAAHwEAAF9yZWxzLy5yZWxzUEsBAi0AFAAGAAgAAAAhAIOaOufHAAAA3AAA&#10;AA8AAAAAAAAAAAAAAAAABwIAAGRycy9kb3ducmV2LnhtbFBLBQYAAAAAAwADALcAAAD7AgAAAAA=&#10;" fillcolor="black" stroked="f"/>
                <v:shape id="Picture 2107" o:spid="_x0000_s1088" type="#_x0000_t75" style="position:absolute;left:19342;top:21456;width:33540;height:1938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R/B7wgAAANwAAAAPAAAAZHJzL2Rvd25yZXYueG1sRI/NbsIw&#10;EITvlXgHaytxKw4coAQM4q9SrxAQ11W8jaPY6yg2EN6+roTU42hmvtEs172z4k5dqD0rGI8yEMSl&#10;1zVXCs7F18cniBCRNVrPpOBJAdarwdsSc+0ffKT7KVYiQTjkqMDE2OZShtKQwzDyLXHyfnznMCbZ&#10;VVJ3+EhwZ+Uky6bSYc1pwWBLO0Nlc7o5BcW2eXrjrnuSc7s5bM+2mDcXpYbv/WYBIlIf/8Ov9rdW&#10;MBvP4O9MOgJy9QsAAP//AwBQSwECLQAUAAYACAAAACEA2+H2y+4AAACFAQAAEwAAAAAAAAAAAAAA&#10;AAAAAAAAW0NvbnRlbnRfVHlwZXNdLnhtbFBLAQItABQABgAIAAAAIQBa9CxbvwAAABUBAAALAAAA&#10;AAAAAAAAAAAAAB8BAABfcmVscy8ucmVsc1BLAQItABQABgAIAAAAIQBGR/B7wgAAANwAAAAPAAAA&#10;AAAAAAAAAAAAAAcCAABkcnMvZG93bnJldi54bWxQSwUGAAAAAAMAAwC3AAAA9gIAAAAA&#10;">
                  <v:imagedata r:id="rId23" o:title=""/>
                </v:shape>
                <v:rect id="Rectangle 2108" o:spid="_x0000_s1089" style="position:absolute;left:19354;top:21475;width:33528;height:193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5KPewgAAANwAAAAPAAAAZHJzL2Rvd25yZXYueG1sRE9Na8JA&#10;EL0X/A/LCL3VTYqYEl1FhYoHe9AK4m3MjkkwMxuyq6b/vnso9Ph437NFz416UOdrJwbSUQKKpHC2&#10;ltLA8fvz7QOUDygWGydk4Ic8LOaDlxnm1j1lT49DKFUMEZ+jgSqENtfaFxUx+pFrSSJ3dR1jiLAr&#10;te3wGcO50e9JMtGMtcSGCltaV1TcDnc2sLpcmTNKm3uyy8bn0563l6+NMa/DfjkFFagP/+I/99Ya&#10;yNK4Np6JR0DPfwEAAP//AwBQSwECLQAUAAYACAAAACEA2+H2y+4AAACFAQAAEwAAAAAAAAAAAAAA&#10;AAAAAAAAW0NvbnRlbnRfVHlwZXNdLnhtbFBLAQItABQABgAIAAAAIQBa9CxbvwAAABUBAAALAAAA&#10;AAAAAAAAAAAAAB8BAABfcmVscy8ucmVsc1BLAQItABQABgAIAAAAIQDU5KPewgAAANwAAAAPAAAA&#10;AAAAAAAAAAAAAAcCAABkcnMvZG93bnJldi54bWxQSwUGAAAAAAMAAwC3AAAA9gIAAAAA&#10;" filled="f" strokeweight=".1pt"/>
                <v:rect id="Rectangle 2109" o:spid="_x0000_s1090" style="position:absolute;left:30416;top:22167;width:20739;height:89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Ba6VxgAAANwAAAAPAAAAZHJzL2Rvd25yZXYueG1sRI9BawIx&#10;FITvhf6H8ArealaxVlejVEHwIlTrQW/PzXN3cfOyTaJu/fWNIHgcZuYbZjxtTCUu5HxpWUGnnYAg&#10;zqwuOVew/Vm8D0D4gKyxskwK/sjDdPL6MsZU2yuv6bIJuYgQ9ikqKEKoUyl9VpBB37Y1cfSO1hkM&#10;UbpcaofXCDeV7CZJXxosOS4UWNO8oOy0ORsFs+Fg9vvd49VtfdjTfnc4fXRdolTrrfkagQjUhGf4&#10;0V5qBZ+dIdzPxCMgJ/8AAAD//wMAUEsBAi0AFAAGAAgAAAAhANvh9svuAAAAhQEAABMAAAAAAAAA&#10;AAAAAAAAAAAAAFtDb250ZW50X1R5cGVzXS54bWxQSwECLQAUAAYACAAAACEAWvQsW78AAAAVAQAA&#10;CwAAAAAAAAAAAAAAAAAfAQAAX3JlbHMvLnJlbHNQSwECLQAUAAYACAAAACEA8gWulcYAAADcAAAA&#10;DwAAAAAAAAAAAAAAAAAHAgAAZHJzL2Rvd25yZXYueG1sUEsFBgAAAAADAAMAtwAAAPoCAAAAAA==&#10;" fillcolor="black" stroked="f"/>
                <v:shape id="Picture 2110" o:spid="_x0000_s1091" type="#_x0000_t75" style="position:absolute;left:30403;top:22155;width:20752;height:899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uUpwQAAANwAAAAPAAAAZHJzL2Rvd25yZXYueG1sRE/JasMw&#10;EL0X8g9iArnVsn1Ii2MlhECgmEBplvtgTWwn1shYquz+fXUo9Ph4e7mbTS8Cja6zrCBLUhDEtdUd&#10;Nwqul+PrOwjnkTX2lknBDznYbRcvJRbaTvxF4ewbEUPYFaig9X4opHR1SwZdYgfiyN3taNBHODZS&#10;jzjFcNPLPE3X0mDHsaHFgQ4t1c/zt1GQdlxlz8fpUpuQVZ863NfTLSi1Ws77DQhPs/8X/7k/tIK3&#10;PM6PZ+IRkNtfAAAA//8DAFBLAQItABQABgAIAAAAIQDb4fbL7gAAAIUBAAATAAAAAAAAAAAAAAAA&#10;AAAAAABbQ29udGVudF9UeXBlc10ueG1sUEsBAi0AFAAGAAgAAAAhAFr0LFu/AAAAFQEAAAsAAAAA&#10;AAAAAAAAAAAAHwEAAF9yZWxzLy5yZWxzUEsBAi0AFAAGAAgAAAAhAP5O5SnBAAAA3AAAAA8AAAAA&#10;AAAAAAAAAAAABwIAAGRycy9kb3ducmV2LnhtbFBLBQYAAAAAAwADALcAAAD1AgAAAAA=&#10;">
                  <v:imagedata r:id="rId24" o:title=""/>
                </v:shape>
                <v:rect id="Rectangle 2111" o:spid="_x0000_s1092" style="position:absolute;left:30416;top:22167;width:20739;height:89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ssD+xQAAANwAAAAPAAAAZHJzL2Rvd25yZXYueG1sRI9Ba8JA&#10;FITvgv9heQVvuomUpqSuUgstHupBLZTentlnEpr3NmRXjf/eFQSPw8x8w8wWPTfqRJ2vnRhIJwko&#10;ksLZWkoDP7vP8SsoH1AsNk7IwIU8LObDwQxz686yodM2lCpCxOdooAqhzbX2RUWMfuJakugdXMcY&#10;ouxKbTs8Rzg3epokL5qxlrhQYUsfFRX/2yMbWO4PzBmlzTH5zp7/fje82q+/jBk99e9voAL14RG+&#10;t1fWQDZN4XYmHgE9vwIAAP//AwBQSwECLQAUAAYACAAAACEA2+H2y+4AAACFAQAAEwAAAAAAAAAA&#10;AAAAAAAAAAAAW0NvbnRlbnRfVHlwZXNdLnhtbFBLAQItABQABgAIAAAAIQBa9CxbvwAAABUBAAAL&#10;AAAAAAAAAAAAAAAAAB8BAABfcmVscy8ucmVsc1BLAQItABQABgAIAAAAIQCLssD+xQAAANwAAAAP&#10;AAAAAAAAAAAAAAAAAAcCAABkcnMvZG93bnJldi54bWxQSwUGAAAAAAMAAwC3AAAA+QIAAAAA&#10;" filled="f" strokeweight=".1pt"/>
                <v:rect id="Rectangle 2112" o:spid="_x0000_s1093" style="position:absolute;left:31095;top:23533;width:7601;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DOsZxQAAANwAAAAPAAAAZHJzL2Rvd25yZXYueG1sRI9Ra8Iw&#10;FIXfB/6HcIW9jJmuyDaqUUQQxmAy69DXS3NNuyU3pcls/fdGGOzxcM75Dme+HJwVZ+pC41nB0yQD&#10;QVx53bBR8LXfPL6CCBFZo/VMCi4UYLkY3c2x0L7nHZ3LaESCcChQQR1jW0gZqpocholviZN38p3D&#10;mGRnpO6wT3BnZZ5lz9Jhw2mhxpbWNVU/5a9T8GHNxuppSYftfvuQfx77b343St2Ph9UMRKQh/of/&#10;2m9awUuew+1MOgJycQUAAP//AwBQSwECLQAUAAYACAAAACEA2+H2y+4AAACFAQAAEwAAAAAAAAAA&#10;AAAAAAAAAAAAW0NvbnRlbnRfVHlwZXNdLnhtbFBLAQItABQABgAIAAAAIQBa9CxbvwAAABUBAAAL&#10;AAAAAAAAAAAAAAAAAB8BAABfcmVscy8ucmVsc1BLAQItABQABgAIAAAAIQCZDOsZxQAAANwAAAAP&#10;AAAAAAAAAAAAAAAAAAcCAABkcnMvZG93bnJldi54bWxQSwUGAAAAAAMAAwC3AAAA+QIAAAAA&#10;" fillcolor="#e8eef7" stroked="f"/>
                <v:rect id="Rectangle 2113" o:spid="_x0000_s1094" style="position:absolute;left:31095;top:23533;width:7601;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LPsSxQAAANwAAAAPAAAAZHJzL2Rvd25yZXYueG1sRI9Ba8JA&#10;FITvQv/D8gq96UZbTImuooUWD/WgFsTbM/tMgnlvQ3bV9N93C4LHYWa+Yabzjmt1pdZXTgwMBwko&#10;ktzZSgoDP7vP/jsoH1As1k7IwC95mM+eelPMrLvJhq7bUKgIEZ+hgTKEJtPa5yUx+oFrSKJ3ci1j&#10;iLIttG3xFuFc61GSjDVjJXGhxIY+SsrP2wsbWB5PzCkN60vynb4d9hteHddfxrw8d4sJqEBdeITv&#10;7ZU1kI5e4f9MPAJ69gcAAP//AwBQSwECLQAUAAYACAAAACEA2+H2y+4AAACFAQAAEwAAAAAAAAAA&#10;AAAAAAAAAAAAW0NvbnRlbnRfVHlwZXNdLnhtbFBLAQItABQABgAIAAAAIQBa9CxbvwAAABUBAAAL&#10;AAAAAAAAAAAAAAAAAB8BAABfcmVscy8ucmVsc1BLAQItABQABgAIAAAAIQAULPsSxQAAANwAAAAP&#10;AAAAAAAAAAAAAAAAAAcCAABkcnMvZG93bnJldi54bWxQSwUGAAAAAAMAAwC3AAAA+QIAAAAA&#10;" filled="f" strokeweight=".1pt"/>
                <v:rect id="Rectangle 2114" o:spid="_x0000_s1095" style="position:absolute;left:32556;top:25806;width:4648;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3id1wgAAANwAAAAPAAAAZHJzL2Rvd25yZXYueG1sRI/dagIx&#10;FITvBd8hHME7zbpIK6tRRBBs6Y2rD3DYnP3B5GRJort9+6ZQ6OUwM98wu8NojXiRD51jBatlBoK4&#10;crrjRsH9dl5sQISIrNE4JgXfFOCwn052WGg38JVeZWxEgnAoUEEbY19IGaqWLIal64mTVztvMSbp&#10;G6k9Dglujcyz7E1a7DgttNjTqaXqUT6tAnkrz8OmND5zn3n9ZT4u15qcUvPZeNyCiDTG//Bf+6IV&#10;vOdr+D2TjoDc/wAAAP//AwBQSwECLQAUAAYACAAAACEA2+H2y+4AAACFAQAAEwAAAAAAAAAAAAAA&#10;AAAAAAAAW0NvbnRlbnRfVHlwZXNdLnhtbFBLAQItABQABgAIAAAAIQBa9CxbvwAAABUBAAALAAAA&#10;AAAAAAAAAAAAAB8BAABfcmVscy8ucmVsc1BLAQItABQABgAIAAAAIQDq3id1wgAAANwAAAAPAAAA&#10;AAAAAAAAAAAAAAcCAABkcnMvZG93bnJldi54bWxQSwUGAAAAAAMAAwC3AAAA9gIAAAAA&#10;" filled="f" stroked="f">
                  <v:textbox style="mso-fit-shape-to-text:t" inset="0,0,0,0">
                    <w:txbxContent>
                      <w:p w14:paraId="38E39535" w14:textId="77777777" w:rsidR="00181A7E" w:rsidRDefault="00181A7E" w:rsidP="009C66C0">
                        <w:r>
                          <w:rPr>
                            <w:rFonts w:cs="Arial"/>
                            <w:color w:val="000000"/>
                            <w:sz w:val="14"/>
                            <w:szCs w:val="14"/>
                          </w:rPr>
                          <w:t>Power Flow</w:t>
                        </w:r>
                      </w:p>
                    </w:txbxContent>
                  </v:textbox>
                </v:rect>
                <v:rect id="Rectangle 2115" o:spid="_x0000_s1096" style="position:absolute;left:42170;top:23533;width:7950;height:55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5XNtxQAAANwAAAAPAAAAZHJzL2Rvd25yZXYueG1sRI9RS8Mw&#10;FIXfhf2HcAe+DJda3Ca16RBhIIJDO9HXS3NNq8lNaeJa/70ZDHw8nHO+wym3k7PiSEPoPCu4XmYg&#10;iBuvOzYK3g67q1sQISJrtJ5JwS8F2FazixIL7Ud+pWMdjUgQDgUqaGPsCylD05LDsPQ9cfI+/eAw&#10;JjkYqQccE9xZmWfZWjrsOC202NNDS813/eMUPFuzs/qmpvf9Yb/IXz7GL34ySl3Op/s7EJGm+B8+&#10;tx+1gk2+gtOZdARk9QcAAP//AwBQSwECLQAUAAYACAAAACEA2+H2y+4AAACFAQAAEwAAAAAAAAAA&#10;AAAAAAAAAAAAW0NvbnRlbnRfVHlwZXNdLnhtbFBLAQItABQABgAIAAAAIQBa9CxbvwAAABUBAAAL&#10;AAAAAAAAAAAAAAAAAB8BAABfcmVscy8ucmVsc1BLAQItABQABgAIAAAAIQAW5XNtxQAAANwAAAAP&#10;AAAAAAAAAAAAAAAAAAcCAABkcnMvZG93bnJldi54bWxQSwUGAAAAAAMAAwC3AAAA+QIAAAAA&#10;" fillcolor="#e8eef7" stroked="f"/>
                <v:rect id="Rectangle 2116" o:spid="_x0000_s1097" style="position:absolute;left:42170;top:23533;width:7950;height:55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W1iKxQAAANwAAAAPAAAAZHJzL2Rvd25yZXYueG1sRI9Pa8JA&#10;FMTvBb/D8gRvdaOIkdRVqtDiwR78A9LbM/tMQvPehuyq8dt3CwWPw8z8hpkvO67VjVpfOTEwGiag&#10;SHJnKykMHA8frzNQPqBYrJ2QgQd5WC56L3PMrLvLjm77UKgIEZ+hgTKEJtPa5yUx+qFrSKJ3cS1j&#10;iLIttG3xHuFc63GSTDVjJXGhxIbWJeU/+ysbWJ0vzCmN6muyTSffpx1vzl+fxgz63fsbqEBdeIb/&#10;2xtrIB1P4e9MPAJ68QsAAP//AwBQSwECLQAUAAYACAAAACEA2+H2y+4AAACFAQAAEwAAAAAAAAAA&#10;AAAAAAAAAAAAW0NvbnRlbnRfVHlwZXNdLnhtbFBLAQItABQABgAIAAAAIQBa9CxbvwAAABUBAAAL&#10;AAAAAAAAAAAAAAAAAB8BAABfcmVscy8ucmVsc1BLAQItABQABgAIAAAAIQAEW1iKxQAAANwAAAAP&#10;AAAAAAAAAAAAAAAAAAcCAABkcnMvZG93bnJldi54bWxQSwUGAAAAAAMAAwC3AAAA+QIAAAAA&#10;" filled="f" strokeweight=".1pt"/>
                <v:rect id="Rectangle 2117" o:spid="_x0000_s1098" style="position:absolute;left:42703;top:25806;width:676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LkCwgAAANwAAAAPAAAAZHJzL2Rvd25yZXYueG1sRI/NigIx&#10;EITvC75D6AVva2bnoDIaZVkQVPbi6AM0k54fTDpDEp3x7c2C4LGoqq+o9Xa0RtzJh86xgu9ZBoK4&#10;crrjRsHlvPtagggRWaNxTAoeFGC7mXyssdBu4BPdy9iIBOFQoII2xr6QMlQtWQwz1xMnr3beYkzS&#10;N1J7HBLcGpln2Vxa7DgttNjTb0vVtbxZBfJc7oZlaXzmjnn9Zw77U01Oqenn+LMCEWmM7/CrvdcK&#10;FvkC/s+kIyA3TwAAAP//AwBQSwECLQAUAAYACAAAACEA2+H2y+4AAACFAQAAEwAAAAAAAAAAAAAA&#10;AAAAAAAAW0NvbnRlbnRfVHlwZXNdLnhtbFBLAQItABQABgAIAAAAIQBa9CxbvwAAABUBAAALAAAA&#10;AAAAAAAAAAAAAB8BAABfcmVscy8ucmVsc1BLAQItABQABgAIAAAAIQAaDLkCwgAAANwAAAAPAAAA&#10;AAAAAAAAAAAAAAcCAABkcnMvZG93bnJldi54bWxQSwUGAAAAAAMAAwC3AAAA9gIAAAAA&#10;" filled="f" stroked="f">
                  <v:textbox style="mso-fit-shape-to-text:t" inset="0,0,0,0">
                    <w:txbxContent>
                      <w:p w14:paraId="62404896" w14:textId="77777777" w:rsidR="00181A7E" w:rsidRDefault="00181A7E" w:rsidP="009C66C0">
                        <w:r>
                          <w:rPr>
                            <w:rFonts w:cs="Arial"/>
                            <w:color w:val="000000"/>
                            <w:sz w:val="14"/>
                            <w:szCs w:val="14"/>
                          </w:rPr>
                          <w:t>Security Analysis</w:t>
                        </w:r>
                      </w:p>
                    </w:txbxContent>
                  </v:textbox>
                </v:rect>
                <v:rect id="Rectangle 2118" o:spid="_x0000_s1099" style="position:absolute;left:20720;top:23533;width:8312;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nU1wQAAANwAAAAPAAAAZHJzL2Rvd25yZXYueG1sRE89b8Iw&#10;EN2R+h+sq8QGDgwUpXEQiqBi6FBSho6n+BpHxOcodknCr68HJMan953tRtuKG/W+caxgtUxAEFdO&#10;N1wruHwfF1sQPiBrbB2Tgok87PKXWYapdgOf6VaGWsQQ9ikqMCF0qZS+MmTRL11HHLlf11sMEfa1&#10;1D0OMdy2cp0kG2mx4dhgsKPCUHUt/6wC/9N+cPl1vSSfprqHsZj8wRZKzV/H/TuIQGN4ih/uk1bw&#10;to5r45l4BGT+DwAA//8DAFBLAQItABQABgAIAAAAIQDb4fbL7gAAAIUBAAATAAAAAAAAAAAAAAAA&#10;AAAAAABbQ29udGVudF9UeXBlc10ueG1sUEsBAi0AFAAGAAgAAAAhAFr0LFu/AAAAFQEAAAsAAAAA&#10;AAAAAAAAAAAAHwEAAF9yZWxzLy5yZWxzUEsBAi0AFAAGAAgAAAAhAB4WdTXBAAAA3AAAAA8AAAAA&#10;AAAAAAAAAAAABwIAAGRycy9kb3ducmV2LnhtbFBLBQYAAAAAAwADALcAAAD1AgAAAAA=&#10;" fillcolor="#eaeaea" stroked="f"/>
                <v:rect id="Rectangle 2119" o:spid="_x0000_s1100" style="position:absolute;left:20720;top:23533;width:8312;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xMz4xgAAANwAAAAPAAAAZHJzL2Rvd25yZXYueG1sRI9Ba8JA&#10;FITvQv/D8gq96UYpjU1dRQstHurBWCi9PbPPJDTvbciuGv+9WxA8DjPzDTNb9NyoE3W+dmJgPEpA&#10;kRTO1lIa+N59DKegfECx2DghAxfysJg/DGaYWXeWLZ3yUKoIEZ+hgSqENtPaFxUx+pFrSaJ3cB1j&#10;iLIrte3wHOHc6EmSvGjGWuJChS29V1T85Uc2sNofmFMaN8fkK33+/dnyer/5NObpsV++gQrUh3v4&#10;1l5bA+nkFf7PxCOg51cAAAD//wMAUEsBAi0AFAAGAAgAAAAhANvh9svuAAAAhQEAABMAAAAAAAAA&#10;AAAAAAAAAAAAAFtDb250ZW50X1R5cGVzXS54bWxQSwECLQAUAAYACAAAACEAWvQsW78AAAAVAQAA&#10;CwAAAAAAAAAAAAAAAAAfAQAAX3JlbHMvLnJlbHNQSwECLQAUAAYACAAAACEAdcTM+MYAAADcAAAA&#10;DwAAAAAAAAAAAAAAAAAHAgAAZHJzL2Rvd25yZXYueG1sUEsFBgAAAAADAAMAtwAAAPoCAAAAAA==&#10;" filled="f" strokeweight=".1pt"/>
                <v:rect id="Rectangle 2120" o:spid="_x0000_s1101" style="position:absolute;left:24117;top:24320;width:2521;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PLervwAAANwAAAAPAAAAZHJzL2Rvd25yZXYueG1sRE/LisIw&#10;FN0L8w/hDsxO01FQqUaRAUEHN7Z+wKW5fWByU5Jo699PFgMuD+e93Y/WiCf50DlW8D3LQBBXTnfc&#10;KLiVx+kaRIjIGo1jUvCiAPvdx2SLuXYDX+lZxEakEA45Kmhj7HMpQ9WSxTBzPXHiauctxgR9I7XH&#10;IYVbI+dZtpQWO04NLfb001J1Lx5WgSyL47AujM/c77y+mPPpWpNT6utzPGxARBrjW/zvPmkFq0Wa&#10;n86kIyB3fwAAAP//AwBQSwECLQAUAAYACAAAACEA2+H2y+4AAACFAQAAEwAAAAAAAAAAAAAAAAAA&#10;AAAAW0NvbnRlbnRfVHlwZXNdLnhtbFBLAQItABQABgAIAAAAIQBa9CxbvwAAABUBAAALAAAAAAAA&#10;AAAAAAAAAB8BAABfcmVscy8ucmVsc1BLAQItABQABgAIAAAAIQAQPLervwAAANwAAAAPAAAAAAAA&#10;AAAAAAAAAAcCAABkcnMvZG93bnJldi54bWxQSwUGAAAAAAMAAwC3AAAA8wIAAAAA&#10;" filled="f" stroked="f">
                  <v:textbox style="mso-fit-shape-to-text:t" inset="0,0,0,0">
                    <w:txbxContent>
                      <w:p w14:paraId="0BB644A0" w14:textId="77777777" w:rsidR="00181A7E" w:rsidRDefault="00181A7E" w:rsidP="009C66C0">
                        <w:r>
                          <w:rPr>
                            <w:rFonts w:cs="Arial"/>
                            <w:color w:val="000000"/>
                            <w:sz w:val="14"/>
                            <w:szCs w:val="14"/>
                          </w:rPr>
                          <w:t xml:space="preserve">SCUC </w:t>
                        </w:r>
                      </w:p>
                    </w:txbxContent>
                  </v:textbox>
                </v:rect>
                <v:rect id="Rectangle 2121" o:spid="_x0000_s1102" style="position:absolute;left:22663;top:25458;width:5958;height:17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8F9HxQAAANwAAAAPAAAAZHJzL2Rvd25yZXYueG1sRI9Ba8JA&#10;FITvQv/D8gq9iG5UsBpdpRSEHgQx9qC3R/aZjWbfhuzWpP31XUHwOMzMN8xy3dlK3KjxpWMFo2EC&#10;gjh3uuRCwfdhM5iB8AFZY+WYFPySh/XqpbfEVLuW93TLQiEihH2KCkwIdSqlzw1Z9ENXE0fv7BqL&#10;IcqmkLrBNsJtJcdJMpUWS44LBmv6NJRfsx+rYLM7lsR/ct+fz1p3ycenzGxrpd5eu48FiEBdeIYf&#10;7S+t4H0ygvuZeATk6h8AAP//AwBQSwECLQAUAAYACAAAACEA2+H2y+4AAACFAQAAEwAAAAAAAAAA&#10;AAAAAAAAAAAAW0NvbnRlbnRfVHlwZXNdLnhtbFBLAQItABQABgAIAAAAIQBa9CxbvwAAABUBAAAL&#10;AAAAAAAAAAAAAAAAAB8BAABfcmVscy8ucmVsc1BLAQItABQABgAIAAAAIQDL8F9HxQAAANwAAAAP&#10;AAAAAAAAAAAAAAAAAAcCAABkcnMvZG93bnJldi54bWxQSwUGAAAAAAMAAwC3AAAA+QIAAAAA&#10;" filled="f" stroked="f">
                  <v:textbox style="mso-fit-shape-to-text:t" inset="0,0,0,0">
                    <w:txbxContent>
                      <w:p w14:paraId="6890B5D0" w14:textId="77777777" w:rsidR="00181A7E" w:rsidRDefault="00181A7E" w:rsidP="009C66C0">
                        <w:r>
                          <w:rPr>
                            <w:rFonts w:cs="Arial"/>
                            <w:color w:val="000000"/>
                            <w:sz w:val="14"/>
                            <w:szCs w:val="14"/>
                          </w:rPr>
                          <w:t>Optimization</w:t>
                        </w:r>
                      </w:p>
                    </w:txbxContent>
                  </v:textbox>
                </v:rect>
                <v:rect id="Rectangle 2122" o:spid="_x0000_s1103" style="position:absolute;left:22479;top:26612;width:5759;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ooxHwgAAANwAAAAPAAAAZHJzL2Rvd25yZXYueG1sRI/dagIx&#10;FITvBd8hHME7zbpCK6tRRBBs6Y2rD3DYnP3B5GRJort9+6ZQ6OUwM98wu8NojXiRD51jBatlBoK4&#10;crrjRsH9dl5sQISIrNE4JgXfFOCwn052WGg38JVeZWxEgnAoUEEbY19IGaqWLIal64mTVztvMSbp&#10;G6k9Dglujcyz7E1a7DgttNjTqaXqUT6tAnkrz8OmND5zn3n9ZT4u15qcUvPZeNyCiDTG//Bf+6IV&#10;vK9z+D2TjoDc/wAAAP//AwBQSwECLQAUAAYACAAAACEA2+H2y+4AAACFAQAAEwAAAAAAAAAAAAAA&#10;AAAAAAAAW0NvbnRlbnRfVHlwZXNdLnhtbFBLAQItABQABgAIAAAAIQBa9CxbvwAAABUBAAALAAAA&#10;AAAAAAAAAAAAAB8BAABfcmVscy8ucmVsc1BLAQItABQABgAIAAAAIQCPooxHwgAAANwAAAAPAAAA&#10;AAAAAAAAAAAAAAcCAABkcnMvZG93bnJldi54bWxQSwUGAAAAAAMAAwC3AAAA9gIAAAAA&#10;" filled="f" stroked="f">
                  <v:textbox style="mso-fit-shape-to-text:t" inset="0,0,0,0">
                    <w:txbxContent>
                      <w:p w14:paraId="7F1F77AE" w14:textId="77777777" w:rsidR="00181A7E" w:rsidRDefault="00181A7E" w:rsidP="009C66C0">
                        <w:r>
                          <w:rPr>
                            <w:rFonts w:cs="Arial"/>
                            <w:color w:val="000000"/>
                            <w:sz w:val="12"/>
                            <w:szCs w:val="12"/>
                          </w:rPr>
                          <w:t>(Linear Program)</w:t>
                        </w:r>
                      </w:p>
                    </w:txbxContent>
                  </v:textbox>
                </v:rect>
                <v:rect id="Rectangle 2125" o:spid="_x0000_s1104" style="position:absolute;left:42170;top:535;width:8287;height:41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2VXwwAAANwAAAAPAAAAZHJzL2Rvd25yZXYueG1sRI9Pi8Iw&#10;FMTvgt8hPGFvmuqyq62NIoJFcA/+vT+aZ1tsXkoTtX77zcKCx2FmfsOky87U4kGtqywrGI8iEMS5&#10;1RUXCs6nzXAGwnlkjbVlUvAiB8tFv5diou2TD/Q4+kIECLsEFZTeN4mULi/JoBvZhjh4V9sa9EG2&#10;hdQtPgPc1HISRd/SYMVhocSG1iXlt+PdKNjlbhJnl93sJ/N3t9802WEaG6U+Bt1qDsJT59/h//ZW&#10;K5h+fsHfmXAE5OIXAAD//wMAUEsBAi0AFAAGAAgAAAAhANvh9svuAAAAhQEAABMAAAAAAAAAAAAA&#10;AAAAAAAAAFtDb250ZW50X1R5cGVzXS54bWxQSwECLQAUAAYACAAAACEAWvQsW78AAAAVAQAACwAA&#10;AAAAAAAAAAAAAAAfAQAAX3JlbHMvLnJlbHNQSwECLQAUAAYACAAAACEAF1NlV8MAAADcAAAADwAA&#10;AAAAAAAAAAAAAAAHAgAAZHJzL2Rvd25yZXYueG1sUEsFBgAAAAADAAMAtwAAAPcCAAAAAA==&#10;" fillcolor="#e8eef7" strokeweight=".1pt"/>
                <v:rect id="Rectangle 2126" o:spid="_x0000_s1105" style="position:absolute;left:45129;top:1784;width:1981;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mYpEwgAAANwAAAAPAAAAZHJzL2Rvd25yZXYueG1sRI/NigIx&#10;EITvgu8QWtibZlRwZdYoIggqXhz3AZpJzw8mnSHJOrNvvxGEPRZV9RW12Q3WiCf50DpWMJ9lIIhL&#10;p1uuFXzfj9M1iBCRNRrHpOCXAuy249EGc+16vtGziLVIEA45Kmhi7HIpQ9mQxTBzHXHyKuctxiR9&#10;LbXHPsGtkYssW0mLLaeFBjs6NFQ+ih+rQN6LY78ujM/cZVFdzfl0q8gp9TEZ9l8gIg3xP/xun7SC&#10;z+UKXmfSEZDbPwAAAP//AwBQSwECLQAUAAYACAAAACEA2+H2y+4AAACFAQAAEwAAAAAAAAAAAAAA&#10;AAAAAAAAW0NvbnRlbnRfVHlwZXNdLnhtbFBLAQItABQABgAIAAAAIQBa9CxbvwAAABUBAAALAAAA&#10;AAAAAAAAAAAAAB8BAABfcmVscy8ucmVsc1BLAQItABQABgAIAAAAIQDwmYpEwgAAANwAAAAPAAAA&#10;AAAAAAAAAAAAAAcCAABkcnMvZG93bnJldi54bWxQSwUGAAAAAAMAAwC3AAAA9gIAAAAA&#10;" filled="f" stroked="f">
                  <v:textbox style="mso-fit-shape-to-text:t" inset="0,0,0,0">
                    <w:txbxContent>
                      <w:p w14:paraId="16124877" w14:textId="77777777" w:rsidR="00181A7E" w:rsidRDefault="00181A7E" w:rsidP="009C66C0">
                        <w:r>
                          <w:rPr>
                            <w:rFonts w:cs="Arial"/>
                            <w:color w:val="000000"/>
                            <w:sz w:val="14"/>
                            <w:szCs w:val="14"/>
                          </w:rPr>
                          <w:t xml:space="preserve">Load </w:t>
                        </w:r>
                      </w:p>
                    </w:txbxContent>
                  </v:textbox>
                </v:rect>
                <v:rect id="Rectangle 2127" o:spid="_x0000_s1106" style="position:absolute;left:44507;top:2851;width:3460;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1S/fwgAAANwAAAAPAAAAZHJzL2Rvd25yZXYueG1sRI/NigIx&#10;EITvgu8QWvCmGRVWmTWKCIIuXhz3AZpJzw8mnSHJOrNvbxaEPRZV9RW13Q/WiCf50DpWsJhnIIhL&#10;p1uuFXzfT7MNiBCRNRrHpOCXAux349EWc+16vtGziLVIEA45Kmhi7HIpQ9mQxTB3HXHyKuctxiR9&#10;LbXHPsGtkcss+5AWW04LDXZ0bKh8FD9WgbwXp35TGJ+5r2V1NZfzrSKn1HQyHD5BRBrif/jdPmsF&#10;69Ua/s6kIyB3LwAAAP//AwBQSwECLQAUAAYACAAAACEA2+H2y+4AAACFAQAAEwAAAAAAAAAAAAAA&#10;AAAAAAAAW0NvbnRlbnRfVHlwZXNdLnhtbFBLAQItABQABgAIAAAAIQBa9CxbvwAAABUBAAALAAAA&#10;AAAAAAAAAAAAAB8BAABfcmVscy8ucmVsc1BLAQItABQABgAIAAAAIQCf1S/fwgAAANwAAAAPAAAA&#10;AAAAAAAAAAAAAAcCAABkcnMvZG93bnJldi54bWxQSwUGAAAAAAMAAwC3AAAA9gIAAAAA&#10;" filled="f" stroked="f">
                  <v:textbox style="mso-fit-shape-to-text:t" inset="0,0,0,0">
                    <w:txbxContent>
                      <w:p w14:paraId="0B254815" w14:textId="77777777" w:rsidR="00181A7E" w:rsidRDefault="00181A7E" w:rsidP="009C66C0">
                        <w:r>
                          <w:rPr>
                            <w:rFonts w:cs="Arial"/>
                            <w:color w:val="000000"/>
                            <w:sz w:val="14"/>
                            <w:szCs w:val="14"/>
                          </w:rPr>
                          <w:t>Forecast</w:t>
                        </w:r>
                      </w:p>
                    </w:txbxContent>
                  </v:textbox>
                </v:rect>
                <v:rect id="Rectangle 2129" o:spid="_x0000_s1107" style="position:absolute;left:31095;top:535;width:8300;height:41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m9SxQAAANwAAAAPAAAAZHJzL2Rvd25yZXYueG1sRI9Pa4NA&#10;FMTvgXyH5QV6i2tSaNS6hlCIFNJD86f3h/uqUvetuBu1375bKPQ4zMxvmHw/m06MNLjWsoJNFIMg&#10;rqxuuVZwux7XCQjnkTV2lknBNznYF8tFjpm2E59pvPhaBAi7DBU03veZlK5qyKCLbE8cvE87GPRB&#10;DrXUA04Bbjq5jeMnabDlsNBgTy8NVV+Xu1Fwqtw2LT9OyVvp7+792JfnXWqUeljNh2cQnmb/H/5r&#10;v2oFu8cUfs+EIyCLHwAAAP//AwBQSwECLQAUAAYACAAAACEA2+H2y+4AAACFAQAAEwAAAAAAAAAA&#10;AAAAAAAAAAAAW0NvbnRlbnRfVHlwZXNdLnhtbFBLAQItABQABgAIAAAAIQBa9CxbvwAAABUBAAAL&#10;AAAAAAAAAAAAAAAAAB8BAABfcmVscy8ucmVsc1BLAQItABQABgAIAAAAIQCWHm9SxQAAANwAAAAP&#10;AAAAAAAAAAAAAAAAAAcCAABkcnMvZG93bnJldi54bWxQSwUGAAAAAAMAAwC3AAAA+QIAAAAA&#10;" fillcolor="#e8eef7" strokeweight=".1pt"/>
                <v:rect id="Rectangle 2130" o:spid="_x0000_s1108" style="position:absolute;left:33616;top:1847;width:2921;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OsTWvwAAANwAAAAPAAAAZHJzL2Rvd25yZXYueG1sRE/LisIw&#10;FN0L8w/hDsxO0xFRqUaRAUEHN7Z+wKW5fWByU5Jo699PFgMuD+e93Y/WiCf50DlW8D3LQBBXTnfc&#10;KLiVx+kaRIjIGo1jUvCiAPvdx2SLuXYDX+lZxEakEA45Kmhj7HMpQ9WSxTBzPXHiauctxgR9I7XH&#10;IYVbI+dZtpQWO04NLfb001J1Lx5WgSyL47AujM/c77y+mPPpWpNT6utzPGxARBrjW/zvPmkFq0Wa&#10;n86kIyB3fwAAAP//AwBQSwECLQAUAAYACAAAACEA2+H2y+4AAACFAQAAEwAAAAAAAAAAAAAAAAAA&#10;AAAAW0NvbnRlbnRfVHlwZXNdLnhtbFBLAQItABQABgAIAAAAIQBa9CxbvwAAABUBAAALAAAAAAAA&#10;AAAAAAAAAB8BAABfcmVscy8ucmVsc1BLAQItABQABgAIAAAAIQBIOsTWvwAAANwAAAAPAAAAAAAA&#10;AAAAAAAAAAcCAABkcnMvZG93bnJldi54bWxQSwUGAAAAAAMAAwC3AAAA8wIAAAAA&#10;" filled="f" stroked="f">
                  <v:textbox style="mso-fit-shape-to-text:t" inset="0,0,0,0">
                    <w:txbxContent>
                      <w:p w14:paraId="48147EE1" w14:textId="77777777" w:rsidR="00181A7E" w:rsidRDefault="00181A7E" w:rsidP="009C66C0">
                        <w:r>
                          <w:rPr>
                            <w:rFonts w:cs="Arial"/>
                            <w:color w:val="000000"/>
                            <w:sz w:val="14"/>
                            <w:szCs w:val="14"/>
                          </w:rPr>
                          <w:t xml:space="preserve">Outage </w:t>
                        </w:r>
                      </w:p>
                    </w:txbxContent>
                  </v:textbox>
                </v:rect>
                <v:rect id="Rectangle 2131" o:spid="_x0000_s1109" style="position:absolute;left:33375;top:2908;width:370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dmFNwgAAANwAAAAPAAAAZHJzL2Rvd25yZXYueG1sRI/NigIx&#10;EITvgu8QWvCmGUVcGY0iguAuXhx9gGbS84NJZ0iiM/v2m4WFPRZV9RW1OwzWiDf50DpWsJhnIIhL&#10;p1uuFTzu59kGRIjIGo1jUvBNAQ778WiHuXY93+hdxFokCIccFTQxdrmUoWzIYpi7jjh5lfMWY5K+&#10;ltpjn+DWyGWWraXFltNCgx2dGiqfxcsqkPfi3G8K4zP3tayu5vNyq8gpNZ0Mxy2ISEP8D/+1L1rB&#10;x2oBv2fSEZD7HwAAAP//AwBQSwECLQAUAAYACAAAACEA2+H2y+4AAACFAQAAEwAAAAAAAAAAAAAA&#10;AAAAAAAAW0NvbnRlbnRfVHlwZXNdLnhtbFBLAQItABQABgAIAAAAIQBa9CxbvwAAABUBAAALAAAA&#10;AAAAAAAAAAAAAB8BAABfcmVscy8ucmVsc1BLAQItABQABgAIAAAAIQAndmFNwgAAANwAAAAPAAAA&#10;AAAAAAAAAAAAAAcCAABkcnMvZG93bnJldi54bWxQSwUGAAAAAAMAAwC3AAAA9gIAAAAA&#10;" filled="f" stroked="f">
                  <v:textbox style="mso-fit-shape-to-text:t" inset="0,0,0,0">
                    <w:txbxContent>
                      <w:p w14:paraId="1D9FB23C" w14:textId="77777777" w:rsidR="00181A7E" w:rsidRDefault="00181A7E" w:rsidP="009C66C0">
                        <w:r>
                          <w:rPr>
                            <w:rFonts w:cs="Arial"/>
                            <w:color w:val="000000"/>
                            <w:sz w:val="14"/>
                            <w:szCs w:val="14"/>
                          </w:rPr>
                          <w:t>Schedule</w:t>
                        </w:r>
                      </w:p>
                    </w:txbxContent>
                  </v:textbox>
                </v:rect>
                <v:shape id="Freeform 2132" o:spid="_x0000_s1110" style="position:absolute;left:37503;top:14541;width:6553;height:5220;visibility:visible;mso-wrap-style:square;v-text-anchor:top" coordsize="1032,8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1Zw3xgAAANwAAAAPAAAAZHJzL2Rvd25yZXYueG1sRI9Pa8JA&#10;FMTvBb/D8gpeSt00SC3RVawQUHry3/2ZfSah2bdxdzWxn75bKHgcZuY3zGzRm0bcyPnasoK3UQKC&#10;uLC65lLBYZ+/foDwAVljY5kU3MnDYj54mmGmbcdbuu1CKSKEfYYKqhDaTEpfVGTQj2xLHL2zdQZD&#10;lK6U2mEX4aaRaZK8S4M1x4UKW1pVVHzvrkbBqr244+a6P30tu22e/pw+Ny95r9TwuV9OQQTqwyP8&#10;315rBZNxCn9n4hGQ818AAAD//wMAUEsBAi0AFAAGAAgAAAAhANvh9svuAAAAhQEAABMAAAAAAAAA&#10;AAAAAAAAAAAAAFtDb250ZW50X1R5cGVzXS54bWxQSwECLQAUAAYACAAAACEAWvQsW78AAAAVAQAA&#10;CwAAAAAAAAAAAAAAAAAfAQAAX3JlbHMvLnJlbHNQSwECLQAUAAYACAAAACEAWtWcN8YAAADcAAAA&#10;DwAAAAAAAAAAAAAAAAAHAgAAZHJzL2Rvd25yZXYueG1sUEsFBgAAAAADAAMAtwAAAPoCAAAAAA==&#10;" path="m,129r,-2l2,124r,-4l2,117r2,-2l7,110r2,-2l9,105r5,-4l19,98r2,-2l23,91r5,-2l31,86r4,-2l40,81r5,-2l52,77r5,-5l62,69r7,-2l76,65r5,-3l88,60r7,-2l102,55r10,-5l117,50r16,-4l152,38r17,-2l188,31r19,-5l226,24r22,-2l269,17r22,-2l315,12r24,-2l363,7,387,5r23,l437,5,463,3,487,r29,l542,r26,3l594,5r24,l642,5r26,2l692,10r24,2l738,15r24,2l783,22r22,2l824,26r19,5l862,36r17,2l895,46r17,4l922,50r7,5l934,58r9,2l950,62r8,3l962,67r5,2l974,72r5,5l984,79r5,2l993,84r8,2l1003,89r5,2l1010,96r5,2l1017,101r3,4l1022,108r2,2l1024,115r3,2l1029,120r3,4l1032,127r,2l1032,134r,2l1029,141r-2,3l1024,148r,3l1022,153r-2,5l1017,160r-2,3l1010,165r-2,2l1003,172r-2,3l993,179r-4,3l984,182r-5,2l974,189r-7,2l962,194r-4,4l950,198r-7,3l934,206r-5,2l922,210r-10,3l895,215r-16,5l862,225r-19,4l824,232r-19,7l783,241r-21,3l738,246r-22,3l692,251r-24,2l642,253r-24,3l594,256r-26,2l542,258r-26,l489,258r-26,l437,256r-27,l387,253r-24,l339,251r-24,-2l291,246r-22,-2l248,241r-22,-2l207,232r-19,-3l169,225r-17,-5l133,215r-16,-2l112,210r-10,-2l95,206r-7,-5l81,198r-5,l69,194r-7,-3l57,189r-5,-5l45,182r-5,l35,179r-4,-4l28,172r-5,-5l21,165r-2,-2l14,160,9,158r,-5l7,151,4,148,2,144r,-3l2,136,,134r,-5xm,693r,2l2,700r,2l2,705r2,4l7,712r2,2l9,719r5,5l19,726r2,3l23,731r5,2l31,736r4,5l40,743r5,2l52,748r5,4l62,755r7,2l76,760r5,2l88,764r7,3l102,772r10,l117,774r16,5l152,784r17,4l188,793r19,2l226,798r22,5l269,805r22,2l315,812r24,l363,817r24,l410,819r27,3l463,822r24,l516,822r26,l568,822r26,l618,819r24,-2l668,817r24,-5l716,812r22,-5l762,805r21,-2l805,798r19,-3l843,793r19,-5l879,784r16,-5l912,774r10,-2l929,772r5,-5l943,764r7,-2l958,760r4,-3l967,755r7,-3l979,748r5,-3l989,743r4,-2l1001,736r2,-3l1008,731r2,-2l1015,726r2,-2l1020,719r2,-5l1024,712r,-3l1027,705r2,-3l1032,700r,-5l1032,693r,-564l1032,134r,2l1029,141r-2,3l1024,148r,3l1022,153r-2,5l1017,160r-2,3l1010,165r-2,2l1003,172r-2,3l993,179r-4,3l984,182r-5,2l974,189r-7,2l962,194r-4,4l950,198r-7,3l934,206r-5,2l922,210r-10,3l895,215r-16,5l862,225r-19,4l824,232r-19,7l783,241r-21,3l738,246r-22,3l692,251r-24,2l642,253r-24,3l594,256r-26,2l542,258r-26,l489,258r-26,l437,256r-27,l387,253r-24,l339,251r-24,-2l291,246r-22,-2l248,241r-22,-2l207,232r-19,-3l169,225r-17,-5l133,215r-16,-2l112,210r-10,-2l95,206r-7,-5l81,198r-5,l69,194r-7,-3l57,189r-5,-5l45,182r-5,l35,179r-4,-4l28,172r-5,-5l21,165r-2,-2l14,160,9,158r,-5l7,151,4,148,2,144r,-3l2,136,,134r,-5l,693xe" fillcolor="#eaeaea" stroked="f">
                  <v:path arrowok="t" o:connecttype="custom" o:connectlocs="2540,73025;13335,60960;28575,50165;51435,39370;84455,29210;157480,13970;245745,3175;344170,0;439420,6350;523240,16510;585470,31750;610870,42545;630555,53340;645795,64135;653415,76200;653415,89535;645795,101600;630555,113665;610870,123190;585470,133350;523240,147320;439420,159385;344170,163830;245745,160655;157480,153035;84455,136525;51435,125730;28575,115570;13335,104775;2540,93980;0,440055;4445,452120;14605,464185;33020,474980;55880,485140;96520,497840;170815,511175;260350,520065;360680,521970;454660,515620;535305,503555;589915,490220;614045,479425;635635,467360;647700,456565;655320,444500;653415,89535;645795,101600;630555,113665;610870,123190;585470,133350;523240,147320;439420,159385;344170,163830;245745,160655;157480,153035;84455,136525;51435,125730;28575,115570;13335,104775;2540,93980;0,440055" o:connectangles="0,0,0,0,0,0,0,0,0,0,0,0,0,0,0,0,0,0,0,0,0,0,0,0,0,0,0,0,0,0,0,0,0,0,0,0,0,0,0,0,0,0,0,0,0,0,0,0,0,0,0,0,0,0,0,0,0,0,0,0,0,0"/>
                  <o:lock v:ext="edit" verticies="t"/>
                </v:shape>
                <v:shape id="Freeform 2133" o:spid="_x0000_s1111" style="position:absolute;left:37503;top:14541;width:6553;height:1638;visibility:visible;mso-wrap-style:square;v-text-anchor:top" coordsize="1032,2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rD9OwwAAANwAAAAPAAAAZHJzL2Rvd25yZXYueG1sRI/dasJA&#10;EIXvC32HZQq9KXVjFQ3RVUxF8NKoDzBkp0kwOxuz2yS+vSsIXh7Oz8dZrgdTi45aV1lWMB5FIIhz&#10;qysuFJxPu+8YhPPIGmvLpOBGDtar97clJtr2nFF39IUII+wSVFB63yRSurwkg25kG+Lg/dnWoA+y&#10;LaRusQ/jppY/UTSTBisOhBIb+i0pvxz/TYBsJvFue8364ZCeU9+l1VcW35T6/Bg2CxCeBv8KP9t7&#10;rWA+ncDjTDgCcnUHAAD//wMAUEsBAi0AFAAGAAgAAAAhANvh9svuAAAAhQEAABMAAAAAAAAAAAAA&#10;AAAAAAAAAFtDb250ZW50X1R5cGVzXS54bWxQSwECLQAUAAYACAAAACEAWvQsW78AAAAVAQAACwAA&#10;AAAAAAAAAAAAAAAfAQAAX3JlbHMvLnJlbHNQSwECLQAUAAYACAAAACEAfaw/TsMAAADcAAAADwAA&#10;AAAAAAAAAAAAAAAHAgAAZHJzL2Rvd25yZXYueG1sUEsFBgAAAAADAAMAtwAAAPcCAAAAAA==&#10;" path="m,129r,-2l2,122r,-2l2,117r2,-5l7,110r2,-2l9,105r5,-4l19,98r2,-2l23,91r5,-2l31,86r4,-5l40,79r5,-2l52,74r5,-2l62,69r7,-2l76,65r5,-3l88,60r7,-2l102,55r10,-5l117,48r16,-5l152,38r17,-2l188,31r19,-5l226,24r22,-2l269,17r22,-2l315,10r24,l363,7,387,5r23,l437,5,463,3,487,r29,l542,r26,3l594,5r24,l642,5r26,2l692,10r24,l738,15r24,2l783,22r22,2l824,26r19,5l862,36r17,2l895,43r17,5l922,50r7,5l934,58r9,2l950,62r8,3l962,67r5,2l974,72r5,2l984,77r5,2l993,81r8,5l1003,89r5,2l1010,96r5,2l1017,101r3,4l1022,108r2,2l1024,112r3,5l1029,120r3,2l1032,127r,2l1032,134r,2l1029,139r-2,5l1024,146r,2l1022,151r-2,4l1017,158r-2,2l1010,163r-2,4l1003,170r-2,5l993,177r-4,2l984,182r-5,2l974,189r-7,2l962,194r-4,2l950,198r-7,3l934,203r-5,5l922,210r-10,l895,215r-16,5l862,225r-19,2l824,232r-19,5l783,239r-21,2l738,244r-22,5l692,251r-24,l642,253r-24,l594,256r-26,2l542,258r-26,l489,258r-26,l437,256r-27,-3l387,253r-24,-2l339,251r-24,-2l291,244r-22,-3l248,239r-22,-2l207,232r-19,-5l169,225r-17,-5l133,215r-16,-5l112,210r-10,-2l95,203r-7,-2l81,198r-5,-2l69,194r-7,-3l57,189r-5,-5l45,182r-5,-3l35,177r-4,-2l28,170r-5,-3l21,163r-2,-3l14,158,9,155r,-4l7,148,4,146,2,144r,-5l2,136,,134r,-5xe" filled="f" strokeweight=".5pt">
                  <v:path arrowok="t" o:connecttype="custom" o:connectlocs="1270,77470;2540,71120;5715,66675;13335,60960;19685,54610;28575,48895;39370,43815;51435,39370;64770,34925;84455,27305;119380,19685;157480,13970;200025,6350;245745,3175;294005,1905;344170,0;392430,3175;439420,6350;483870,10795;523240,16510;558165,24130;585470,31750;598805,38100;610870,42545;621665,46990;630555,51435;640080,57785;645795,64135;650240,69850;653415,76200;655320,81915;653415,88265;650240,93980;645795,100330;640080,106045;630555,112395;621665,116840;610870,123190;598805,127635;585470,133350;558165,139700;523240,147320;483870,153035;439420,159385;392430,160655;344170,163830;294005,163830;245745,160655;200025,158115;157480,151765;119380,144145;84455,136525;64770,132080;51435,125730;39370,121285;28575,115570;19685,111125;13335,103505;5715,98425;2540,92710;1270,86360" o:connectangles="0,0,0,0,0,0,0,0,0,0,0,0,0,0,0,0,0,0,0,0,0,0,0,0,0,0,0,0,0,0,0,0,0,0,0,0,0,0,0,0,0,0,0,0,0,0,0,0,0,0,0,0,0,0,0,0,0,0,0,0,0"/>
                </v:shape>
                <v:shape id="Freeform 2134" o:spid="_x0000_s1112" style="position:absolute;left:37503;top:15379;width:6553;height:4382;visibility:visible;mso-wrap-style:square;v-text-anchor:top" coordsize="1032,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DxCbxwAAANwAAAAPAAAAZHJzL2Rvd25yZXYueG1sRI/Na8JA&#10;FMTvgv/D8oTezKZFokRXKcVgLz3Uj4O3Z/blA7NvQ3ZrUv/6bkHwOMzMb5jVZjCNuFHnassKXqMY&#10;BHFudc2lguMhmy5AOI+ssbFMCn7JwWY9Hq0w1bbnb7rtfSkChF2KCirv21RKl1dk0EW2JQ5eYTuD&#10;PsiulLrDPsBNI9/iOJEGaw4LFbb0UVF+3f8YBduv3f2ccHE+7bJDsb0vTpekz5R6mQzvSxCeBv8M&#10;P9qfWsF8NoP/M+EIyPUfAAAA//8DAFBLAQItABQABgAIAAAAIQDb4fbL7gAAAIUBAAATAAAAAAAA&#10;AAAAAAAAAAAAAABbQ29udGVudF9UeXBlc10ueG1sUEsBAi0AFAAGAAgAAAAhAFr0LFu/AAAAFQEA&#10;AAsAAAAAAAAAAAAAAAAAHwEAAF9yZWxzLy5yZWxzUEsBAi0AFAAGAAgAAAAhAEwPEJvHAAAA3AAA&#10;AA8AAAAAAAAAAAAAAAAABwIAAGRycy9kb3ducmV2LnhtbFBLBQYAAAAAAwADALcAAAD7AgAAAAA=&#10;" path="m,561r,2l2,568r,2l2,573r2,4l7,580r2,2l9,587r5,5l19,594r2,3l23,599r5,2l31,604r4,5l40,611r5,2l52,618r5,2l62,623r7,2l76,628r5,2l88,632r7,3l102,640r10,l117,642r16,5l152,652r17,4l188,661r19,2l226,666r22,5l269,673r22,2l315,680r24,l363,685r24,l410,687r27,3l463,690r24,l516,690r26,l568,690r26,l618,687r24,-2l668,685r24,-5l716,680r22,-5l762,673r21,-2l805,666r19,-3l843,661r19,-5l879,652r16,-5l912,642r10,-2l929,640r5,-5l943,632r7,-2l958,628r4,-3l967,623r7,-3l979,618r5,-5l989,611r4,-2l1001,604r2,-3l1008,599r2,-2l1015,594r2,-2l1020,587r2,-5l1024,580r,-3l1027,573r2,-3l1032,568r,-5l1032,561,1032,r,2l1032,7r-3,2l1027,12r-3,4l1024,19r-2,2l1020,26r-3,2l1015,31r-5,2l1008,38r-5,2l1001,43r-8,4l989,50r-5,l979,52r-5,5l967,59r-5,5l958,66r-8,3l943,71r-9,3l929,76r-7,2l912,81r-17,2l879,88r-17,5l843,97r-19,5l805,107r-22,2l762,112r-24,2l716,117r-24,2l668,121r-26,l618,124r-24,l568,129r-26,l516,129r-27,l463,129r-26,-5l410,124r-23,-3l363,121r-24,-2l315,117r-24,-3l269,112r-21,-3l226,107r-19,-5l188,97,169,93,152,88,133,83,117,81r-5,-3l102,76,95,74,88,71,81,69,76,66,69,64,62,59,57,57,52,52,45,50r-5,l35,47,31,43,28,40,23,38,21,33,19,31,14,28,9,26r,-5l7,19,4,16,2,12,2,9,2,7,,2,,,,561xe" filled="f" strokeweight=".5pt">
                  <v:path arrowok="t" o:connecttype="custom" o:connectlocs="1270,360680;2540,366395;5715,372745;13335,379095;19685,383540;28575,389255;39370,395605;51435,400050;64770,406400;84455,410845;119380,419735;157480,426085;200025,431800;245745,434975;294005,438150;344170,438150;392430,436245;439420,431800;483870,427355;523240,421005;558165,414020;585470,406400;598805,401320;610870,396875;621665,392430;630555,386715;640080,380365;645795,375920;650240,368300;653415,361950;655320,356235;655320,4445;650240,10160;647700,16510;641350,20955;635635,27305;624840,31750;614045,37465;603250,43815;589915,48260;568325,52705;535305,61595;497205,69215;454660,74295;407670,76835;360680,81915;310515,81915;260350,78740;215265,75565;170815,71120;131445,64770;96520,55880;71120,49530;55880,45085;43815,40640;33020,33020;22225,29845;14605,24130;8890,17780;4445,12065;1270,5715;0,0" o:connectangles="0,0,0,0,0,0,0,0,0,0,0,0,0,0,0,0,0,0,0,0,0,0,0,0,0,0,0,0,0,0,0,0,0,0,0,0,0,0,0,0,0,0,0,0,0,0,0,0,0,0,0,0,0,0,0,0,0,0,0,0,0,0"/>
                </v:shape>
                <v:rect id="Rectangle 2135" o:spid="_x0000_s1113" style="position:absolute;left:36772;top:20091;width:8154;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TWdOwgAAANwAAAAPAAAAZHJzL2Rvd25yZXYueG1sRI/dagIx&#10;FITvC75DOIJ3NatYldUoUhBs8cbVBzhszv5gcrIkqbt9+6YgeDnMzDfMdj9YIx7kQ+tYwWyagSAu&#10;nW65VnC7Ht/XIEJE1mgck4JfCrDfjd62mGvX84UeRaxFgnDIUUETY5dLGcqGLIap64iTVzlvMSbp&#10;a6k99glujZxn2VJabDktNNjRZ0PlvfixCuS1OPbrwvjMfc+rs/k6XSpySk3Gw2EDItIQX+Fn+6QV&#10;rBYf8H8mHQG5+wMAAP//AwBQSwECLQAUAAYACAAAACEA2+H2y+4AAACFAQAAEwAAAAAAAAAAAAAA&#10;AAAAAAAAW0NvbnRlbnRfVHlwZXNdLnhtbFBLAQItABQABgAIAAAAIQBa9CxbvwAAABUBAAALAAAA&#10;AAAAAAAAAAAAAB8BAABfcmVscy8ucmVsc1BLAQItABQABgAIAAAAIQBYTWdOwgAAANwAAAAPAAAA&#10;AAAAAAAAAAAAAAcCAABkcnMvZG93bnJldi54bWxQSwUGAAAAAAMAAwC3AAAA9gIAAAAA&#10;" filled="f" stroked="f">
                  <v:textbox style="mso-fit-shape-to-text:t" inset="0,0,0,0">
                    <w:txbxContent>
                      <w:p w14:paraId="2560EC2F" w14:textId="77777777" w:rsidR="00181A7E" w:rsidRDefault="00181A7E" w:rsidP="009C66C0">
                        <w:r>
                          <w:rPr>
                            <w:rFonts w:cs="Arial"/>
                            <w:b/>
                            <w:bCs/>
                            <w:color w:val="000000"/>
                            <w:sz w:val="14"/>
                            <w:szCs w:val="14"/>
                          </w:rPr>
                          <w:t>Full Network Model</w:t>
                        </w:r>
                      </w:p>
                    </w:txbxContent>
                  </v:textbox>
                </v:rect>
                <v:shape id="Freeform 2136" o:spid="_x0000_s1114" style="position:absolute;left:34905;top:18954;width:2598;height:3899;visibility:visible;mso-wrap-style:square;v-text-anchor:top" coordsize="409,6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IoDRxwAAANwAAAAPAAAAZHJzL2Rvd25yZXYueG1sRI9Ba8JA&#10;FITvQv/D8gq9SN1YJErqJkigVYs91ArS2yP7moRm34bsauK/d4WCx2FmvmGW2WAacabO1ZYVTCcR&#10;COLC6ppLBYfvt+cFCOeRNTaWScGFHGTpw2iJibY9f9F570sRIOwSVFB53yZSuqIig25iW+Lg/drO&#10;oA+yK6XusA9w08iXKIqlwZrDQoUt5RUVf/uTUfA+M+X8I+/levi5jI9xvvvE7UKpp8dh9QrC0+Dv&#10;4f/2RiuYz2K4nQlHQKZXAAAA//8DAFBLAQItABQABgAIAAAAIQDb4fbL7gAAAIUBAAATAAAAAAAA&#10;AAAAAAAAAAAAAABbQ29udGVudF9UeXBlc10ueG1sUEsBAi0AFAAGAAgAAAAhAFr0LFu/AAAAFQEA&#10;AAsAAAAAAAAAAAAAAAAAHwEAAF9yZWxzLy5yZWxzUEsBAi0AFAAGAAgAAAAhALEigNHHAAAA3AAA&#10;AA8AAAAAAAAAAAAAAAAABwIAAGRycy9kb3ducmV2LnhtbFBLBQYAAAAAAwADALcAAAD7AgAAAAA=&#10;" path="m409,l,,,614e" filled="f" strokeweight=".5pt">
                  <v:path arrowok="t" o:connecttype="custom" o:connectlocs="259715,0;0,0;0,389890" o:connectangles="0,0,0"/>
                </v:shape>
                <v:shape id="Freeform 2137" o:spid="_x0000_s1115" style="position:absolute;left:34664;top:22790;width:483;height:743;visibility:visible;mso-wrap-style:square;v-text-anchor:top" coordsize="76,1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XRmoxQAAANwAAAAPAAAAZHJzL2Rvd25yZXYueG1sRI9Pa8JA&#10;FMTvBb/D8gRvdWMtVaKriEWpmIv/7o/sM4lm38bsGmM/fbdQ6HGYmd8w03lrStFQ7QrLCgb9CARx&#10;anXBmYLjYfU6BuE8ssbSMil4koP5rPMyxVjbB++o2ftMBAi7GBXk3lexlC7NyaDr24o4eGdbG/RB&#10;1pnUNT4C3JTyLYo+pMGCw0KOFS1zSq/7u1GwlXz+TrbDVXI5JePN7dPd1o1TqtdtFxMQnlr/H/5r&#10;f2kFo/cR/J4JR0DOfgAAAP//AwBQSwECLQAUAAYACAAAACEA2+H2y+4AAACFAQAAEwAAAAAAAAAA&#10;AAAAAAAAAAAAW0NvbnRlbnRfVHlwZXNdLnhtbFBLAQItABQABgAIAAAAIQBa9CxbvwAAABUBAAAL&#10;AAAAAAAAAAAAAAAAAB8BAABfcmVscy8ucmVsc1BLAQItABQABgAIAAAAIQCfXRmoxQAAANwAAAAP&#10;AAAAAAAAAAAAAAAAAAcCAABkcnMvZG93bnJldi54bWxQSwUGAAAAAAMAAwC3AAAA+QIAAAAA&#10;" path="m76,l38,117,,,76,xe" fillcolor="black" stroked="f">
                  <v:path arrowok="t" o:connecttype="custom" o:connectlocs="48260,0;24130,74295;0,0;48260,0" o:connectangles="0,0,0,0"/>
                </v:shape>
                <v:shape id="Freeform 2138" o:spid="_x0000_s1116" style="position:absolute;left:44056;top:18954;width:2241;height:3899;visibility:visible;mso-wrap-style:square;v-text-anchor:top" coordsize="353,6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1D3PxAAAANwAAAAPAAAAZHJzL2Rvd25yZXYueG1sRE/LasJA&#10;FN0X/IfhCt3VSVNrJXUMEmgpRSH1sb9mrkkwcydkpkn8+86i4PJw3qt0NI3oqXO1ZQXPswgEcWF1&#10;zaWC4+HjaQnCeWSNjWVScCMH6XrysMJE24F/qN/7UoQQdgkqqLxvEyldUZFBN7MtceAutjPoA+xK&#10;qTscQrhpZBxFC2mw5tBQYUtZRcV1/2sULC/xy2LXZ6/b9vZ5Pn1v86if50o9TsfNOwhPo7+L/91f&#10;WsHbPKwNZ8IRkOs/AAAA//8DAFBLAQItABQABgAIAAAAIQDb4fbL7gAAAIUBAAATAAAAAAAAAAAA&#10;AAAAAAAAAABbQ29udGVudF9UeXBlc10ueG1sUEsBAi0AFAAGAAgAAAAhAFr0LFu/AAAAFQEAAAsA&#10;AAAAAAAAAAAAAAAAHwEAAF9yZWxzLy5yZWxzUEsBAi0AFAAGAAgAAAAhAM7UPc/EAAAA3AAAAA8A&#10;AAAAAAAAAAAAAAAABwIAAGRycy9kb3ducmV2LnhtbFBLBQYAAAAAAwADALcAAAD4AgAAAAA=&#10;" path="m,l353,r,614e" filled="f" strokeweight=".5pt">
                  <v:path arrowok="t" o:connecttype="custom" o:connectlocs="0,0;224155,0;224155,389890" o:connectangles="0,0,0"/>
                </v:shape>
                <v:shape id="Freeform 2139" o:spid="_x0000_s1117" style="position:absolute;left:46069;top:22790;width:489;height:743;visibility:visible;mso-wrap-style:square;v-text-anchor:top" coordsize="77,1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VTXHwwAAANwAAAAPAAAAZHJzL2Rvd25yZXYueG1sRI9BawIx&#10;FITvgv8hvII3zVaL1q1RRBC8FHTV++vmmd26eVk3Ubf/vhEEj8PMN8PMFq2txI0aXzpW8D5IQBDn&#10;TpdsFBz26/4nCB+QNVaOScEfeVjMu50ZptrdeUe3LBgRS9inqKAIoU6l9HlBFv3A1cTRO7nGYoiy&#10;MVI3eI/ltpLDJBlLiyXHhQJrWhWUn7OrVTAx2199McPd8eeyz6oRh/x8/Faq99Yuv0AEasMr/KQ3&#10;OnIfU3iciUdAzv8BAAD//wMAUEsBAi0AFAAGAAgAAAAhANvh9svuAAAAhQEAABMAAAAAAAAAAAAA&#10;AAAAAAAAAFtDb250ZW50X1R5cGVzXS54bWxQSwECLQAUAAYACAAAACEAWvQsW78AAAAVAQAACwAA&#10;AAAAAAAAAAAAAAAfAQAAX3JlbHMvLnJlbHNQSwECLQAUAAYACAAAACEAPFU1x8MAAADcAAAADwAA&#10;AAAAAAAAAAAAAAAHAgAAZHJzL2Rvd25yZXYueG1sUEsFBgAAAAADAAMAtwAAAPcCAAAAAA==&#10;" path="m77,l36,117,,,77,xe" fillcolor="black" stroked="f">
                  <v:path arrowok="t" o:connecttype="custom" o:connectlocs="48895,0;22860,74295;0,0;48895,0" o:connectangles="0,0,0,0"/>
                </v:shape>
                <v:line id="Line 2140" o:spid="_x0000_s1118" style="position:absolute;visibility:visible;mso-wrap-style:square" from="38696,26295" to="41471,263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581twQAAANwAAAAPAAAAZHJzL2Rvd25yZXYueG1sRE/LisIw&#10;FN0L8w/hDrjTdMQXHaPMKILgQqpuZndprm2d5qYkUatfbxaCy8N5zxatqcWVnK8sK/jqJyCIc6sr&#10;LhQcD+veFIQPyBpry6TgTh4W84/ODFNtb5zRdR8KEUPYp6igDKFJpfR5SQZ93zbEkTtZZzBE6Aqp&#10;Hd5iuKnlIEnG0mDFsaHEhpYl5f/7i1EwPTR+dV/+re3OnR/ZdpjREH+V6n62P98gArXhLX65N1rB&#10;ZBTnxzPxCMj5EwAA//8DAFBLAQItABQABgAIAAAAIQDb4fbL7gAAAIUBAAATAAAAAAAAAAAAAAAA&#10;AAAAAABbQ29udGVudF9UeXBlc10ueG1sUEsBAi0AFAAGAAgAAAAhAFr0LFu/AAAAFQEAAAsAAAAA&#10;AAAAAAAAAAAAHwEAAF9yZWxzLy5yZWxzUEsBAi0AFAAGAAgAAAAhALLnzW3BAAAA3AAAAA8AAAAA&#10;AAAAAAAAAAAABwIAAGRycy9kb3ducmV2LnhtbFBLBQYAAAAAAwADALcAAAD1AgAAAAA=&#10;" strokeweight=".5pt"/>
                <v:shape id="Freeform 2141" o:spid="_x0000_s1119" style="position:absolute;left:41414;top:26066;width:756;height:502;visibility:visible;mso-wrap-style:square;v-text-anchor:top" coordsize="119,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9tYSxwAAANwAAAAPAAAAZHJzL2Rvd25yZXYueG1sRI9Ba8JA&#10;FITvBf/D8oReim6iaEt0lVJbKBTRxiJ4e2SfSTD7NmRXjfn1bqHQ4zAz3zDzZWsqcaHGlZYVxMMI&#10;BHFmdcm5gp/dx+AFhPPIGivLpOBGDpaL3sMcE22v/E2X1OciQNglqKDwvk6kdFlBBt3Q1sTBO9rG&#10;oA+yyaVu8BrgppKjKJpKgyWHhQJreisoO6Vno8CND/H4abPCrb+tj92EuvevfafUY799nYHw1Pr/&#10;8F/7Uyt4nsTweyYcAbm4AwAA//8DAFBLAQItABQABgAIAAAAIQDb4fbL7gAAAIUBAAATAAAAAAAA&#10;AAAAAAAAAAAAAABbQ29udGVudF9UeXBlc10ueG1sUEsBAi0AFAAGAAgAAAAhAFr0LFu/AAAAFQEA&#10;AAsAAAAAAAAAAAAAAAAAHwEAAF9yZWxzLy5yZWxzUEsBAi0AFAAGAAgAAAAhAGP21hLHAAAA3AAA&#10;AA8AAAAAAAAAAAAAAAAABwIAAGRycy9kb3ducmV2LnhtbFBLBQYAAAAAAwADALcAAAD7AgAAAAA=&#10;" path="m,l119,38,,79,,xe" fillcolor="black" stroked="f">
                  <v:path arrowok="t" o:connecttype="custom" o:connectlocs="0,0;75565,24130;0,50165;0,0" o:connectangles="0,0,0,0"/>
                </v:shape>
                <v:line id="Line 2142" o:spid="_x0000_s1120" style="position:absolute;visibility:visible;mso-wrap-style:square" from="29032,26295" to="30416,263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c1unxwAAANwAAAAPAAAAZHJzL2Rvd25yZXYueG1sRI9BawIx&#10;FITvQv9DeIXeNFuh2m6NYgsFD2JRl4q3x+Z1s+3mZZukuvvvTUHocZiZb5jZorONOJEPtWMF96MM&#10;BHHpdM2VgmL/NnwEESKyxsYxKegpwGJ+M5hhrt2Zt3TaxUokCIccFZgY21zKUBqyGEauJU7ep/MW&#10;Y5K+ktrjOcFtI8dZNpEWa04LBlt6NVR+736tgp+ndVes3g/+JePjsjebr7742Ct1d9stn0FE6uJ/&#10;+NpeaQXThzH8nUlHQM4vAAAA//8DAFBLAQItABQABgAIAAAAIQDb4fbL7gAAAIUBAAATAAAAAAAA&#10;AAAAAAAAAAAAAABbQ29udGVudF9UeXBlc10ueG1sUEsBAi0AFAAGAAgAAAAhAFr0LFu/AAAAFQEA&#10;AAsAAAAAAAAAAAAAAAAAHwEAAF9yZWxzLy5yZWxzUEsBAi0AFAAGAAgAAAAhADJzW6fHAAAA3AAA&#10;AA8AAAAAAAAAAAAAAAAABwIAAGRycy9kb3ducmV2LnhtbFBLBQYAAAAAAwADALcAAAD7AgAAAAA=&#10;" strokeweight=".35pt"/>
                <v:shape id="Freeform 2143" o:spid="_x0000_s1121" style="position:absolute;left:30340;top:26066;width:755;height:502;visibility:visible;mso-wrap-style:square;v-text-anchor:top" coordsize="119,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aO3+xwAAANwAAAAPAAAAZHJzL2Rvd25yZXYueG1sRI9Ba8JA&#10;FITvQv/D8gq9FN1osErqKqIVhCLWKIXeHtlnEpp9G7Jbjfn13ULB4zAz3zCzRWsqcaHGlZYVDAcR&#10;COLM6pJzBafjpj8F4TyyxsoyKbiRg8X8oTfDRNsrH+iS+lwECLsEFRTe14mULivIoBvYmjh4Z9sY&#10;9EE2udQNXgPcVHIURS/SYMlhocCaVgVl3+mPUeDir2H8vF/jh7/tzt2Yurf3z06pp8d2+QrCU+vv&#10;4f/2ViuYjGP4OxOOgJz/AgAA//8DAFBLAQItABQABgAIAAAAIQDb4fbL7gAAAIUBAAATAAAAAAAA&#10;AAAAAAAAAAAAAABbQ29udGVudF9UeXBlc10ueG1sUEsBAi0AFAAGAAgAAAAhAFr0LFu/AAAAFQEA&#10;AAsAAAAAAAAAAAAAAAAAHwEAAF9yZWxzLy5yZWxzUEsBAi0AFAAGAAgAAAAhAPxo7f7HAAAA3AAA&#10;AA8AAAAAAAAAAAAAAAAABwIAAGRycy9kb3ducmV2LnhtbFBLBQYAAAAAAwADALcAAAD7AgAAAAA=&#10;" path="m,l119,38,,79,,xe" fillcolor="black" stroked="f">
                  <v:path arrowok="t" o:connecttype="custom" o:connectlocs="0,0;75565,24130;0,50165;0,0" o:connectangles="0,0,0,0"/>
                </v:shape>
                <v:shape id="Freeform 2144" o:spid="_x0000_s1122" style="position:absolute;left:20040;top:30448;width:8992;height:5550;visibility:visible;mso-wrap-style:square;v-text-anchor:top" coordsize="1416,8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SWxZxQAAANwAAAAPAAAAZHJzL2Rvd25yZXYueG1sRI9Lb8Iw&#10;EITvlfofrEXqrTi0vJRiEFRCcALxOHDcxNskIl6H2CXh32MkJI6jmflGM5m1phRXql1hWUGvG4Eg&#10;Tq0uOFNwPCw/xyCcR9ZYWiYFN3Iwm76/TTDWtuEdXfc+EwHCLkYFufdVLKVLczLourYiDt6frQ36&#10;IOtM6hqbADel/IqioTRYcFjIsaLfnNLz/t8oML1yka6+tzs86k1yQpvML02i1Eennf+A8NT6V/jZ&#10;XmsFo0EfHmfCEZDTOwAAAP//AwBQSwECLQAUAAYACAAAACEA2+H2y+4AAACFAQAAEwAAAAAAAAAA&#10;AAAAAAAAAAAAW0NvbnRlbnRfVHlwZXNdLnhtbFBLAQItABQABgAIAAAAIQBa9CxbvwAAABUBAAAL&#10;AAAAAAAAAAAAAAAAAB8BAABfcmVscy8ucmVsc1BLAQItABQABgAIAAAAIQDiSWxZxQAAANwAAAAP&#10;AAAAAAAAAAAAAAAAAAcCAABkcnMvZG93bnJldi54bWxQSwUGAAAAAAMAAwC3AAAA+QIAAAAA&#10;" path="m1416,437l762,,,437,762,874,1416,437xe" fillcolor="#eaeaea" stroked="f">
                  <v:path arrowok="t" o:connecttype="custom" o:connectlocs="899160,277495;483870,0;0,277495;483870,554990;899160,277495" o:connectangles="0,0,0,0,0"/>
                </v:shape>
                <v:shape id="Freeform 2145" o:spid="_x0000_s1123" style="position:absolute;left:20040;top:30448;width:8992;height:5550;visibility:visible;mso-wrap-style:square;v-text-anchor:top" coordsize="1416,8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CSZDxQAAANwAAAAPAAAAZHJzL2Rvd25yZXYueG1sRI9BawIx&#10;FITvhf6H8AreatKCWlajiKzgpYWuXnp7bJ6b6OZl2UTd9tc3hYLHYWa+YRarwbfiSn10gTW8jBUI&#10;4joYx42Gw377/AYiJmSDbWDS8E0RVsvHhwUWJtz4k65VakSGcCxQg02pK6SMtSWPcRw64uwdQ+8x&#10;Zdk30vR4y3DfylelptKj47xgsaONpfpcXbwGt9tU+6/p9sfzqVTu+KFs+V5qPXoa1nMQiYZ0D/+3&#10;d0bDbDKBvzP5CMjlLwAAAP//AwBQSwECLQAUAAYACAAAACEA2+H2y+4AAACFAQAAEwAAAAAAAAAA&#10;AAAAAAAAAAAAW0NvbnRlbnRfVHlwZXNdLnhtbFBLAQItABQABgAIAAAAIQBa9CxbvwAAABUBAAAL&#10;AAAAAAAAAAAAAAAAAB8BAABfcmVscy8ucmVsc1BLAQItABQABgAIAAAAIQBpCSZDxQAAANwAAAAP&#10;AAAAAAAAAAAAAAAAAAcCAABkcnMvZG93bnJldi54bWxQSwUGAAAAAAMAAwC3AAAA+QIAAAAA&#10;" path="m1416,437l762,,,437,762,874,1416,437xe" filled="f" strokeweight=".35pt">
                  <v:path arrowok="t" o:connecttype="custom" o:connectlocs="899160,277495;483870,0;0,277495;483870,554990;899160,277495" o:connectangles="0,0,0,0,0"/>
                </v:shape>
                <v:rect id="Rectangle 2146" o:spid="_x0000_s1124" style="position:absolute;left:22631;top:32346;width:5131;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Rm/kwgAAANwAAAAPAAAAZHJzL2Rvd25yZXYueG1sRI/NigIx&#10;EITvgu8QWtibZhR0ZdYoIggqXhz3AZpJzw8mnSHJOrNvvxGEPRZV9RW12Q3WiCf50DpWMJ9lIIhL&#10;p1uuFXzfj9M1iBCRNRrHpOCXAuy249EGc+16vtGziLVIEA45Kmhi7HIpQ9mQxTBzHXHyKuctxiR9&#10;LbXHPsGtkYssW0mLLaeFBjs6NFQ+ih+rQN6LY78ujM/cZVFdzfl0q8gp9TEZ9l8gIg3xP/xun7SC&#10;z+UKXmfSEZDbPwAAAP//AwBQSwECLQAUAAYACAAAACEA2+H2y+4AAACFAQAAEwAAAAAAAAAAAAAA&#10;AAAAAAAAW0NvbnRlbnRfVHlwZXNdLnhtbFBLAQItABQABgAIAAAAIQBa9CxbvwAAABUBAAALAAAA&#10;AAAAAAAAAAAAAB8BAABfcmVscy8ucmVsc1BLAQItABQABgAIAAAAIQAtRm/kwgAAANwAAAAPAAAA&#10;AAAAAAAAAAAAAAcCAABkcnMvZG93bnJldi54bWxQSwUGAAAAAAMAAwC3AAAA9gIAAAAA&#10;" filled="f" stroked="f">
                  <v:textbox style="mso-fit-shape-to-text:t" inset="0,0,0,0">
                    <w:txbxContent>
                      <w:p w14:paraId="5DD9A23C" w14:textId="77777777" w:rsidR="00181A7E" w:rsidRDefault="00181A7E" w:rsidP="009C66C0">
                        <w:r>
                          <w:rPr>
                            <w:rFonts w:cs="Arial"/>
                            <w:color w:val="000000"/>
                            <w:sz w:val="12"/>
                            <w:szCs w:val="12"/>
                          </w:rPr>
                          <w:t xml:space="preserve">Limit Violations </w:t>
                        </w:r>
                      </w:p>
                    </w:txbxContent>
                  </v:textbox>
                </v:rect>
                <v:rect id="Rectangle 2147" o:spid="_x0000_s1125" style="position:absolute;left:23393;top:33267;width:3054;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Csp/wgAAANwAAAAPAAAAZHJzL2Rvd25yZXYueG1sRI/NigIx&#10;EITvgu8QWvCmGQVXmTWKCIIuXhz3AZpJzw8mnSHJOrNvbxaEPRZV9RW13Q/WiCf50DpWsJhnIIhL&#10;p1uuFXzfT7MNiBCRNRrHpOCXAux349EWc+16vtGziLVIEA45Kmhi7HIpQ9mQxTB3HXHyKuctxiR9&#10;LbXHPsGtkcss+5AWW04LDXZ0bKh8FD9WgbwXp35TGJ+5r2V1NZfzrSKn1HQyHD5BRBrif/jdPmsF&#10;69Ua/s6kIyB3LwAAAP//AwBQSwECLQAUAAYACAAAACEA2+H2y+4AAACFAQAAEwAAAAAAAAAAAAAA&#10;AAAAAAAAW0NvbnRlbnRfVHlwZXNdLnhtbFBLAQItABQABgAIAAAAIQBa9CxbvwAAABUBAAALAAAA&#10;AAAAAAAAAAAAAB8BAABfcmVscy8ucmVsc1BLAQItABQABgAIAAAAIQBCCsp/wgAAANwAAAAPAAAA&#10;AAAAAAAAAAAAAAcCAABkcnMvZG93bnJldi54bWxQSwUGAAAAAAMAAwC3AAAA9gIAAAAA&#10;" filled="f" stroked="f">
                  <v:textbox style="mso-fit-shape-to-text:t" inset="0,0,0,0">
                    <w:txbxContent>
                      <w:p w14:paraId="6B9DBEB1" w14:textId="77777777" w:rsidR="00181A7E" w:rsidRDefault="00181A7E" w:rsidP="009C66C0">
                        <w:r>
                          <w:rPr>
                            <w:rFonts w:cs="Arial"/>
                            <w:color w:val="000000"/>
                            <w:sz w:val="12"/>
                            <w:szCs w:val="12"/>
                          </w:rPr>
                          <w:t>Detected</w:t>
                        </w:r>
                      </w:p>
                    </w:txbxContent>
                  </v:textbox>
                </v:rect>
                <v:line id="Line 2148" o:spid="_x0000_s1126" style="position:absolute;flip:y;visibility:visible;mso-wrap-style:square" from="24879,29756" to="24892,304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powxAAAANwAAAAPAAAAZHJzL2Rvd25yZXYueG1sRE/Pa8Iw&#10;FL4P/B/CG3iRmW5Dp9Uom0P0Nuym6O3RvDXF5qU0Uat//XIQdvz4fk/nra3EmRpfOlbw3E9AEOdO&#10;l1wo+PlePo1A+ICssXJMCq7kYT7rPEwx1e7CGzpnoRAxhH2KCkwIdSqlzw1Z9H1XE0fu1zUWQ4RN&#10;IXWDlxhuK/mSJENpseTYYLCmhaH8mJ2sgs/Xw3i13u9GH1/batXb+8xsb1eluo/t+wREoDb8i+/u&#10;tVbwNohr45l4BOTsDwAA//8DAFBLAQItABQABgAIAAAAIQDb4fbL7gAAAIUBAAATAAAAAAAAAAAA&#10;AAAAAAAAAABbQ29udGVudF9UeXBlc10ueG1sUEsBAi0AFAAGAAgAAAAhAFr0LFu/AAAAFQEAAAsA&#10;AAAAAAAAAAAAAAAAHwEAAF9yZWxzLy5yZWxzUEsBAi0AFAAGAAgAAAAhAHKymjDEAAAA3AAAAA8A&#10;AAAAAAAAAAAAAAAABwIAAGRycy9kb3ducmV2LnhtbFBLBQYAAAAAAwADALcAAAD4AgAAAAA=&#10;" strokeweight=".35pt"/>
                <v:shape id="Freeform 2149" o:spid="_x0000_s1127" style="position:absolute;left:24618;top:29070;width:521;height:755;visibility:visible;mso-wrap-style:square;v-text-anchor:top" coordsize="82,1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9PGPxgAAANwAAAAPAAAAZHJzL2Rvd25yZXYueG1sRI9Pa8JA&#10;FMTvgt9heUJvujG0VaOrSKHgJbTVCHp7ZF/+aPZtyK6afvtuodDjMDO/YVab3jTiTp2rLSuYTiIQ&#10;xLnVNZcKssP7eA7CeWSNjWVS8E0ONuvhYIWJtg/+ovvelyJA2CWooPK+TaR0eUUG3cS2xMErbGfQ&#10;B9mVUnf4CHDTyDiKXqXBmsNChS29VZRf9zejoIjj7PicfvD0sqhP5+xTc5GmSj2N+u0ShKfe/4f/&#10;2jutYPaygN8z4QjI9Q8AAAD//wMAUEsBAi0AFAAGAAgAAAAhANvh9svuAAAAhQEAABMAAAAAAAAA&#10;AAAAAAAAAAAAAFtDb250ZW50X1R5cGVzXS54bWxQSwECLQAUAAYACAAAACEAWvQsW78AAAAVAQAA&#10;CwAAAAAAAAAAAAAAAAAfAQAAX3JlbHMvLnJlbHNQSwECLQAUAAYACAAAACEAOvTxj8YAAADcAAAA&#10;DwAAAAAAAAAAAAAAAAAHAgAAZHJzL2Rvd25yZXYueG1sUEsFBgAAAAADAAMAtwAAAPoCAAAAAA==&#10;" path="m,119l41,,82,119,,119xe" fillcolor="black" stroked="f">
                  <v:path arrowok="t" o:connecttype="custom" o:connectlocs="0,75565;26035,0;52070,75565;0,75565" o:connectangles="0,0,0,0"/>
                </v:shape>
                <v:shape id="Freeform 2150" o:spid="_x0000_s1128" style="position:absolute;left:29718;top:26327;width:22117;height:6915;visibility:visible;mso-wrap-style:square;v-text-anchor:top" coordsize="3483,10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bh9vwAAANwAAAAPAAAAZHJzL2Rvd25yZXYueG1sRE89b8Iw&#10;EN0r8R+sq8RWHDpQSDEIRSA6FlrU9RRf44j4HNlXCP++HpAYn973cj34Tl0opjawgemkAEVcB9ty&#10;Y+D7a/cyB5UE2WIXmAzcKMF6NXpaYmnDlQ90OUqjcginEg04kb7UOtWOPKZJ6Ikz9xuiR8kwNtpG&#10;vOZw3+nXophpjy3nBoc9VY7q8/HPG1hMK1fFaiufsTuTT/5HTpu9MePnYfMOSmiQh/ju/rAG3mZ5&#10;fj6Tj4Be/QMAAP//AwBQSwECLQAUAAYACAAAACEA2+H2y+4AAACFAQAAEwAAAAAAAAAAAAAAAAAA&#10;AAAAW0NvbnRlbnRfVHlwZXNdLnhtbFBLAQItABQABgAIAAAAIQBa9CxbvwAAABUBAAALAAAAAAAA&#10;AAAAAAAAAB8BAABfcmVscy8ucmVsc1BLAQItABQABgAIAAAAIQCH6bh9vwAAANwAAAAPAAAAAAAA&#10;AAAAAAAAAAcCAABkcnMvZG93bnJldi54bWxQSwUGAAAAAAMAAwC3AAAA8wIAAAAA&#10;" path="m3211,r272,l3483,1089,,1089e" filled="f" strokeweight=".5pt">
                  <v:path arrowok="t" o:connecttype="custom" o:connectlocs="2038985,0;2211705,0;2211705,691515;0,691515" o:connectangles="0,0,0,0"/>
                </v:shape>
                <v:shape id="Freeform 2151" o:spid="_x0000_s1129" style="position:absolute;left:29032;top:32969;width:730;height:501;visibility:visible;mso-wrap-style:square;v-text-anchor:top" coordsize="11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TaMdwwAAANwAAAAPAAAAZHJzL2Rvd25yZXYueG1sRI9fa8Iw&#10;FMXfBb9DuMLeNFXQddUoRVAG7mHT7f3SXJtic1OSqN23XwaCj4fz58dZbXrbihv50DhWMJ1kIIgr&#10;pxuuFXyfduMcRIjIGlvHpOCXAmzWw8EKC+3u/EW3Y6xFGuFQoAITY1dIGSpDFsPEdcTJOztvMSbp&#10;a6k93tO4beUsyxbSYsOJYLCjraHqcrzaxC237vMQTmXz82Hm/trO8rfDXqmXUV8uQUTq4zP8aL9r&#10;Ba+LKfyfSUdArv8AAAD//wMAUEsBAi0AFAAGAAgAAAAhANvh9svuAAAAhQEAABMAAAAAAAAAAAAA&#10;AAAAAAAAAFtDb250ZW50X1R5cGVzXS54bWxQSwECLQAUAAYACAAAACEAWvQsW78AAAAVAQAACwAA&#10;AAAAAAAAAAAAAAAfAQAAX3JlbHMvLnJlbHNQSwECLQAUAAYACAAAACEAtU2jHcMAAADcAAAADwAA&#10;AAAAAAAAAAAAAAAHAgAAZHJzL2Rvd25yZXYueG1sUEsFBgAAAAADAAMAtwAAAPcCAAAAAA==&#10;" path="m115,79l,38,115,r,79xe" fillcolor="black" stroked="f">
                  <v:path arrowok="t" o:connecttype="custom" o:connectlocs="73025,50165;0,24130;73025,0;73025,50165" o:connectangles="0,0,0,0"/>
                </v:shape>
                <v:line id="Line 2152" o:spid="_x0000_s1130" style="position:absolute;visibility:visible;mso-wrap-style:square" from="24879,35998" to="24892,3808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FTw8xAAAANwAAAAPAAAAZHJzL2Rvd25yZXYueG1sRI9Bi8Iw&#10;FITvgv8hPMGbpiui0jXKqgiCh6W6l709mrdttXkpSdTqrzcLgsdhZr5h5svW1OJKzleWFXwMExDE&#10;udUVFwp+jtvBDIQPyBpry6TgTh6Wi25njqm2N87oegiFiBD2KSooQ2hSKX1ekkE/tA1x9P6sMxii&#10;dIXUDm8Rbmo5SpKJNFhxXCixoXVJ+flwMQpmx8Zv7uvfrf12p0e2H2c0xpVS/V779QkiUBve4Vd7&#10;pxVMJyP4PxOPgFw8AQAA//8DAFBLAQItABQABgAIAAAAIQDb4fbL7gAAAIUBAAATAAAAAAAAAAAA&#10;AAAAAAAAAABbQ29udGVudF9UeXBlc10ueG1sUEsBAi0AFAAGAAgAAAAhAFr0LFu/AAAAFQEAAAsA&#10;AAAAAAAAAAAAAAAAHwEAAF9yZWxzLy5yZWxzUEsBAi0AFAAGAAgAAAAhAOMVPDzEAAAA3AAAAA8A&#10;AAAAAAAAAAAAAAAABwIAAGRycy9kb3ducmV2LnhtbFBLBQYAAAAAAwADALcAAAD4AgAAAAA=&#10;" strokeweight=".5pt"/>
                <v:shape id="Freeform 2153" o:spid="_x0000_s1131" style="position:absolute;left:24638;top:38017;width:501;height:743;visibility:visible;mso-wrap-style:square;v-text-anchor:top" coordsize="79,1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qi6xgAAANwAAAAPAAAAZHJzL2Rvd25yZXYueG1sRI9bawIx&#10;FITfC/0P4Qi+1awXtKxGKV5AKT5US+vjcXPc3TY5WTZRt//eCAUfh5n5hpnMGmvEhWpfOlbQ7SQg&#10;iDOnS84VfO5XL68gfEDWaByTgj/yMJs+P00w1e7KH3TZhVxECPsUFRQhVKmUPivIou+4ijh6J1db&#10;DFHWudQ1XiPcGtlLkqG0WHJcKLCieUHZ7+5sFSTLcsmL7827kQP6OYy+vDluM6XareZtDCJQEx7h&#10;//ZaKxgN+3A/E4+AnN4AAAD//wMAUEsBAi0AFAAGAAgAAAAhANvh9svuAAAAhQEAABMAAAAAAAAA&#10;AAAAAAAAAAAAAFtDb250ZW50X1R5cGVzXS54bWxQSwECLQAUAAYACAAAACEAWvQsW78AAAAVAQAA&#10;CwAAAAAAAAAAAAAAAAAfAQAAX3JlbHMvLnJlbHNQSwECLQAUAAYACAAAACEA8f6ousYAAADcAAAA&#10;DwAAAAAAAAAAAAAAAAAHAgAAZHJzL2Rvd25yZXYueG1sUEsFBgAAAAADAAMAtwAAAPoCAAAAAA==&#10;" path="m79,l38,117,,,79,xe" fillcolor="black" stroked="f">
                  <v:path arrowok="t" o:connecttype="custom" o:connectlocs="50165,0;24130,74295;0,0;50165,0" o:connectangles="0,0,0,0"/>
                </v:shape>
                <v:rect id="Rectangle 2154" o:spid="_x0000_s1132" style="position:absolute;left:39865;top:24047;width:1740;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tJ61wgAAANwAAAAPAAAAZHJzL2Rvd25yZXYueG1sRI/NigIx&#10;EITvgu8QWtibZhRxZdYoIggqXhz3AZpJzw8mnSHJOrNvvxGEPRZV9RW12Q3WiCf50DpWMJ9lIIhL&#10;p1uuFXzfj9M1iBCRNRrHpOCXAuy249EGc+16vtGziLVIEA45Kmhi7HIpQ9mQxTBzHXHyKuctxiR9&#10;LbXHPsGtkYssW0mLLaeFBjs6NFQ+ih+rQN6LY78ujM/cZVFdzfl0q8gp9TEZ9l8gIg3xP/xun7SC&#10;z9USXmfSEZDbPwAAAP//AwBQSwECLQAUAAYACAAAACEA2+H2y+4AAACFAQAAEwAAAAAAAAAAAAAA&#10;AAAAAAAAW0NvbnRlbnRfVHlwZXNdLnhtbFBLAQItABQABgAIAAAAIQBa9CxbvwAAABUBAAALAAAA&#10;AAAAAAAAAAAAAB8BAABfcmVscy8ucmVsc1BLAQItABQABgAIAAAAIQB8tJ61wgAAANwAAAAPAAAA&#10;AAAAAAAAAAAAAAcCAABkcnMvZG93bnJldi54bWxQSwUGAAAAAAMAAwC3AAAA9gIAAAAA&#10;" filled="f" stroked="f">
                  <v:textbox style="mso-fit-shape-to-text:t" inset="0,0,0,0">
                    <w:txbxContent>
                      <w:p w14:paraId="0CAE0C15" w14:textId="77777777" w:rsidR="00181A7E" w:rsidRDefault="00181A7E" w:rsidP="009C66C0">
                        <w:r>
                          <w:rPr>
                            <w:rFonts w:cs="Arial"/>
                            <w:color w:val="000000"/>
                            <w:sz w:val="12"/>
                            <w:szCs w:val="12"/>
                          </w:rPr>
                          <w:t>Base</w:t>
                        </w:r>
                      </w:p>
                    </w:txbxContent>
                  </v:textbox>
                </v:rect>
                <v:rect id="Rectangle 2155" o:spid="_x0000_s1133" style="position:absolute;left:39852;top:24974;width:1784;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suwgAAANwAAAAPAAAAZHJzL2Rvd25yZXYueG1sRI/NigIx&#10;EITvgu8QWtibZhR0ZdYoIggqXhz3AZpJzw8mnSHJOrNvvxGEPRZV9RW12Q3WiCf50DpWMJ9lIIhL&#10;p1uuFXzfj9M1iBCRNRrHpOCXAuy249EGc+16vtGziLVIEA45Kmhi7HIpQ9mQxTBzHXHyKuctxiR9&#10;LbXHPsGtkYssW0mLLaeFBjs6NFQ+ih+rQN6LY78ujM/cZVFdzfl0q8gp9TEZ9l8gIg3xP/xun7SC&#10;z9USXmfSEZDbPwAAAP//AwBQSwECLQAUAAYACAAAACEA2+H2y+4AAACFAQAAEwAAAAAAAAAAAAAA&#10;AAAAAAAAW0NvbnRlbnRfVHlwZXNdLnhtbFBLAQItABQABgAIAAAAIQBa9CxbvwAAABUBAAALAAAA&#10;AAAAAAAAAAAAAB8BAABfcmVscy8ucmVsc1BLAQItABQABgAIAAAAIQAT+DsuwgAAANwAAAAPAAAA&#10;AAAAAAAAAAAAAAcCAABkcnMvZG93bnJldi54bWxQSwUGAAAAAAMAAwC3AAAA9gIAAAAA&#10;" filled="f" stroked="f">
                  <v:textbox style="mso-fit-shape-to-text:t" inset="0,0,0,0">
                    <w:txbxContent>
                      <w:p w14:paraId="33FBE26B" w14:textId="77777777" w:rsidR="00181A7E" w:rsidRDefault="00181A7E" w:rsidP="009C66C0">
                        <w:r>
                          <w:rPr>
                            <w:rFonts w:cs="Arial"/>
                            <w:color w:val="000000"/>
                            <w:sz w:val="12"/>
                            <w:szCs w:val="12"/>
                          </w:rPr>
                          <w:t>Case</w:t>
                        </w:r>
                      </w:p>
                    </w:txbxContent>
                  </v:textbox>
                </v:rect>
                <v:rect id="Rectangle 2156" o:spid="_x0000_s1134" style="position:absolute;left:35966;top:29584;width:10623;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KqVZwgAAANwAAAAPAAAAZHJzL2Rvd25yZXYueG1sRI/NigIx&#10;EITvwr5DaGFvmtHDrIxGEUFwxYujD9BMen4w6QxJ1pl9e7Mg7LGoqq+ozW60RjzJh86xgsU8A0Fc&#10;Od1xo+B+O85WIEJE1mgck4JfCrDbfkw2WGg38JWeZWxEgnAoUEEbY19IGaqWLIa564mTVztvMSbp&#10;G6k9DglujVxmWS4tdpwWWuzp0FL1KH+sAnkrj8OqND5z52V9Md+na01Oqc/puF+DiDTG//C7fdIK&#10;vvIc/s6kIyC3LwAAAP//AwBQSwECLQAUAAYACAAAACEA2+H2y+4AAACFAQAAEwAAAAAAAAAAAAAA&#10;AAAAAAAAW0NvbnRlbnRfVHlwZXNdLnhtbFBLAQItABQABgAIAAAAIQBa9CxbvwAAABUBAAALAAAA&#10;AAAAAAAAAAAAAB8BAABfcmVscy8ucmVsc1BLAQItABQABgAIAAAAIQDjKqVZwgAAANwAAAAPAAAA&#10;AAAAAAAAAAAAAAcCAABkcnMvZG93bnJldi54bWxQSwUGAAAAAAMAAwC3AAAA9gIAAAAA&#10;" filled="f" stroked="f">
                  <v:textbox style="mso-fit-shape-to-text:t" inset="0,0,0,0">
                    <w:txbxContent>
                      <w:p w14:paraId="20F65921" w14:textId="77777777" w:rsidR="00181A7E" w:rsidRDefault="00181A7E" w:rsidP="009C66C0">
                        <w:r>
                          <w:rPr>
                            <w:rFonts w:cs="Arial"/>
                            <w:b/>
                            <w:bCs/>
                            <w:i/>
                            <w:iCs/>
                            <w:color w:val="000000"/>
                            <w:sz w:val="14"/>
                            <w:szCs w:val="14"/>
                          </w:rPr>
                          <w:t>AC Network Applications</w:t>
                        </w:r>
                      </w:p>
                    </w:txbxContent>
                  </v:textbox>
                </v:rect>
                <v:rect id="Rectangle 2157" o:spid="_x0000_s1135" style="position:absolute;left:36937;top:37547;width:9983;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ZgDCwQAAANwAAAAPAAAAZHJzL2Rvd25yZXYueG1sRI/NigIx&#10;EITvC75DaMHbmtGDyqxRRBBUvDjuAzSTnh9MOkMSnfHtjbCwx6KqvqLW28Ea8SQfWscKZtMMBHHp&#10;dMu1gt/b4XsFIkRkjcYxKXhRgO1m9LXGXLuer/QsYi0ShEOOCpoYu1zKUDZkMUxdR5y8ynmLMUlf&#10;S+2xT3Br5DzLFtJiy2mhwY72DZX34mEVyFtx6FeF8Zk7z6uLOR2vFTmlJuNh9wMi0hD/w3/to1aw&#10;XCzhcyYdAbl5AwAA//8DAFBLAQItABQABgAIAAAAIQDb4fbL7gAAAIUBAAATAAAAAAAAAAAAAAAA&#10;AAAAAABbQ29udGVudF9UeXBlc10ueG1sUEsBAi0AFAAGAAgAAAAhAFr0LFu/AAAAFQEAAAsAAAAA&#10;AAAAAAAAAAAAHwEAAF9yZWxzLy5yZWxzUEsBAi0AFAAGAAgAAAAhAIxmAMLBAAAA3AAAAA8AAAAA&#10;AAAAAAAAAAAABwIAAGRycy9kb3ducmV2LnhtbFBLBQYAAAAAAwADALcAAAD1AgAAAAA=&#10;" filled="f" stroked="f">
                  <v:textbox style="mso-fit-shape-to-text:t" inset="0,0,0,0">
                    <w:txbxContent>
                      <w:p w14:paraId="3B3FA9B3" w14:textId="77777777" w:rsidR="00181A7E" w:rsidRDefault="00181A7E" w:rsidP="009C66C0">
                        <w:r>
                          <w:rPr>
                            <w:rFonts w:cs="Arial"/>
                            <w:b/>
                            <w:bCs/>
                            <w:i/>
                            <w:iCs/>
                            <w:color w:val="000000"/>
                            <w:sz w:val="14"/>
                            <w:szCs w:val="14"/>
                          </w:rPr>
                          <w:t>Market Analysis Engine</w:t>
                        </w:r>
                      </w:p>
                    </w:txbxContent>
                  </v:textbox>
                </v:rect>
                <v:rect id="Rectangle 2158" o:spid="_x0000_s1136" style="position:absolute;left:32588;top:41351;width:1536;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ZSwwAAAANwAAAAPAAAAZHJzL2Rvd25yZXYueG1sRE9LasMw&#10;EN0XcgcxgewauVmkxrUcSiGQhGxi9wCDNf5QaWQkJXZvXy0CXT7evzws1ogH+TA6VvC2zUAQt06P&#10;3Cv4bo6vOYgQkTUax6TglwIcqtVLiYV2M9/oUcdepBAOBSoYYpwKKUM7kMWwdRNx4jrnLcYEfS+1&#10;xzmFWyN3WbaXFkdODQNO9DVQ+1PfrQLZ1Mc5r43P3GXXXc35dOvIKbVZL58fICIt8V/8dJ+0gvd9&#10;WpvOpCMgqz8AAAD//wMAUEsBAi0AFAAGAAgAAAAhANvh9svuAAAAhQEAABMAAAAAAAAAAAAAAAAA&#10;AAAAAFtDb250ZW50X1R5cGVzXS54bWxQSwECLQAUAAYACAAAACEAWvQsW78AAAAVAQAACwAAAAAA&#10;AAAAAAAAAAAfAQAAX3JlbHMvLnJlbHNQSwECLQAUAAYACAAAACEA/fmUsMAAAADcAAAADwAAAAAA&#10;AAAAAAAAAAAHAgAAZHJzL2Rvd25yZXYueG1sUEsFBgAAAAADAAMAtwAAAPQCAAAAAA==&#10;" filled="f" stroked="f">
                  <v:textbox style="mso-fit-shape-to-text:t" inset="0,0,0,0">
                    <w:txbxContent>
                      <w:p w14:paraId="769B71EE" w14:textId="77777777" w:rsidR="00181A7E" w:rsidRDefault="00181A7E" w:rsidP="009C66C0">
                        <w:r>
                          <w:rPr>
                            <w:rFonts w:cs="Arial"/>
                            <w:b/>
                            <w:bCs/>
                            <w:i/>
                            <w:iCs/>
                            <w:color w:val="000000"/>
                            <w:sz w:val="14"/>
                            <w:szCs w:val="14"/>
                          </w:rPr>
                          <w:t>IFM</w:t>
                        </w:r>
                      </w:p>
                    </w:txbxContent>
                  </v:textbox>
                </v:rect>
                <v:rect id="Rectangle 2159" o:spid="_x0000_s1137" style="position:absolute;left:34074;top:41351;width:254;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TErwgAAANwAAAAPAAAAZHJzL2Rvd25yZXYueG1sRI/NigIx&#10;EITvC75DaMHbmtGD645GEUFQ2YvjPkAz6fnBpDMk0Rnf3ggLeyyq6itqvR2sEQ/yoXWsYDbNQBCX&#10;TrdcK/i9Hj6XIEJE1mgck4InBdhuRh9rzLXr+UKPItYiQTjkqKCJsculDGVDFsPUdcTJq5y3GJP0&#10;tdQe+wS3Rs6zbCEttpwWGuxo31B5K+5WgbwWh35ZGJ+587z6MafjpSKn1GQ87FYgIg3xP/zXPmoF&#10;X4tveJ9JR0BuXgAAAP//AwBQSwECLQAUAAYACAAAACEA2+H2y+4AAACFAQAAEwAAAAAAAAAAAAAA&#10;AAAAAAAAW0NvbnRlbnRfVHlwZXNdLnhtbFBLAQItABQABgAIAAAAIQBa9CxbvwAAABUBAAALAAAA&#10;AAAAAAAAAAAAAB8BAABfcmVscy8ucmVsc1BLAQItABQABgAIAAAAIQCStTErwgAAANwAAAAPAAAA&#10;AAAAAAAAAAAAAAcCAABkcnMvZG93bnJldi54bWxQSwUGAAAAAAMAAwC3AAAA9gIAAAAA&#10;" filled="f" stroked="f">
                  <v:textbox style="mso-fit-shape-to-text:t" inset="0,0,0,0">
                    <w:txbxContent>
                      <w:p w14:paraId="67439E05" w14:textId="77777777" w:rsidR="00181A7E" w:rsidRDefault="00181A7E" w:rsidP="009C66C0">
                        <w:r>
                          <w:rPr>
                            <w:rFonts w:cs="Arial"/>
                            <w:b/>
                            <w:bCs/>
                            <w:i/>
                            <w:iCs/>
                            <w:color w:val="000000"/>
                            <w:sz w:val="14"/>
                            <w:szCs w:val="14"/>
                          </w:rPr>
                          <w:t>/</w:t>
                        </w:r>
                      </w:p>
                    </w:txbxContent>
                  </v:textbox>
                </v:rect>
                <v:rect id="Rectangle 2160" o:spid="_x0000_s1138" style="position:absolute;left:34709;top:41351;width:5340;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Vg5rwAAAANwAAAAPAAAAZHJzL2Rvd25yZXYueG1sRE9LasMw&#10;EN0Xcgcxge4aOV40xo0SSiCQlGxi9wCDNf5QaWQkxXZvXy0KWT7ef39crBET+TA4VrDdZCCIG6cH&#10;7hR81+e3AkSIyBqNY1LwSwGOh9XLHkvtZr7TVMVOpBAOJSroYxxLKUPTk8WwcSNx4lrnLcYEfSe1&#10;xzmFWyPzLHuXFgdODT2OdOqp+akeVoGsq/NcVMZn7itvb+Z6ubfklHpdL58fICIt8Sn+d1+0gt0u&#10;zU9n0hGQhz8AAAD//wMAUEsBAi0AFAAGAAgAAAAhANvh9svuAAAAhQEAABMAAAAAAAAAAAAAAAAA&#10;AAAAAFtDb250ZW50X1R5cGVzXS54bWxQSwECLQAUAAYACAAAACEAWvQsW78AAAAVAQAACwAAAAAA&#10;AAAAAAAAAAAfAQAAX3JlbHMvLnJlbHNQSwECLQAUAAYACAAAACEAhlYOa8AAAADcAAAADwAAAAAA&#10;AAAAAAAAAAAHAgAAZHJzL2Rvd25yZXYueG1sUEsFBgAAAAADAAMAtwAAAPQCAAAAAA==&#10;" filled="f" stroked="f">
                  <v:textbox style="mso-fit-shape-to-text:t" inset="0,0,0,0">
                    <w:txbxContent>
                      <w:p w14:paraId="5B51FF19" w14:textId="77777777" w:rsidR="00181A7E" w:rsidRDefault="00181A7E" w:rsidP="009C66C0">
                        <w:r>
                          <w:rPr>
                            <w:rFonts w:cs="Arial"/>
                            <w:b/>
                            <w:bCs/>
                            <w:i/>
                            <w:iCs/>
                            <w:color w:val="000000"/>
                            <w:sz w:val="14"/>
                            <w:szCs w:val="14"/>
                          </w:rPr>
                          <w:t>RTM System</w:t>
                        </w:r>
                      </w:p>
                    </w:txbxContent>
                  </v:textbox>
                </v:rect>
                <v:rect id="Rectangle 2161" o:spid="_x0000_s1139" style="position:absolute;left:25336;top:36620;width:978;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GqvwwQAAANwAAAAPAAAAZHJzL2Rvd25yZXYueG1sRI/NigIx&#10;EITvC75DaMHbmtGDymgUEQRX9uLoAzSTnh9MOkMSndm3NwuCx6KqvqI2u8Ea8SQfWscKZtMMBHHp&#10;dMu1gtv1+L0CESKyRuOYFPxRgN129LXBXLueL/QsYi0ShEOOCpoYu1zKUDZkMUxdR5y8ynmLMUlf&#10;S+2xT3Br5DzLFtJiy2mhwY4ODZX34mEVyGtx7FeF8Zk7z6tf83O6VOSUmoyH/RpEpCF+wu/2SStY&#10;LmfwfyYdAbl9AQAA//8DAFBLAQItABQABgAIAAAAIQDb4fbL7gAAAIUBAAATAAAAAAAAAAAAAAAA&#10;AAAAAABbQ29udGVudF9UeXBlc10ueG1sUEsBAi0AFAAGAAgAAAAhAFr0LFu/AAAAFQEAAAsAAAAA&#10;AAAAAAAAAAAAHwEAAF9yZWxzLy5yZWxzUEsBAi0AFAAGAAgAAAAhAOkaq/DBAAAA3AAAAA8AAAAA&#10;AAAAAAAAAAAABwIAAGRycy9kb3ducmV2LnhtbFBLBQYAAAAAAwADALcAAAD1AgAAAAA=&#10;" filled="f" stroked="f">
                  <v:textbox style="mso-fit-shape-to-text:t" inset="0,0,0,0">
                    <w:txbxContent>
                      <w:p w14:paraId="683FD24E" w14:textId="77777777" w:rsidR="00181A7E" w:rsidRDefault="00181A7E" w:rsidP="009C66C0">
                        <w:r>
                          <w:rPr>
                            <w:rFonts w:cs="Arial"/>
                            <w:color w:val="000000"/>
                            <w:sz w:val="12"/>
                            <w:szCs w:val="12"/>
                          </w:rPr>
                          <w:t>No</w:t>
                        </w:r>
                      </w:p>
                    </w:txbxContent>
                  </v:textbox>
                </v:rect>
                <v:rect id="Rectangle 2162" o:spid="_x0000_s1140" style="position:absolute;left:22980;top:29527;width:1315;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yDWHwgAAANwAAAAPAAAAZHJzL2Rvd25yZXYueG1sRI/NigIx&#10;EITvC75D6AVva2bnoDIaZVkQVPbi6AM0k54fTDpDEp3x7c2C4LGoqq+o9Xa0RtzJh86xgu9ZBoK4&#10;crrjRsHlvPtagggRWaNxTAoeFGC7mXyssdBu4BPdy9iIBOFQoII2xr6QMlQtWQwz1xMnr3beYkzS&#10;N1J7HBLcGpln2Vxa7DgttNjTb0vVtbxZBfJc7oZlaXzmjnn9Zw77U01Oqenn+LMCEWmM7/CrvdcK&#10;Fosc/s+kIyA3TwAAAP//AwBQSwECLQAUAAYACAAAACEA2+H2y+4AAACFAQAAEwAAAAAAAAAAAAAA&#10;AAAAAAAAW0NvbnRlbnRfVHlwZXNdLnhtbFBLAQItABQABgAIAAAAIQBa9CxbvwAAABUBAAALAAAA&#10;AAAAAAAAAAAAAB8BAABfcmVscy8ucmVsc1BLAQItABQABgAIAAAAIQAZyDWHwgAAANwAAAAPAAAA&#10;AAAAAAAAAAAAAAcCAABkcnMvZG93bnJldi54bWxQSwUGAAAAAAMAAwC3AAAA9gIAAAAA&#10;" filled="f" stroked="f">
                  <v:textbox style="mso-fit-shape-to-text:t" inset="0,0,0,0">
                    <w:txbxContent>
                      <w:p w14:paraId="3FB07C39" w14:textId="77777777" w:rsidR="00181A7E" w:rsidRDefault="00181A7E" w:rsidP="009C66C0">
                        <w:r>
                          <w:rPr>
                            <w:rFonts w:cs="Arial"/>
                            <w:color w:val="000000"/>
                            <w:sz w:val="12"/>
                            <w:szCs w:val="12"/>
                          </w:rPr>
                          <w:t>Yes</w:t>
                        </w:r>
                      </w:p>
                    </w:txbxContent>
                  </v:textbox>
                </v:rect>
                <v:rect id="Rectangle 2163" o:spid="_x0000_s1141" style="position:absolute;left:22421;top:38576;width:182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hJAcwgAAANwAAAAPAAAAZHJzL2Rvd25yZXYueG1sRI/NigIx&#10;EITvgu8QWvCmGRVWmTWKCIIuXhz3AZpJzw8mnSHJOrNvbxaEPRZV9RW13Q/WiCf50DpWsJhnIIhL&#10;p1uuFXzfT7MNiBCRNRrHpOCXAux349EWc+16vtGziLVIEA45Kmhi7HIpQ9mQxTB3HXHyKuctxiR9&#10;LbXHPsGtkcss+5AWW04LDXZ0bKh8FD9WgbwXp35TGJ+5r2V1NZfzrSKn1HQyHD5BRBrif/jdPmsF&#10;6/UK/s6kIyB3LwAAAP//AwBQSwECLQAUAAYACAAAACEA2+H2y+4AAACFAQAAEwAAAAAAAAAAAAAA&#10;AAAAAAAAW0NvbnRlbnRfVHlwZXNdLnhtbFBLAQItABQABgAIAAAAIQBa9CxbvwAAABUBAAALAAAA&#10;AAAAAAAAAAAAAB8BAABfcmVscy8ucmVsc1BLAQItABQABgAIAAAAIQB2hJAcwgAAANwAAAAPAAAA&#10;AAAAAAAAAAAAAAcCAABkcnMvZG93bnJldi54bWxQSwUGAAAAAAMAAwC3AAAA9gIAAAAA&#10;" filled="f" stroked="f">
                  <v:textbox style="mso-fit-shape-to-text:t" inset="0,0,0,0">
                    <w:txbxContent>
                      <w:p w14:paraId="7129ED87" w14:textId="77777777" w:rsidR="00181A7E" w:rsidRDefault="00181A7E" w:rsidP="009C66C0">
                        <w:r>
                          <w:rPr>
                            <w:rFonts w:cs="Arial"/>
                            <w:color w:val="000000"/>
                            <w:sz w:val="14"/>
                            <w:szCs w:val="14"/>
                          </w:rPr>
                          <w:t xml:space="preserve">LMP </w:t>
                        </w:r>
                      </w:p>
                    </w:txbxContent>
                  </v:textbox>
                </v:rect>
                <v:rect id="Rectangle 2164" o:spid="_x0000_s1142" style="position:absolute;left:24453;top:38576;width:597;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bQhowgAAANwAAAAPAAAAZHJzL2Rvd25yZXYueG1sRI/NigIx&#10;EITvgu8QWvCmGUVWmTWKCIIuXhz3AZpJzw8mnSHJOrNvbxaEPRZV9RW13Q/WiCf50DpWsJhnIIhL&#10;p1uuFXzfT7MNiBCRNRrHpOCXAux349EWc+16vtGziLVIEA45Kmhi7HIpQ9mQxTB3HXHyKuctxiR9&#10;LbXHPsGtkcss+5AWW04LDXZ0bKh8FD9WgbwXp35TGJ+5r2V1NZfzrSKn1HQyHD5BRBrif/jdPmsF&#10;6/UK/s6kIyB3LwAAAP//AwBQSwECLQAUAAYACAAAACEA2+H2y+4AAACFAQAAEwAAAAAAAAAAAAAA&#10;AAAAAAAAW0NvbnRlbnRfVHlwZXNdLnhtbFBLAQItABQABgAIAAAAIQBa9CxbvwAAABUBAAALAAAA&#10;AAAAAAAAAAAAAB8BAABfcmVscy8ucmVsc1BLAQItABQABgAIAAAAIQD5bQhowgAAANwAAAAPAAAA&#10;AAAAAAAAAAAAAAcCAABkcnMvZG93bnJldi54bWxQSwUGAAAAAAMAAwC3AAAA9gIAAAAA&#10;" filled="f" stroked="f">
                  <v:textbox style="mso-fit-shape-to-text:t" inset="0,0,0,0">
                    <w:txbxContent>
                      <w:p w14:paraId="031CE5AD" w14:textId="77777777" w:rsidR="00181A7E" w:rsidRDefault="00181A7E" w:rsidP="009C66C0">
                        <w:r>
                          <w:rPr>
                            <w:rFonts w:cs="Arial"/>
                            <w:color w:val="000000"/>
                            <w:sz w:val="14"/>
                            <w:szCs w:val="14"/>
                          </w:rPr>
                          <w:t xml:space="preserve">&amp; </w:t>
                        </w:r>
                      </w:p>
                    </w:txbxContent>
                  </v:textbox>
                </v:rect>
                <v:rect id="Rectangle 2165" o:spid="_x0000_s1143" style="position:absolute;left:25558;top:38576;width:3461;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Ia3zwgAAANwAAAAPAAAAZHJzL2Rvd25yZXYueG1sRI/NigIx&#10;EITvgu8QWvCmGQVXmTWKCIIuXhz3AZpJzw8mnSHJOrNvbxaEPRZV9RW13Q/WiCf50DpWsJhnIIhL&#10;p1uuFXzfT7MNiBCRNRrHpOCXAux349EWc+16vtGziLVIEA45Kmhi7HIpQ9mQxTB3HXHyKuctxiR9&#10;LbXHPsGtkcss+5AWW04LDXZ0bKh8FD9WgbwXp35TGJ+5r2V1NZfzrSKn1HQyHD5BRBrif/jdPmsF&#10;6/UK/s6kIyB3LwAAAP//AwBQSwECLQAUAAYACAAAACEA2+H2y+4AAACFAQAAEwAAAAAAAAAAAAAA&#10;AAAAAAAAW0NvbnRlbnRfVHlwZXNdLnhtbFBLAQItABQABgAIAAAAIQBa9CxbvwAAABUBAAALAAAA&#10;AAAAAAAAAAAAAB8BAABfcmVscy8ucmVsc1BLAQItABQABgAIAAAAIQCWIa3zwgAAANwAAAAPAAAA&#10;AAAAAAAAAAAAAAcCAABkcnMvZG93bnJldi54bWxQSwUGAAAAAAMAAwC3AAAA9gIAAAAA&#10;" filled="f" stroked="f">
                  <v:textbox style="mso-fit-shape-to-text:t" inset="0,0,0,0">
                    <w:txbxContent>
                      <w:p w14:paraId="555D31EE" w14:textId="77777777" w:rsidR="00181A7E" w:rsidRDefault="00181A7E" w:rsidP="009C66C0">
                        <w:r>
                          <w:rPr>
                            <w:rFonts w:cs="Arial"/>
                            <w:color w:val="000000"/>
                            <w:sz w:val="14"/>
                            <w:szCs w:val="14"/>
                          </w:rPr>
                          <w:t xml:space="preserve">Dispatch </w:t>
                        </w:r>
                      </w:p>
                    </w:txbxContent>
                  </v:textbox>
                </v:rect>
                <v:rect id="Rectangle 2166" o:spid="_x0000_s1144" style="position:absolute;left:23818;top:39681;width:3658;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8zOEwQAAANwAAAAPAAAAZHJzL2Rvd25yZXYueG1sRI/NigIx&#10;EITvC75DaMHbmtGDyqxRRBBUvDjuAzSTnh9MOkMSnfHtjbCwx6KqvqLW28Ea8SQfWscKZtMMBHHp&#10;dMu1gt/b4XsFIkRkjcYxKXhRgO1m9LXGXLuer/QsYi0ShEOOCpoYu1zKUDZkMUxdR5y8ynmLMUlf&#10;S+2xT3Br5DzLFtJiy2mhwY72DZX34mEVyFtx6FeF8Zk7z6uLOR2vFTmlJuNh9wMi0hD/w3/to1aw&#10;XC7gcyYdAbl5AwAA//8DAFBLAQItABQABgAIAAAAIQDb4fbL7gAAAIUBAAATAAAAAAAAAAAAAAAA&#10;AAAAAABbQ29udGVudF9UeXBlc10ueG1sUEsBAi0AFAAGAAgAAAAhAFr0LFu/AAAAFQEAAAsAAAAA&#10;AAAAAAAAAAAAHwEAAF9yZWxzLy5yZWxzUEsBAi0AFAAGAAgAAAAhAGbzM4TBAAAA3AAAAA8AAAAA&#10;AAAAAAAAAAAABwIAAGRycy9kb3ducmV2LnhtbFBLBQYAAAAAAwADALcAAAD1AgAAAAA=&#10;" filled="f" stroked="f">
                  <v:textbox style="mso-fit-shape-to-text:t" inset="0,0,0,0">
                    <w:txbxContent>
                      <w:p w14:paraId="129CC1A5" w14:textId="77777777" w:rsidR="00181A7E" w:rsidRDefault="00181A7E" w:rsidP="009C66C0">
                        <w:r>
                          <w:rPr>
                            <w:rFonts w:cs="Arial"/>
                            <w:color w:val="000000"/>
                            <w:sz w:val="14"/>
                            <w:szCs w:val="14"/>
                          </w:rPr>
                          <w:t>Solutions</w:t>
                        </w:r>
                      </w:p>
                    </w:txbxContent>
                  </v:textbox>
                </v:rect>
                <v:shape id="Freeform 2167" o:spid="_x0000_s1145" style="position:absolute;left:24879;top:18332;width:12624;height:4521;visibility:visible;mso-wrap-style:square;v-text-anchor:top" coordsize="1988,7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DfwUxQAAANwAAAAPAAAAZHJzL2Rvd25yZXYueG1sRI9Ba8JA&#10;FITvBf/D8gRvdaMHU1JXKYIgIkJSCz2+Zl+TaPZt2N1o/PeuUOhxmJlvmOV6MK24kvONZQWzaQKC&#10;uLS64UrB6XP7+gbCB2SNrWVScCcP69XoZYmZtjfO6VqESkQI+wwV1CF0mZS+rMmgn9qOOHq/1hkM&#10;UbpKaoe3CDetnCfJQhpsOC7U2NGmpvJS9EbB4ft+PB2/zu4n76tz0xeH/LL3Sk3Gw8c7iEBD+A//&#10;tXdaQZqm8DwTj4BcPQAAAP//AwBQSwECLQAUAAYACAAAACEA2+H2y+4AAACFAQAAEwAAAAAAAAAA&#10;AAAAAAAAAAAAW0NvbnRlbnRfVHlwZXNdLnhtbFBLAQItABQABgAIAAAAIQBa9CxbvwAAABUBAAAL&#10;AAAAAAAAAAAAAAAAAB8BAABfcmVscy8ucmVsc1BLAQItABQABgAIAAAAIQBUDfwUxQAAANwAAAAP&#10;AAAAAAAAAAAAAAAAAAcCAABkcnMvZG93bnJldi54bWxQSwUGAAAAAAMAAwC3AAAA+QIAAAAA&#10;" path="m1988,l,,,712e" filled="f" strokeweight=".5pt">
                  <v:path arrowok="t" o:connecttype="custom" o:connectlocs="1262380,0;0,0;0,452120" o:connectangles="0,0,0"/>
                </v:shape>
                <v:shape id="Freeform 2168" o:spid="_x0000_s1146" style="position:absolute;left:24618;top:22790;width:521;height:743;visibility:visible;mso-wrap-style:square;v-text-anchor:top" coordsize="82,1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8KuiwgAAANwAAAAPAAAAZHJzL2Rvd25yZXYueG1sRE/Pa8Iw&#10;FL4L+x/CG3izaZ3O0TXKFAqeBtZddns0z6Zb81KbrNb/fjkMdvz4fhe7yXZipMG3jhVkSQqCuHa6&#10;5UbBx7lcvIDwAVlj55gU3MnDbvswKzDX7sYnGqvQiBjCPkcFJoQ+l9LXhiz6xPXEkbu4wWKIcGik&#10;HvAWw20nl2n6LC22HBsM9nQwVH9XP1bB+L4vTXYwK2/X16+nS9Vd089Sqfnj9PYKItAU/sV/7qNW&#10;sNnEtfFMPAJy+wsAAP//AwBQSwECLQAUAAYACAAAACEA2+H2y+4AAACFAQAAEwAAAAAAAAAAAAAA&#10;AAAAAAAAW0NvbnRlbnRfVHlwZXNdLnhtbFBLAQItABQABgAIAAAAIQBa9CxbvwAAABUBAAALAAAA&#10;AAAAAAAAAAAAAB8BAABfcmVscy8ucmVsc1BLAQItABQABgAIAAAAIQAU8KuiwgAAANwAAAAPAAAA&#10;AAAAAAAAAAAAAAcCAABkcnMvZG93bnJldi54bWxQSwUGAAAAAAMAAwC3AAAA9gIAAAAA&#10;" path="m82,l41,117,,,82,xe" fillcolor="black" stroked="f">
                  <v:path arrowok="t" o:connecttype="custom" o:connectlocs="52070,0;26035,74295;0,0;52070,0" o:connectangles="0,0,0,0"/>
                </v:shape>
                <v:rect id="Rectangle 2169" o:spid="_x0000_s1147" style="position:absolute;left:16535;top:11734;width:8103;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bKf2wgAAANwAAAAPAAAAZHJzL2Rvd25yZXYueG1sRI/NigIx&#10;EITvgu8QWvCmGT2oOxpFBEGXvTjuAzSTnh9MOkMSnfHtNwsLeyyq6itqdxisES/yoXWsYDHPQBCX&#10;TrdcK/i+n2cbECEiazSOScGbAhz249EOc+16vtGriLVIEA45Kmhi7HIpQ9mQxTB3HXHyKuctxiR9&#10;LbXHPsGtkcssW0mLLaeFBjs6NVQ+iqdVIO/Fud8Uxmfuc1l9mevlVpFTajoZjlsQkYb4H/5rX7SC&#10;9foDfs+kIyD3PwAAAP//AwBQSwECLQAUAAYACAAAACEA2+H2y+4AAACFAQAAEwAAAAAAAAAAAAAA&#10;AAAAAAAAW0NvbnRlbnRfVHlwZXNdLnhtbFBLAQItABQABgAIAAAAIQBa9CxbvwAAABUBAAALAAAA&#10;AAAAAAAAAAAAAB8BAABfcmVscy8ucmVsc1BLAQItABQABgAIAAAAIQAXbKf2wgAAANwAAAAPAAAA&#10;AAAAAAAAAAAAAAcCAABkcnMvZG93bnJldi54bWxQSwUGAAAAAAMAAwC3AAAA9gIAAAAA&#10;" filled="f" stroked="f">
                  <v:textbox style="mso-fit-shape-to-text:t" inset="0,0,0,0">
                    <w:txbxContent>
                      <w:p w14:paraId="5B548979" w14:textId="77777777" w:rsidR="00181A7E" w:rsidRDefault="00181A7E" w:rsidP="009C66C0">
                        <w:r>
                          <w:rPr>
                            <w:rFonts w:cs="Arial"/>
                            <w:color w:val="000000"/>
                            <w:sz w:val="14"/>
                            <w:szCs w:val="14"/>
                          </w:rPr>
                          <w:t xml:space="preserve">SE Solution for RTM </w:t>
                        </w:r>
                      </w:p>
                    </w:txbxContent>
                  </v:textbox>
                </v:rect>
                <v:rect id="Rectangle 2170" o:spid="_x0000_s1148" style="position:absolute;left:18535;top:12750;width:3315;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g35MvgAAANwAAAAPAAAAZHJzL2Rvd25yZXYueG1sRE/LisIw&#10;FN0P+A/hCu7GVBdOqUYRQXDEjdUPuDS3D0xuShJt5+/NQpjl4bw3u9Ea8SIfOscKFvMMBHHldMeN&#10;gvvt+J2DCBFZo3FMCv4owG47+dpgod3AV3qVsREphEOBCtoY+0LKULVkMcxdT5y42nmLMUHfSO1x&#10;SOHWyGWWraTFjlNDiz0dWqoe5dMqkLfyOOSl8Zk7L+uL+T1da3JKzabjfg0i0hj/xR/3SSv4ydP8&#10;dCYdAbl9AwAA//8DAFBLAQItABQABgAIAAAAIQDb4fbL7gAAAIUBAAATAAAAAAAAAAAAAAAAAAAA&#10;AABbQ29udGVudF9UeXBlc10ueG1sUEsBAi0AFAAGAAgAAAAhAFr0LFu/AAAAFQEAAAsAAAAAAAAA&#10;AAAAAAAAHwEAAF9yZWxzLy5yZWxzUEsBAi0AFAAGAAgAAAAhALODfky+AAAA3AAAAA8AAAAAAAAA&#10;AAAAAAAABwIAAGRycy9kb3ducmV2LnhtbFBLBQYAAAAAAwADALcAAADyAgAAAAA=&#10;" filled="f" stroked="f">
                  <v:textbox style="mso-fit-shape-to-text:t" inset="0,0,0,0">
                    <w:txbxContent>
                      <w:p w14:paraId="68663369" w14:textId="77777777" w:rsidR="00181A7E" w:rsidRDefault="00181A7E" w:rsidP="009C66C0">
                        <w:r>
                          <w:rPr>
                            <w:rFonts w:cs="Arial"/>
                            <w:color w:val="000000"/>
                            <w:sz w:val="14"/>
                            <w:szCs w:val="14"/>
                          </w:rPr>
                          <w:t>Analysis</w:t>
                        </w:r>
                      </w:p>
                    </w:txbxContent>
                  </v:textbox>
                </v:rect>
                <v:rect id="Rectangle 2171" o:spid="_x0000_s1149" style="position:absolute;left:18008;top:13862;width:756;height:236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9vXwgAAANwAAAAPAAAAZHJzL2Rvd25yZXYueG1sRI/NigIx&#10;EITvC75DaMHbmtGDO4xGEUFwZS+OPkAz6fnBpDMkWWd8eyMs7LGoqq+ozW60RjzIh86xgsU8A0Fc&#10;Od1xo+B2PX7mIEJE1mgck4InBdhtJx8bLLQb+EKPMjYiQTgUqKCNsS+kDFVLFsPc9cTJq523GJP0&#10;jdQehwS3Ri6zbCUtdpwWWuzp0FJ1L3+tAnktj0NeGp+587L+Md+nS01Oqdl03K9BRBrjf/ivfdIK&#10;vvIFvM+kIyC3LwAAAP//AwBQSwECLQAUAAYACAAAACEA2+H2y+4AAACFAQAAEwAAAAAAAAAAAAAA&#10;AAAAAAAAW0NvbnRlbnRfVHlwZXNdLnhtbFBLAQItABQABgAIAAAAIQBa9CxbvwAAABUBAAALAAAA&#10;AAAAAAAAAAAAAB8BAABfcmVscy8ucmVsc1BLAQItABQABgAIAAAAIQDcz9vXwgAAANwAAAAPAAAA&#10;AAAAAAAAAAAAAAcCAABkcnMvZG93bnJldi54bWxQSwUGAAAAAAMAAwC3AAAA9gIAAAAA&#10;" filled="f" stroked="f">
                  <v:textbox style="mso-fit-shape-to-text:t" inset="0,0,0,0">
                    <w:txbxContent>
                      <w:p w14:paraId="30438B6C" w14:textId="77777777" w:rsidR="00181A7E" w:rsidRDefault="00181A7E" w:rsidP="009C66C0"/>
                    </w:txbxContent>
                  </v:textbox>
                </v:rect>
                <v:rect id="Rectangle 2172" o:spid="_x0000_s1150" style="position:absolute;left:18510;top:13862;width:3937;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HUWgwgAAANwAAAAPAAAAZHJzL2Rvd25yZXYueG1sRI/dagIx&#10;FITvC75DOIJ3Ndu9sMvWKKUgqHjj2gc4bM7+0ORkSaK7vr0RhF4OM/MNs95O1ogb+dA7VvCxzEAQ&#10;10733Cr4vezeCxAhIms0jknBnQJsN7O3NZbajXymWxVbkSAcSlTQxTiUUoa6I4th6Qbi5DXOW4xJ&#10;+lZqj2OCWyPzLFtJiz2nhQ4H+umo/quuVoG8VLuxqIzP3DFvTuawPzfklFrMp+8vEJGm+B9+tfda&#10;wWeRw/NMOgJy8wAAAP//AwBQSwECLQAUAAYACAAAACEA2+H2y+4AAACFAQAAEwAAAAAAAAAAAAAA&#10;AAAAAAAAW0NvbnRlbnRfVHlwZXNdLnhtbFBLAQItABQABgAIAAAAIQBa9CxbvwAAABUBAAALAAAA&#10;AAAAAAAAAAAAAB8BAABfcmVscy8ucmVsc1BLAQItABQABgAIAAAAIQAsHUWgwgAAANwAAAAPAAAA&#10;AAAAAAAAAAAAAAcCAABkcnMvZG93bnJldi54bWxQSwUGAAAAAAMAAwC3AAAA9gIAAAAA&#10;" filled="f" stroked="f">
                  <v:textbox style="mso-fit-shape-to-text:t" inset="0,0,0,0">
                    <w:txbxContent>
                      <w:p w14:paraId="379400E0" w14:textId="77777777" w:rsidR="00181A7E" w:rsidRDefault="00181A7E" w:rsidP="009C66C0">
                        <w:r>
                          <w:rPr>
                            <w:rFonts w:cs="Arial"/>
                            <w:color w:val="000000"/>
                            <w:sz w:val="12"/>
                            <w:szCs w:val="12"/>
                          </w:rPr>
                          <w:t>(RTM Only)</w:t>
                        </w:r>
                      </w:p>
                    </w:txbxContent>
                  </v:textbox>
                </v:rect>
                <v:rect id="Rectangle 2174" o:spid="_x0000_s1151" style="position:absolute;left:8724;top:35462;width:8300;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itHjxgAAANwAAAAPAAAAZHJzL2Rvd25yZXYueG1sRI9bawIx&#10;FITfC/0P4RT6VpNK62VrFLEUtILgBZ8Pm9PdrZuTNUnd9d83hYKPw8x8w0xmna3FhXyoHGt47ikQ&#10;xLkzFRcaDvuPpxGIEJEN1o5Jw5UCzKb3dxPMjGt5S5ddLESCcMhQQxljk0kZ8pIshp5riJP35bzF&#10;mKQvpPHYJritZV+pgbRYcVoosaFFSflp92M1fPuFO37ie7Faqo3fvqrzuF0PtH586OZvICJ18Rb+&#10;by+NhuHoBf7OpCMgp78AAAD//wMAUEsBAi0AFAAGAAgAAAAhANvh9svuAAAAhQEAABMAAAAAAAAA&#10;AAAAAAAAAAAAAFtDb250ZW50X1R5cGVzXS54bWxQSwECLQAUAAYACAAAACEAWvQsW78AAAAVAQAA&#10;CwAAAAAAAAAAAAAAAAAfAQAAX3JlbHMvLnJlbHNQSwECLQAUAAYACAAAACEAWorR48YAAADcAAAA&#10;DwAAAAAAAAAAAAAAAAAHAgAAZHJzL2Rvd25yZXYueG1sUEsFBgAAAAADAAMAtwAAAPoCAAAAAA==&#10;" fillcolor="#e8eef7" strokeweight=".25pt"/>
                <v:rect id="Rectangle 2176" o:spid="_x0000_s1152" style="position:absolute;left:10058;top:37735;width:5690;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kOjwgAAANwAAAAPAAAAZHJzL2Rvd25yZXYueG1sRI/NigIx&#10;EITvC75DaMHbmtGDO4xGEUFwZS+OPkAz6fnBpDMk0Zl9eyMs7LGoqq+ozW60RjzJh86xgsU8A0Fc&#10;Od1xo+B2PX7mIEJE1mgck4JfCrDbTj42WGg38IWeZWxEgnAoUEEbY19IGaqWLIa564mTVztvMSbp&#10;G6k9DglujVxm2Upa7DgttNjToaXqXj6sAnktj0NeGp+587L+Md+nS01Oqdl03K9BRBrjf/ivfdIK&#10;vvIVvM+kIyC3LwAAAP//AwBQSwECLQAUAAYACAAAACEA2+H2y+4AAACFAQAAEwAAAAAAAAAAAAAA&#10;AAAAAAAAW0NvbnRlbnRfVHlwZXNdLnhtbFBLAQItABQABgAIAAAAIQBa9CxbvwAAABUBAAALAAAA&#10;AAAAAAAAAAAAAB8BAABfcmVscy8ucmVsc1BLAQItABQABgAIAAAAIQBTJkOjwgAAANwAAAAPAAAA&#10;AAAAAAAAAAAAAAcCAABkcnMvZG93bnJldi54bWxQSwUGAAAAAAMAAwC3AAAA9gIAAAAA&#10;" filled="f" stroked="f">
                  <v:textbox style="mso-fit-shape-to-text:t" inset="0,0,0,0">
                    <w:txbxContent>
                      <w:p w14:paraId="42D79362" w14:textId="77777777" w:rsidR="00181A7E" w:rsidRDefault="00181A7E" w:rsidP="009C66C0">
                        <w:r>
                          <w:rPr>
                            <w:rFonts w:cs="Arial"/>
                            <w:color w:val="000000"/>
                            <w:sz w:val="14"/>
                            <w:szCs w:val="14"/>
                          </w:rPr>
                          <w:t>Bid Schedules</w:t>
                        </w:r>
                      </w:p>
                    </w:txbxContent>
                  </v:textbox>
                </v:rect>
                <v:rect id="Rectangle 2177" o:spid="_x0000_s1153" style="position:absolute;left:6326;top:8298;width:8299;height:55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he35wwAAANwAAAAPAAAAZHJzL2Rvd25yZXYueG1sRI9Bi8Iw&#10;FITvgv8hvIW9aboeVukaZREEj24tiLdH82xKm5fSxNr66zeC4HGYmW+Y9Xawjeip85VjBV/zBARx&#10;4XTFpYL8tJ+tQPiArLFxTApG8rDdTCdrTLW78x/1WShFhLBPUYEJoU2l9IUhi37uWuLoXV1nMUTZ&#10;lVJ3eI9w28hFknxLixXHBYMt7QwVdXazCvpxf86T+qFbc7ocR3eth12WK/X5Mfz+gAg0hHf41T5o&#10;BcvVEp5n4hGQm38AAAD//wMAUEsBAi0AFAAGAAgAAAAhANvh9svuAAAAhQEAABMAAAAAAAAAAAAA&#10;AAAAAAAAAFtDb250ZW50X1R5cGVzXS54bWxQSwECLQAUAAYACAAAACEAWvQsW78AAAAVAQAACwAA&#10;AAAAAAAAAAAAAAAfAQAAX3JlbHMvLnJlbHNQSwECLQAUAAYACAAAACEA14Xt+cMAAADcAAAADwAA&#10;AAAAAAAAAAAAAAAHAgAAZHJzL2Rvd25yZXYueG1sUEsFBgAAAAADAAMAtwAAAPcCAAAAAA==&#10;" fillcolor="#cff" strokeweight=".1pt"/>
                <v:rect id="Rectangle 2179" o:spid="_x0000_s1154" style="position:absolute;left:9556;top:10966;width:1931;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udfRwgAAANwAAAAPAAAAZHJzL2Rvd25yZXYueG1sRI/dagIx&#10;FITvBd8hHME7zepFu65GKYJgizeuPsBhc/aHJidLkrrbtzcFoZfDzHzD7A6jNeJBPnSOFayWGQji&#10;yumOGwX322mRgwgRWaNxTAp+KcBhP53ssNBu4Cs9ytiIBOFQoII2xr6QMlQtWQxL1xMnr3beYkzS&#10;N1J7HBLcGrnOsjdpseO00GJPx5aq7/LHKpC38jTkpfGZ+1rXF/N5vtbklJrPxo8tiEhj/A+/2met&#10;4D3fwN+ZdATk/gkAAP//AwBQSwECLQAUAAYACAAAACEA2+H2y+4AAACFAQAAEwAAAAAAAAAAAAAA&#10;AAAAAAAAW0NvbnRlbnRfVHlwZXNdLnhtbFBLAQItABQABgAIAAAAIQBa9CxbvwAAABUBAAALAAAA&#10;AAAAAAAAAAAAAB8BAABfcmVscy8ucmVsc1BLAQItABQABgAIAAAAIQAiudfRwgAAANwAAAAPAAAA&#10;AAAAAAAAAAAAAAcCAABkcnMvZG93bnJldi54bWxQSwUGAAAAAAMAAwC3AAAA9gIAAAAA&#10;" filled="f" stroked="f">
                  <v:textbox style="mso-fit-shape-to-text:t" inset="0,0,0,0">
                    <w:txbxContent>
                      <w:p w14:paraId="57585216" w14:textId="77777777" w:rsidR="00181A7E" w:rsidRDefault="00181A7E" w:rsidP="009C66C0">
                        <w:r>
                          <w:rPr>
                            <w:rFonts w:cs="Arial"/>
                            <w:b/>
                            <w:bCs/>
                            <w:color w:val="000000"/>
                            <w:sz w:val="14"/>
                            <w:szCs w:val="14"/>
                          </w:rPr>
                          <w:t>EMS</w:t>
                        </w:r>
                      </w:p>
                    </w:txbxContent>
                  </v:textbox>
                </v:rect>
                <v:shape id="Freeform 2180" o:spid="_x0000_s1155" style="position:absolute;left:15703;top:28919;width:4535;height:6543;visibility:visible;mso-wrap-style:square;v-text-anchor:top" coordsize="1307,4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xjaNwgAAANwAAAAPAAAAZHJzL2Rvd25yZXYueG1sRE/NasJA&#10;EL4X+g7LFLwUs9FDW1NXCVKl0JPaB5hkxyQ0Oxuy2yT69M6h0OPH97/eTq5VA/Wh8WxgkaSgiEtv&#10;G64MfJ/38zdQISJbbD2TgSsF2G4eH9aYWT/ykYZTrJSEcMjQQB1jl2kdypochsR3xMJdfO8wCuwr&#10;bXscJdy1epmmL9phw9JQY0e7msqf068zsL9Ww7Fo4iU/Hz6+ioN/7m5SbmZPU/4OKtIU/8V/7k9r&#10;4HUl8+WMHAG9uQMAAP//AwBQSwECLQAUAAYACAAAACEA2+H2y+4AAACFAQAAEwAAAAAAAAAAAAAA&#10;AAAAAAAAW0NvbnRlbnRfVHlwZXNdLnhtbFBLAQItABQABgAIAAAAIQBa9CxbvwAAABUBAAALAAAA&#10;AAAAAAAAAAAAAB8BAABfcmVscy8ucmVsc1BLAQItABQABgAIAAAAIQByxjaNwgAAANwAAAAPAAAA&#10;AAAAAAAAAAAAAAcCAABkcnMvZG93bnJldi54bWxQSwUGAAAAAAMAAwC3AAAA9gIAAAAA&#10;" path="m,437l,,1307,e" filled="f" strokeweight=".35pt">
                  <v:path arrowok="t" o:connecttype="custom" o:connectlocs="0,654300;0,0;453507,0" o:connectangles="0,0,0"/>
                </v:shape>
                <v:shape id="Freeform 2181" o:spid="_x0000_s1156" style="position:absolute;left:20238;top:28690;width:482;height:457;visibility:visible;mso-wrap-style:square;v-text-anchor:top" coordsize="11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W2j7xQAAANwAAAAPAAAAZHJzL2Rvd25yZXYueG1sRI/dasJA&#10;FITvC32H5RS8042FahpdpQoBL8S/5gEO2WMSmj2bZrcm+vSuIPRymJlvmPmyN7W4UOsqywrGowgE&#10;cW51xYWC7DsdxiCcR9ZYWyYFV3KwXLy+zDHRtuMjXU6+EAHCLkEFpfdNIqXLSzLoRrYhDt7ZtgZ9&#10;kG0hdYtdgJtavkfRRBqsOCyU2NC6pPzn9GcU/E5XaZyuPvxhd9tmLttH605nSg3e+q8ZCE+9/w8/&#10;2xutYPo5hseZcATk4g4AAP//AwBQSwECLQAUAAYACAAAACEA2+H2y+4AAACFAQAAEwAAAAAAAAAA&#10;AAAAAAAAAAAAW0NvbnRlbnRfVHlwZXNdLnhtbFBLAQItABQABgAIAAAAIQBa9CxbvwAAABUBAAAL&#10;AAAAAAAAAAAAAAAAAB8BAABfcmVscy8ucmVsc1BLAQItABQABgAIAAAAIQBlW2j7xQAAANwAAAAP&#10;AAAAAAAAAAAAAAAAAAcCAABkcnMvZG93bnJldi54bWxQSwUGAAAAAAMAAwC3AAAA+QIAAAAA&#10;" path="m,l117,38,,79,,xe" fillcolor="black" stroked="f">
                  <v:path arrowok="t" o:connecttype="custom" o:connectlocs="0,0;48144,21991;0,45719;0,0" o:connectangles="0,0,0,0"/>
                </v:shape>
                <v:shape id="Freeform 2182" o:spid="_x0000_s1157" style="position:absolute;left:13119;top:3568;width:17976;height:4077;visibility:visible;mso-wrap-style:square;v-text-anchor:top" coordsize="2831,76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YXxcxQAAANwAAAAPAAAAZHJzL2Rvd25yZXYueG1sRI9Ba8JA&#10;FITvgv9heUJvuqkUtWk2IoLgQbSN9f6afc2mzb6N2VXjv+8WCj0OM/MNky1724grdb52rOBxkoAg&#10;Lp2uuVLwftyMFyB8QNbYOCYFd/KwzIeDDFPtbvxG1yJUIkLYp6jAhNCmUvrSkEU/cS1x9D5dZzFE&#10;2VVSd3iLcNvIaZLMpMWa44LBltaGyu/iYhXw697stni418XX8eOpnJ9mi/NJqYdRv3oBEagP/+G/&#10;9lYrmD9P4fdMPAIy/wEAAP//AwBQSwECLQAUAAYACAAAACEA2+H2y+4AAACFAQAAEwAAAAAAAAAA&#10;AAAAAAAAAAAAW0NvbnRlbnRfVHlwZXNdLnhtbFBLAQItABQABgAIAAAAIQBa9CxbvwAAABUBAAAL&#10;AAAAAAAAAAAAAAAAAB8BAABfcmVscy8ucmVsc1BLAQItABQABgAIAAAAIQB2YXxcxQAAANwAAAAP&#10;AAAAAAAAAAAAAAAAAAcCAABkcnMvZG93bnJldi54bWxQSwUGAAAAAAMAAwC3AAAA+QIAAAAA&#10;" path="m2831,l,,,767e" filled="f" strokeweight=".35pt">
                  <v:path arrowok="t" o:connecttype="custom" o:connectlocs="1797685,0;0,0;0,407670" o:connectangles="0,0,0"/>
                </v:shape>
                <v:shape id="Freeform 2183" o:spid="_x0000_s1158" style="position:absolute;left:12865;top:7581;width:514;height:731;visibility:visible;mso-wrap-style:square;v-text-anchor:top" coordsize="81,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w2icxgAAANwAAAAPAAAAZHJzL2Rvd25yZXYueG1sRI9Ba8JA&#10;FITvQv/D8gredNNWtMZsREoVL0JjvXh7ZJ9JavZtyG5i2l/fLQg9DjPzDZOsB1OLnlpXWVbwNI1A&#10;EOdWV1woOH1uJ68gnEfWWFsmBd/kYJ0+jBKMtb1xRv3RFyJA2MWooPS+iaV0eUkG3dQ2xMG72Nag&#10;D7ItpG7xFuCmls9RNJcGKw4LJTb0VlJ+PXZGwXs/+8myzh0W2e6j23zheX+4npUaPw6bFQhPg/8P&#10;39t7rWCxfIG/M+EIyPQXAAD//wMAUEsBAi0AFAAGAAgAAAAhANvh9svuAAAAhQEAABMAAAAAAAAA&#10;AAAAAAAAAAAAAFtDb250ZW50X1R5cGVzXS54bWxQSwECLQAUAAYACAAAACEAWvQsW78AAAAVAQAA&#10;CwAAAAAAAAAAAAAAAAAfAQAAX3JlbHMvLnJlbHNQSwECLQAUAAYACAAAACEAusNonMYAAADcAAAA&#10;DwAAAAAAAAAAAAAAAAAHAgAAZHJzL2Rvd25yZXYueG1sUEsFBgAAAAADAAMAtwAAAPoCAAAAAA==&#10;" path="m81,l40,115,,,81,xe" fillcolor="black" stroked="f">
                  <v:path arrowok="t" o:connecttype="custom" o:connectlocs="51435,0;25400,73025;0,0;51435,0" o:connectangles="0,0,0,0"/>
                </v:shape>
                <v:shape id="Freeform 2184" o:spid="_x0000_s1159" style="position:absolute;left:6597;top:27519;width:6522;height:4153;visibility:visible;mso-wrap-style:square;v-text-anchor:top" coordsize="1027,6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AH6zxQAAANwAAAAPAAAAZHJzL2Rvd25yZXYueG1sRI9PawIx&#10;FMTvgt8hvEJvmt1SVt0apX9BDx60hdLb6+Z1s5i8LJtU129vBMHjMDO/YebL3llxoC40nhXk4wwE&#10;ceV1w7WCr8+P0RREiMgarWdScKIAy8VwMMdS+yNv6bCLtUgQDiUqMDG2pZShMuQwjH1LnLw/3zmM&#10;SXa11B0eE9xZ+ZBlhXTYcFow2NKroWq/+3cKfmZb/f1mfvN6Qu/Fy7rIN8Zape7v+ucnEJH6eAtf&#10;2yutYDJ7hMuZdATk4gwAAP//AwBQSwECLQAUAAYACAAAACEA2+H2y+4AAACFAQAAEwAAAAAAAAAA&#10;AAAAAAAAAAAAW0NvbnRlbnRfVHlwZXNdLnhtbFBLAQItABQABgAIAAAAIQBa9CxbvwAAABUBAAAL&#10;AAAAAAAAAAAAAAAAAB8BAABfcmVscy8ucmVsc1BLAQItABQABgAIAAAAIQCqAH6zxQAAANwAAAAP&#10;AAAAAAAAAAAAAAAAAAcCAABkcnMvZG93bnJldi54bWxQSwUGAAAAAAMAAwC3AAAA+QIAAAAA&#10;" path="m,126r,-2l,122r,-5l2,114r,-2l5,110r5,-5l10,103r2,-3l14,95r5,-2l22,91r4,-5l31,83r5,-2l41,79r4,-3l50,71r7,-2l62,67r5,-3l74,62r7,-2l88,55r5,l103,52r5,-2l117,45r17,-5l151,38r16,-5l186,28r19,-4l227,21r21,-2l268,14r23,-2l313,9,337,7r24,l385,2r26,l435,r26,l487,r27,l540,r26,l590,r26,2l643,2r21,5l690,7r22,2l736,12r21,2l781,19r22,2l819,24r20,4l860,33r17,5l894,40r14,5l917,50r8,2l932,55r7,l946,60r7,2l960,64r5,3l970,69r7,2l982,76r5,3l991,81r3,2l1001,86r2,5l1008,93r3,2l1013,100r2,3l1020,105r,5l1023,112r2,2l1025,117r,5l1025,124r2,2l1025,131r,5l1025,138r,5l1023,146r-3,2l1020,150r-5,5l1013,157r-2,3l1008,162r-5,5l1001,169r-7,5l991,174r-4,3l982,181r-5,3l970,186r-5,5l960,193r-7,3l946,198r-7,2l932,203r-7,2l917,208r-9,2l894,215r-17,2l860,222r-21,5l819,231r-16,5l781,239r-24,2l736,243r-24,3l690,248r-26,3l643,253r-27,2l590,255r-24,3l540,258r-26,l487,258r-26,l435,255r-24,l385,253r-24,-2l337,248r-24,-2l291,243r-23,-2l248,239r-21,-3l205,231r-19,-4l167,222r-16,-5l134,215r-17,-5l108,208r-5,-3l93,203r-5,-3l81,198r-7,-2l67,193r-5,-2l57,186r-7,-2l45,181r-4,-4l36,174r-5,l26,169r-4,-2l19,162r-5,-2l12,157r-2,-2l10,150,5,148,2,146r,-3l,138r,-2l,131r,-5xm,525r,3l,532r,3l2,537r,5l5,544r5,3l10,549r2,5l14,556r5,5l22,563r4,3l31,568r5,3l41,575r4,3l50,580r7,3l62,585r5,2l74,592r7,2l88,597r5,2l103,602r5,2l117,606r17,5l151,616r16,2l186,623r19,5l227,630r21,5l268,637r23,3l313,645r24,2l361,647r24,2l411,649r24,3l461,652r26,2l514,654r26,l566,654r24,-2l616,649r27,l664,647r26,l712,645r24,-5l757,637r24,-2l803,630r16,-2l839,623r21,-5l877,616r17,-5l908,606r9,-2l925,602r7,-3l939,597r7,-3l953,592r7,-5l965,585r5,-2l977,580r5,-2l987,575r4,-4l994,568r7,-2l1003,563r5,-2l1011,556r2,-2l1015,549r5,-2l1020,544r3,-2l1025,537r,-2l1025,532r,-4l1027,525r,-399l1025,131r,5l1025,138r,5l1023,146r-3,2l1020,150r-5,5l1013,157r-2,3l1008,162r-5,5l1001,169r-7,5l991,174r-4,3l982,181r-5,3l970,186r-5,5l960,193r-7,3l946,198r-7,2l932,203r-7,2l917,208r-9,2l894,215r-17,2l860,222r-21,5l819,231r-16,5l781,239r-24,2l736,243r-24,3l690,248r-26,3l643,253r-27,2l590,255r-24,3l540,258r-26,l487,258r-26,l435,255r-24,l385,253r-24,-2l337,248r-24,-2l291,243r-23,-2l248,239r-21,-3l205,231r-19,-4l167,222r-16,-5l134,215r-17,-5l108,208r-5,-3l93,203r-5,-3l81,198r-7,-2l67,193r-5,-2l57,186r-7,-2l45,181r-4,-4l36,174r-5,l26,169r-4,-2l19,162r-5,-2l12,157r-2,-2l10,150,5,148,2,146r,-3l,138r,-2l,131r,-5l,525xe" fillcolor="#eaeaea" stroked="f">
                  <v:path arrowok="t" o:connecttype="custom" o:connectlocs="1270,71120;12065,59055;28575,48260;51435,38100;85090,25400;157480,12065;244475,1270;342900,0;438150,4445;520065,15240;582295,31750;609600,40640;629285,51435;643255,63500;650875,74295;650875,87630;643255,99695;629285,110490;609600,122555;582295,132080;520065,146685;438150,157480;342900,163830;244475,160655;157480,151765;85090,136525;51435,125730;28575,114935;12065,102870;1270,92710;0,333375;3175,345440;13970,357505;31750,368300;55880,379095;95885,391160;170180,404495;260985,412115;359410,415290;452120,409575;532765,395605;587375,382270;612775,371475;631190,360680;644525,348615;650875,337820;650875,87630;643255,99695;629285,110490;609600,122555;582295,132080;520065,146685;438150,157480;342900,163830;244475,160655;157480,151765;85090,136525;51435,125730;28575,114935;12065,102870;1270,92710;0,333375" o:connectangles="0,0,0,0,0,0,0,0,0,0,0,0,0,0,0,0,0,0,0,0,0,0,0,0,0,0,0,0,0,0,0,0,0,0,0,0,0,0,0,0,0,0,0,0,0,0,0,0,0,0,0,0,0,0,0,0,0,0,0,0,0,0"/>
                  <o:lock v:ext="edit" verticies="t"/>
                </v:shape>
                <v:shape id="Freeform 2185" o:spid="_x0000_s1160" style="position:absolute;left:6597;top:27519;width:6522;height:1639;visibility:visible;mso-wrap-style:square;v-text-anchor:top" coordsize="1027,2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4NC4wwAAANwAAAAPAAAAZHJzL2Rvd25yZXYueG1sRI/disIw&#10;FITvF3yHcATv1lRBbatRRCjI3vnzAMfm2JY2J7VJtb69WVjYy2FmvmE2u8E04kmdqywrmE0jEMS5&#10;1RUXCq6X7DsG4TyyxsYyKXiTg9129LXBVNsXn+h59oUIEHYpKii9b1MpXV6SQTe1LXHw7rYz6IPs&#10;Cqk7fAW4aeQ8ipbSYMVhocSWDiXl9bk3CpJ6X9/uQ5Nkj3nO2U/cH2dxr9RkPOzXIDwN/j/81z5q&#10;BatkAb9nwhGQ2w8AAAD//wMAUEsBAi0AFAAGAAgAAAAhANvh9svuAAAAhQEAABMAAAAAAAAAAAAA&#10;AAAAAAAAAFtDb250ZW50X1R5cGVzXS54bWxQSwECLQAUAAYACAAAACEAWvQsW78AAAAVAQAACwAA&#10;AAAAAAAAAAAAAAAfAQAAX3JlbHMvLnJlbHNQSwECLQAUAAYACAAAACEAMODQuMMAAADcAAAADwAA&#10;AAAAAAAAAAAAAAAHAgAAZHJzL2Rvd25yZXYueG1sUEsFBgAAAAADAAMAtwAAAPcCAAAAAA==&#10;" path="m,129r,-3l,124r,-7l2,114r,-2l5,110r5,-5l10,103r2,-3l14,98r5,-5l22,91r4,-5l31,83r5,-2l41,79r4,-3l50,74r7,-3l62,69r5,-5l74,62r7,-2l88,55r5,l103,52r5,-2l117,45r17,-2l151,38r16,-5l186,28r19,-4l227,21r21,-2l268,14r23,-2l313,9,337,7r24,l385,2r26,l435,r26,l487,r27,l540,r26,l590,r26,2l643,2r21,5l690,7r22,2l736,12r21,2l781,19r22,2l819,24r20,4l860,33r17,5l894,43r14,2l917,50r8,2l932,55r7,l946,60r7,2l960,64r5,5l970,71r7,3l982,76r5,3l991,81r3,2l1001,86r2,5l1008,93r3,5l1013,100r2,3l1020,105r,5l1023,112r2,2l1025,117r,7l1025,126r2,3l1025,134r,2l1025,138r,5l1023,146r-3,2l1020,153r-5,2l1013,157r-2,5l1008,165r-5,2l1001,169r-7,5l991,177r-4,2l982,181r-5,3l970,188r-5,3l960,193r-7,3l946,198r-7,5l932,205r-7,3l917,210r-9,l894,215r-17,5l860,224r-21,5l819,234r-16,2l781,239r-24,4l736,246r-24,2l690,248r-26,3l643,255r-27,l590,258r-24,l540,258r-26,l487,258r-26,l435,258r-24,-3l385,255r-24,-4l337,248r-24,l291,246r-23,-3l248,239r-21,-3l205,234r-19,-5l167,224r-16,-4l134,215r-17,-5l108,210r-5,-2l93,205r-5,-2l81,198r-7,-2l67,193r-5,-2l57,188r-7,-4l45,181r-4,-2l36,177r-5,-3l26,169r-4,-2l19,165r-5,-3l12,157r-2,-2l10,153,5,148,2,146r,-3l,138r,-2l,134r,-5xe" filled="f" strokeweight=".35pt">
                  <v:path arrowok="t" o:connecttype="custom" o:connectlocs="0,78740;1270,71120;6350,65405;12065,59055;19685,52705;28575,48260;39370,43815;51435,38100;65405,33020;85090,27305;118110,17780;157480,12065;198755,5715;244475,1270;292735,0;342900,0;391160,1270;438150,4445;480695,8890;520065,15240;556895,24130;582295,31750;596265,34925;609600,40640;620395,46990;629285,51435;636905,57785;643255,63500;647700,69850;650875,74295;652145,81915;650875,87630;647700,93980;643255,99695;636905,106045;629285,112395;620395,116840;609600,122555;596265,128905;582295,133350;556895,139700;520065,148590;480695,154305;438150,157480;391160,161925;342900,163830;292735,163830;244475,161925;198755,157480;157480,151765;118110,145415;85090,136525;65405,132080;51435,125730;39370,121285;28575,114935;19685,110490;12065,104775;6350,98425;1270,92710;0,86360" o:connectangles="0,0,0,0,0,0,0,0,0,0,0,0,0,0,0,0,0,0,0,0,0,0,0,0,0,0,0,0,0,0,0,0,0,0,0,0,0,0,0,0,0,0,0,0,0,0,0,0,0,0,0,0,0,0,0,0,0,0,0,0,0"/>
                </v:shape>
                <v:shape id="Freeform 2186" o:spid="_x0000_s1161" style="position:absolute;left:6597;top:28338;width:6522;height:3334;visibility:visible;mso-wrap-style:square;v-text-anchor:top" coordsize="1027,5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flPUwwAAANwAAAAPAAAAZHJzL2Rvd25yZXYueG1sRI/RagIx&#10;FETfC/2HcAu+lJoo1OrWKCKIfZGy1g+4bK6bxc1N2MR1/XtTKPRxmJkzzHI9uFb01MXGs4bJWIEg&#10;rrxpuNZw+tm9zUHEhGyw9Uwa7hRhvXp+WmJh/I1L6o+pFhnCsUANNqVQSBkrSw7j2Afi7J195zBl&#10;2dXSdHjLcNfKqVIz6bDhvGAx0NZSdTlenYZS1efFwV7C4dU4I3sVvvflu9ajl2HzCSLRkP7Df+0v&#10;o+FjMYPfM/kIyNUDAAD//wMAUEsBAi0AFAAGAAgAAAAhANvh9svuAAAAhQEAABMAAAAAAAAAAAAA&#10;AAAAAAAAAFtDb250ZW50X1R5cGVzXS54bWxQSwECLQAUAAYACAAAACEAWvQsW78AAAAVAQAACwAA&#10;AAAAAAAAAAAAAAAfAQAAX3JlbHMvLnJlbHNQSwECLQAUAAYACAAAACEAZ35T1MMAAADcAAAADwAA&#10;AAAAAAAAAAAAAAAHAgAAZHJzL2Rvd25yZXYueG1sUEsFBgAAAAADAAMAtwAAAPcCAAAAAA==&#10;" path="m,396r,3l,403r,3l2,408r,5l5,415r5,3l10,422r2,3l14,427r5,5l22,434r4,3l31,439r5,3l41,446r4,3l50,451r7,3l62,456r5,2l74,463r7,2l88,468r5,2l103,473r5,2l117,477r17,5l151,487r16,2l186,494r19,5l227,501r21,5l268,508r23,3l313,516r24,2l361,518r24,2l411,520r24,3l461,523r26,2l514,525r26,l566,525r24,-2l616,520r27,l664,518r26,l712,516r24,-5l757,508r24,-2l803,501r16,-2l839,494r21,-5l877,487r17,-5l908,477r9,-2l925,473r7,-3l939,468r7,-3l953,463r7,-5l965,456r5,-2l977,451r5,-2l987,446r4,-4l994,439r7,-2l1003,434r5,-2l1011,427r2,-2l1015,422r5,-4l1020,415r3,-2l1025,408r,-2l1025,403r,-4l1027,396,1027,r-2,5l1025,7r,2l1025,14r-2,3l1020,19r,5l1015,26r-2,2l1011,33r-3,3l1003,38r-2,2l994,45r-3,3l987,50r-5,2l977,55r-7,4l965,62r-5,2l953,67r-7,2l939,74r-7,2l925,79r-8,2l908,81r-14,5l877,91r-17,4l839,98r-20,7l803,107r-22,3l757,114r-21,3l712,119r-22,l664,122r-21,2l616,126r-26,l566,129r-26,l514,129r-27,l461,129r-26,-3l411,126r-26,-2l361,122r-24,-3l313,119r-22,-2l268,114r-20,-4l227,107r-22,-2l186,98,167,95,151,91,134,86,117,81r-9,l103,79,93,76,88,74,81,69,74,67,67,64,62,62,57,59,50,55,45,52,41,50,36,48,31,45,26,40,22,38,19,36,14,33,12,28,10,26r,-2l5,19,2,17r,-3l,9,,7,,5,,,,396xe" filled="f" strokeweight=".35pt">
                  <v:path arrowok="t" o:connecttype="custom" o:connectlocs="0,255905;1270,262255;6350,267970;12065,274320;19685,278765;28575,285115;39370,289560;51435,295275;65405,300355;85090,306070;118110,313690;157480,321310;198755,327660;244475,330200;292735,332105;342900,333375;391160,330200;438150,328930;480695,322580;520065,316865;556895,309245;582295,301625;596265,297180;609600,290830;620395,286385;629285,280670;636905,275590;643255,269875;647700,263525;650875,257810;652145,251460;650875,4445;649605,10795;644525,16510;640080,22860;631190,28575;623570,33020;612775,39370;600710,43815;587375,50165;567690,54610;532765,62230;495935,69850;452120,75565;408305,78740;359410,81915;309245,81915;260985,80010;213995,75565;170180,72390;130175,66675;95885,57785;68580,51435;55880,46990;42545,40640;31750,34925;22860,30480;13970,24130;7620,17780;3175,12065;0,5715;0,0" o:connectangles="0,0,0,0,0,0,0,0,0,0,0,0,0,0,0,0,0,0,0,0,0,0,0,0,0,0,0,0,0,0,0,0,0,0,0,0,0,0,0,0,0,0,0,0,0,0,0,0,0,0,0,0,0,0,0,0,0,0,0,0,0,0"/>
                </v:shape>
                <v:rect id="Rectangle 2187" o:spid="_x0000_s1162" style="position:absolute;left:6915;top:32079;width:5931;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s3DlwgAAANwAAAAPAAAAZHJzL2Rvd25yZXYueG1sRI/NigIx&#10;EITvgu8QWvCmGT2oOxpFBEGXvTjuAzSTnh9MOkMSnfHtNwsLeyyq6itqdxisES/yoXWsYDHPQBCX&#10;TrdcK/i+n2cbECEiazSOScGbAhz249EOc+16vtGriLVIEA45Kmhi7HIpQ9mQxTB3HXHyKuctxiR9&#10;LbXHPsGtkcssW0mLLaeFBjs6NVQ+iqdVIO/Fud8Uxmfuc1l9mevlVpFTajoZjlsQkYb4H/5rX7SC&#10;9ccafs+kIyD3PwAAAP//AwBQSwECLQAUAAYACAAAACEA2+H2y+4AAACFAQAAEwAAAAAAAAAAAAAA&#10;AAAAAAAAW0NvbnRlbnRfVHlwZXNdLnhtbFBLAQItABQABgAIAAAAIQBa9CxbvwAAABUBAAALAAAA&#10;AAAAAAAAAAAAAB8BAABfcmVscy8ucmVsc1BLAQItABQABgAIAAAAIQC5s3DlwgAAANwAAAAPAAAA&#10;AAAAAAAAAAAAAAcCAABkcnMvZG93bnJldi54bWxQSwUGAAAAAAMAAwC3AAAA9gIAAAAA&#10;" filled="f" stroked="f">
                  <v:textbox style="mso-fit-shape-to-text:t" inset="0,0,0,0">
                    <w:txbxContent>
                      <w:p w14:paraId="5075617E" w14:textId="77777777" w:rsidR="00181A7E" w:rsidRDefault="00181A7E" w:rsidP="009C66C0">
                        <w:r>
                          <w:rPr>
                            <w:rFonts w:cs="Arial"/>
                            <w:b/>
                            <w:bCs/>
                            <w:color w:val="000000"/>
                            <w:sz w:val="14"/>
                            <w:szCs w:val="14"/>
                          </w:rPr>
                          <w:t>Geo Database</w:t>
                        </w:r>
                      </w:p>
                    </w:txbxContent>
                  </v:textbox>
                </v:rect>
                <v:rect id="Rectangle 2188" o:spid="_x0000_s1163" style="position:absolute;left:37331;top:7626;width:8287;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WxUUwgAAANwAAAAPAAAAZHJzL2Rvd25yZXYueG1sRE9da8Iw&#10;FH0X9h/CHfgyNFXGpp1RRBBkMHFV9PXS3KXdkpvSRNv9++Vh4OPhfC9WvbPiRm2oPSuYjDMQxKXX&#10;NRsFp+N2NAMRIrJG65kU/FKA1fJhsMBc+44/6VZEI1IIhxwVVDE2uZShrMhhGPuGOHFfvnUYE2yN&#10;1C12KdxZOc2yF+mw5tRQYUObisqf4uoUfFiztfq5oPP+uH+aHi7dN78bpYaP/foNRKQ+3sX/7p1W&#10;8DpPa9OZdATk8g8AAP//AwBQSwECLQAUAAYACAAAACEA2+H2y+4AAACFAQAAEwAAAAAAAAAAAAAA&#10;AAAAAAAAW0NvbnRlbnRfVHlwZXNdLnhtbFBLAQItABQABgAIAAAAIQBa9CxbvwAAABUBAAALAAAA&#10;AAAAAAAAAAAAAB8BAABfcmVscy8ucmVsc1BLAQItABQABgAIAAAAIQBbWxUUwgAAANwAAAAPAAAA&#10;AAAAAAAAAAAAAAcCAABkcnMvZG93bnJldi54bWxQSwUGAAAAAAMAAwC3AAAA9gIAAAAA&#10;" fillcolor="#e8eef7" stroked="f"/>
                <v:rect id="Rectangle 2189" o:spid="_x0000_s1164" style="position:absolute;left:37331;top:7626;width:8287;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ewUfxQAAANwAAAAPAAAAZHJzL2Rvd25yZXYueG1sRI9Ba8JA&#10;FITvBf/D8gq91Y1SmhpdRQstHvSgFcTbM/tMQvPehuyq6b/vCoLHYWa+YSazjmt1odZXTgwM+gko&#10;ktzZSgoDu5+v1w9QPqBYrJ2QgT/yMJv2niaYWXeVDV22oVARIj5DA2UITaa1z0ti9H3XkETv5FrG&#10;EGVbaNviNcK51sMkedeMlcSFEhv6LCn/3Z7ZwOJ4Yk5pUJ+TVfp22G94eVx/G/Py3M3HoAJ14RG+&#10;t5fWQDoawe1MPAJ6+g8AAP//AwBQSwECLQAUAAYACAAAACEA2+H2y+4AAACFAQAAEwAAAAAAAAAA&#10;AAAAAAAAAAAAW0NvbnRlbnRfVHlwZXNdLnhtbFBLAQItABQABgAIAAAAIQBa9CxbvwAAABUBAAAL&#10;AAAAAAAAAAAAAAAAAB8BAABfcmVscy8ucmVsc1BLAQItABQABgAIAAAAIQDWewUfxQAAANwAAAAP&#10;AAAAAAAAAAAAAAAAAAcCAABkcnMvZG93bnJldi54bWxQSwUGAAAAAAMAAwC3AAAA+QIAAAAA&#10;" filled="f" strokeweight=".1pt"/>
                <v:rect id="Rectangle 2190" o:spid="_x0000_s1165" style="position:absolute;left:38728;top:9188;width:5379;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5OlAvgAAANwAAAAPAAAAZHJzL2Rvd25yZXYueG1sRE/LisIw&#10;FN0P+A/hCu7GRBdD6RhFBMGR2Vj9gEtz+2CSm5JE2/l7sxBcHs57s5ucFQ8KsfesYbVUIIhrb3pu&#10;Ndyux88CREzIBq1n0vBPEXbb2ccGS+NHvtCjSq3IIRxL1NClNJRSxrojh3HpB+LMNT44TBmGVpqA&#10;Yw53Vq6V+pIOe84NHQ506Kj+q+5Og7xWx7GobFD+vG5+7c/p0pDXejGf9t8gEk3pLX65T0ZDofL8&#10;fCYfAbl9AgAA//8DAFBLAQItABQABgAIAAAAIQDb4fbL7gAAAIUBAAATAAAAAAAAAAAAAAAAAAAA&#10;AABbQ29udGVudF9UeXBlc10ueG1sUEsBAi0AFAAGAAgAAAAhAFr0LFu/AAAAFQEAAAsAAAAAAAAA&#10;AAAAAAAAHwEAAF9yZWxzLy5yZWxzUEsBAi0AFAAGAAgAAAAhACjk6UC+AAAA3AAAAA8AAAAAAAAA&#10;AAAAAAAABwIAAGRycy9kb3ducmV2LnhtbFBLBQYAAAAAAwADALcAAADyAgAAAAA=&#10;" filled="f" stroked="f">
                  <v:textbox style="mso-fit-shape-to-text:t" inset="0,0,0,0">
                    <w:txbxContent>
                      <w:p w14:paraId="610ADB7F" w14:textId="77777777" w:rsidR="00181A7E" w:rsidRDefault="00181A7E" w:rsidP="009C66C0">
                        <w:r>
                          <w:rPr>
                            <w:rFonts w:cs="Arial"/>
                            <w:color w:val="000000"/>
                            <w:sz w:val="12"/>
                            <w:szCs w:val="12"/>
                          </w:rPr>
                          <w:t>FNM Assembly,</w:t>
                        </w:r>
                      </w:p>
                    </w:txbxContent>
                  </v:textbox>
                </v:rect>
                <v:rect id="Rectangle 2191" o:spid="_x0000_s1166" style="position:absolute;left:37922;top:10096;width:6991;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EzbwQAAANwAAAAPAAAAZHJzL2Rvd25yZXYueG1sRI/dagIx&#10;FITvC75DOELvaqIXZdkaRQRBxRvXPsBhc/aHJidLEt317U2h0MthZr5h1tvJWfGgEHvPGpYLBYK4&#10;9qbnVsP37fBRgIgJ2aD1TBqeFGG7mb2tsTR+5Cs9qtSKDOFYooYupaGUMtYdOYwLPxBnr/HBYcoy&#10;tNIEHDPcWblS6lM67DkvdDjQvqP6p7o7DfJWHcaiskH586q52NPx2pDX+n0+7b5AJJrSf/ivfTQa&#10;CrWE3zP5CMjNCwAA//8DAFBLAQItABQABgAIAAAAIQDb4fbL7gAAAIUBAAATAAAAAAAAAAAAAAAA&#10;AAAAAABbQ29udGVudF9UeXBlc10ueG1sUEsBAi0AFAAGAAgAAAAhAFr0LFu/AAAAFQEAAAsAAAAA&#10;AAAAAAAAAAAAHwEAAF9yZWxzLy5yZWxzUEsBAi0AFAAGAAgAAAAhAEeoTNvBAAAA3AAAAA8AAAAA&#10;AAAAAAAAAAAABwIAAGRycy9kb3ducmV2LnhtbFBLBQYAAAAAAwADALcAAAD1AgAAAAA=&#10;" filled="f" stroked="f">
                  <v:textbox style="mso-fit-shape-to-text:t" inset="0,0,0,0">
                    <w:txbxContent>
                      <w:p w14:paraId="4D841FEB" w14:textId="77777777" w:rsidR="00181A7E" w:rsidRDefault="00181A7E" w:rsidP="009C66C0">
                        <w:r>
                          <w:rPr>
                            <w:rFonts w:cs="Arial"/>
                            <w:color w:val="000000"/>
                            <w:sz w:val="12"/>
                            <w:szCs w:val="12"/>
                          </w:rPr>
                          <w:t>Topology Processor,</w:t>
                        </w:r>
                      </w:p>
                    </w:txbxContent>
                  </v:textbox>
                </v:rect>
                <v:rect id="Rectangle 2192" o:spid="_x0000_s1167" style="position:absolute;left:38925;top:11023;width:4959;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etKswgAAANwAAAAPAAAAZHJzL2Rvd25yZXYueG1sRI/NasMw&#10;EITvgb6D2EJuiVQfgnGihFIIpKWXOHmAxVr/UGllJDV2374KBHIcZuYbZneYnRU3CnHwrOFtrUAQ&#10;N94M3Gm4Xo6rEkRMyAatZ9LwRxEO+5fFDivjJz7TrU6dyBCOFWroUxorKWPTk8O49iNx9lofHKYs&#10;QydNwCnDnZWFUhvpcOC80ONIHz01P/Wv0yAv9XEqaxuU/yrab/t5OrfktV6+zu9bEInm9Aw/2iej&#10;oVQF3M/kIyD3/wAAAP//AwBQSwECLQAUAAYACAAAACEA2+H2y+4AAACFAQAAEwAAAAAAAAAAAAAA&#10;AAAAAAAAW0NvbnRlbnRfVHlwZXNdLnhtbFBLAQItABQABgAIAAAAIQBa9CxbvwAAABUBAAALAAAA&#10;AAAAAAAAAAAAAB8BAABfcmVscy8ucmVsc1BLAQItABQABgAIAAAAIQC3etKswgAAANwAAAAPAAAA&#10;AAAAAAAAAAAAAAcCAABkcnMvZG93bnJldi54bWxQSwUGAAAAAAMAAwC3AAAA9gIAAAAA&#10;" filled="f" stroked="f">
                  <v:textbox style="mso-fit-shape-to-text:t" inset="0,0,0,0">
                    <w:txbxContent>
                      <w:p w14:paraId="2A034703" w14:textId="77777777" w:rsidR="00181A7E" w:rsidRDefault="00181A7E" w:rsidP="009C66C0">
                        <w:r>
                          <w:rPr>
                            <w:rFonts w:cs="Arial"/>
                            <w:color w:val="000000"/>
                            <w:sz w:val="12"/>
                            <w:szCs w:val="12"/>
                          </w:rPr>
                          <w:t>Bus Scheduler</w:t>
                        </w:r>
                      </w:p>
                    </w:txbxContent>
                  </v:textbox>
                </v:rect>
                <v:rect id="Rectangle 2193" o:spid="_x0000_s1168" style="position:absolute;left:24879;top:7626;width:8299;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QYa0xQAAANwAAAAPAAAAZHJzL2Rvd25yZXYueG1sRI9BawIx&#10;FITvBf9DeEIvotlqEdkapRSEUqjUVfT62Lxmt01elk3qrv/eCEKPw8x8wyzXvbPiTG2oPSt4mmQg&#10;iEuvazYKDvvNeAEiRGSN1jMpuFCA9WrwsMRc+453dC6iEQnCIUcFVYxNLmUoK3IYJr4hTt63bx3G&#10;JFsjdYtdgjsrp1k2lw5rTgsVNvRWUflb/DkFn9ZsrH4u6Ljdb0fTr1P3wx9Gqcdh//oCIlIf/8P3&#10;9rtWsMhmcDuTjoBcXQEAAP//AwBQSwECLQAUAAYACAAAACEA2+H2y+4AAACFAQAAEwAAAAAAAAAA&#10;AAAAAAAAAAAAW0NvbnRlbnRfVHlwZXNdLnhtbFBLAQItABQABgAIAAAAIQBa9CxbvwAAABUBAAAL&#10;AAAAAAAAAAAAAAAAAB8BAABfcmVscy8ucmVsc1BLAQItABQABgAIAAAAIQBLQYa0xQAAANwAAAAP&#10;AAAAAAAAAAAAAAAAAAcCAABkcnMvZG93bnJldi54bWxQSwUGAAAAAAMAAwC3AAAA+QIAAAAA&#10;" fillcolor="#e8eef7" stroked="f"/>
                <v:rect id="Rectangle 2194" o:spid="_x0000_s1169" style="position:absolute;left:24879;top:7626;width:8299;height:5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xKtQxQAAANwAAAAPAAAAZHJzL2Rvd25yZXYueG1sRI9BawIx&#10;FITvQv9DeEJvmlikymoUW2jx0B60BfH23Dx3F/e9LJuo23/fCILHYWa+YebLjmt1oTZUXiyMhgYU&#10;Se5dJYWF35+PwRRUiCgOay9k4Y8CLBdPvTlmzl9lQ5dtLFSCSMjQQhljk2kd8pIYw9A3JMk7+pYx&#10;JtkW2rV4TXCu9Ysxr5qxkrRQYkPvJeWn7ZktvB2OzBMa1WfzNRnvdxteH74/rX3ud6sZqEhdfITv&#10;7bWzMDVjuJ1JR0Av/gEAAP//AwBQSwECLQAUAAYACAAAACEA2+H2y+4AAACFAQAAEwAAAAAAAAAA&#10;AAAAAAAAAAAAW0NvbnRlbnRfVHlwZXNdLnhtbFBLAQItABQABgAIAAAAIQBa9CxbvwAAABUBAAAL&#10;AAAAAAAAAAAAAAAAAB8BAABfcmVscy8ucmVsc1BLAQItABQABgAIAAAAIQAmxKtQxQAAANwAAAAP&#10;AAAAAAAAAAAAAAAAAAcCAABkcnMvZG93bnJldi54bWxQSwUGAAAAAAMAAwC3AAAA+QIAAAAA&#10;" filled="f" strokeweight=".1pt"/>
                <v:rect id="Rectangle 2195" o:spid="_x0000_s1170" style="position:absolute;left:26028;top:9080;width:6103;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k0rYwgAAANwAAAAPAAAAZHJzL2Rvd25yZXYueG1sRI/dagIx&#10;FITvC32HcAq9q4lCZVmNIoJgS29cfYDD5uwPJidLkrrr25tCwcthZr5h1tvJWXGjEHvPGuYzBYK4&#10;9qbnVsPlfPgoQMSEbNB6Jg13irDdvL6ssTR+5BPdqtSKDOFYooYupaGUMtYdOYwzPxBnr/HBYcoy&#10;tNIEHDPcWblQaikd9pwXOhxo31F9rX6dBnmuDmNR2aD896L5sV/HU0Ne6/e3abcCkWhKz/B/+2g0&#10;FOoT/s7kIyA3DwAAAP//AwBQSwECLQAUAAYACAAAACEA2+H2y+4AAACFAQAAEwAAAAAAAAAAAAAA&#10;AAAAAAAAW0NvbnRlbnRfVHlwZXNdLnhtbFBLAQItABQABgAIAAAAIQBa9CxbvwAAABUBAAALAAAA&#10;AAAAAAAAAAAAAB8BAABfcmVscy8ucmVsc1BLAQItABQABgAIAAAAIQA4k0rYwgAAANwAAAAPAAAA&#10;AAAAAAAAAAAAAAcCAABkcnMvZG93bnJldi54bWxQSwUGAAAAAAMAAwC3AAAA9gIAAAAA&#10;" filled="f" stroked="f">
                  <v:textbox style="mso-fit-shape-to-text:t" inset="0,0,0,0">
                    <w:txbxContent>
                      <w:p w14:paraId="44A4CCAC" w14:textId="77777777" w:rsidR="00181A7E" w:rsidRDefault="00181A7E" w:rsidP="009C66C0">
                        <w:r>
                          <w:rPr>
                            <w:rFonts w:cs="Arial"/>
                            <w:color w:val="000000"/>
                            <w:sz w:val="12"/>
                            <w:szCs w:val="12"/>
                          </w:rPr>
                          <w:t xml:space="preserve">Generation, Load, </w:t>
                        </w:r>
                      </w:p>
                    </w:txbxContent>
                  </v:textbox>
                </v:rect>
                <v:rect id="Rectangle 2196" o:spid="_x0000_s1171" style="position:absolute;left:25577;top:9994;width:6992;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QdSvwgAAANwAAAAPAAAAZHJzL2Rvd25yZXYueG1sRI/NasMw&#10;EITvgb6D2EJuidQcgnGjmBAwpCWXOH2AxVr/UGllJDV2374qFHocZuYb5lAtzooHhTh61vCyVSCI&#10;W29G7jV83OtNASImZIPWM2n4pgjV8Wl1wNL4mW/0aFIvMoRjiRqGlKZSytgO5DBu/UScvc4HhynL&#10;0EsTcM5wZ+VOqb10OHJeGHCi80DtZ/PlNMh7U89FY4Py77vuat8ut4681uvn5fQKItGS/sN/7YvR&#10;UKg9/J7JR0AefwAAAP//AwBQSwECLQAUAAYACAAAACEA2+H2y+4AAACFAQAAEwAAAAAAAAAAAAAA&#10;AAAAAAAAW0NvbnRlbnRfVHlwZXNdLnhtbFBLAQItABQABgAIAAAAIQBa9CxbvwAAABUBAAALAAAA&#10;AAAAAAAAAAAAAB8BAABfcmVscy8ucmVsc1BLAQItABQABgAIAAAAIQDIQdSvwgAAANwAAAAPAAAA&#10;AAAAAAAAAAAAAAcCAABkcnMvZG93bnJldi54bWxQSwUGAAAAAAMAAwC3AAAA9gIAAAAA&#10;" filled="f" stroked="f">
                  <v:textbox style="mso-fit-shape-to-text:t" inset="0,0,0,0">
                    <w:txbxContent>
                      <w:p w14:paraId="7A87EF4D" w14:textId="77777777" w:rsidR="00181A7E" w:rsidRDefault="00181A7E" w:rsidP="009C66C0">
                        <w:r>
                          <w:rPr>
                            <w:rFonts w:cs="Arial"/>
                            <w:color w:val="000000"/>
                            <w:sz w:val="12"/>
                            <w:szCs w:val="12"/>
                          </w:rPr>
                          <w:t xml:space="preserve">Reactive Distribution </w:t>
                        </w:r>
                      </w:p>
                    </w:txbxContent>
                  </v:textbox>
                </v:rect>
                <v:rect id="Rectangle 2197" o:spid="_x0000_s1172" style="position:absolute;left:26955;top:10902;width:4280;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DXE0wgAAANwAAAAPAAAAZHJzL2Rvd25yZXYueG1sRI/dagIx&#10;FITvC32HcAq9q4le1GU1igiCLb1x9QEOm7M/mJwsSequb28KBS+HmfmGWW8nZ8WNQuw9a5jPFAji&#10;2pueWw2X8+GjABETskHrmTTcKcJ28/qyxtL4kU90q1IrMoRjiRq6lIZSylh35DDO/ECcvcYHhynL&#10;0EoTcMxwZ+VCqU/psOe80OFA+47qa/XrNMhzdRiLygblvxfNj/06nhryWr+/TbsViERTeob/20ej&#10;oVBL+DuTj4DcPAAAAP//AwBQSwECLQAUAAYACAAAACEA2+H2y+4AAACFAQAAEwAAAAAAAAAAAAAA&#10;AAAAAAAAW0NvbnRlbnRfVHlwZXNdLnhtbFBLAQItABQABgAIAAAAIQBa9CxbvwAAABUBAAALAAAA&#10;AAAAAAAAAAAAAB8BAABfcmVscy8ucmVsc1BLAQItABQABgAIAAAAIQCnDXE0wgAAANwAAAAPAAAA&#10;AAAAAAAAAAAAAAcCAABkcnMvZG93bnJldi54bWxQSwUGAAAAAAMAAwC3AAAA9gIAAAAA&#10;" filled="f" stroked="f">
                  <v:textbox style="mso-fit-shape-to-text:t" inset="0,0,0,0">
                    <w:txbxContent>
                      <w:p w14:paraId="7690BCAF" w14:textId="77777777" w:rsidR="00181A7E" w:rsidRDefault="00181A7E" w:rsidP="009C66C0">
                        <w:r>
                          <w:rPr>
                            <w:rFonts w:cs="Arial"/>
                            <w:color w:val="000000"/>
                            <w:sz w:val="12"/>
                            <w:szCs w:val="12"/>
                          </w:rPr>
                          <w:t>Factors, Etc.</w:t>
                        </w:r>
                      </w:p>
                    </w:txbxContent>
                  </v:textbox>
                </v:rect>
                <v:line id="Line 2198" o:spid="_x0000_s1173" style="position:absolute;visibility:visible;mso-wrap-style:square" from="33178,10388" to="36633,104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nNcGwwAAANwAAAAPAAAAZHJzL2Rvd25yZXYueG1sRE9NawIx&#10;EL0X+h/CFHqrSXsQuxrFFgoepEVdKt6GzbhZ3Uy2Saq7/94cCj0+3vds0btWXCjExrOG55ECQVx5&#10;03Ctodx9PE1AxIRssPVMGgaKsJjf382wMP7KG7psUy1yCMcCNdiUukLKWFlyGEe+I87c0QeHKcNQ&#10;SxPwmsNdK1+UGkuHDecGix29W6rO21+n4ed13Zerr314U3xYDvbzNJTfO60fH/rlFESiPv2L/9wr&#10;o2Gi8tp8Jh8BOb8BAAD//wMAUEsBAi0AFAAGAAgAAAAhANvh9svuAAAAhQEAABMAAAAAAAAAAAAA&#10;AAAAAAAAAFtDb250ZW50X1R5cGVzXS54bWxQSwECLQAUAAYACAAAACEAWvQsW78AAAAVAQAACwAA&#10;AAAAAAAAAAAAAAAfAQAAX3JlbHMvLnJlbHNQSwECLQAUAAYACAAAACEAtpzXBsMAAADcAAAADwAA&#10;AAAAAAAAAAAAAAAHAgAAZHJzL2Rvd25yZXYueG1sUEsFBgAAAAADAAMAtwAAAPcCAAAAAA==&#10;" strokeweight=".35pt"/>
                <v:shape id="Freeform 2199" o:spid="_x0000_s1174" style="position:absolute;left:36576;top:10147;width:755;height:495;visibility:visible;mso-wrap-style:square;v-text-anchor:top" coordsize="119,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3kV3xwAAANwAAAAPAAAAZHJzL2Rvd25yZXYueG1sRI9Pa8JA&#10;FMTvQr/D8gq96UapEmNWKcWCHqqY9uLtkX3502bfxuxWUz+9KxR6HGbmN0y66k0jztS52rKC8SgC&#10;QZxbXXOp4PPjbRiDcB5ZY2OZFPySg9XyYZBiou2FD3TOfCkChF2CCirv20RKl1dk0I1sSxy8wnYG&#10;fZBdKXWHlwA3jZxE0UwarDksVNjSa0X5d/ZjFBSbePZ8HB9O02u+Pu1iN99/bd+VenrsXxYgPPX+&#10;P/zX3mgFcTSH+5lwBOTyBgAA//8DAFBLAQItABQABgAIAAAAIQDb4fbL7gAAAIUBAAATAAAAAAAA&#10;AAAAAAAAAAAAAABbQ29udGVudF9UeXBlc10ueG1sUEsBAi0AFAAGAAgAAAAhAFr0LFu/AAAAFQEA&#10;AAsAAAAAAAAAAAAAAAAAHwEAAF9yZWxzLy5yZWxzUEsBAi0AFAAGAAgAAAAhAPbeRXfHAAAA3AAA&#10;AA8AAAAAAAAAAAAAAAAABwIAAGRycy9kb3ducmV2LnhtbFBLBQYAAAAAAwADALcAAAD7AgAAAAA=&#10;" path="m,l119,38,,78,,xe" fillcolor="black" stroked="f">
                  <v:path arrowok="t" o:connecttype="custom" o:connectlocs="0,0;75565,24130;0,49530;0,0" o:connectangles="0,0,0,0"/>
                </v:shape>
                <v:line id="Line 2200" o:spid="_x0000_s1175" style="position:absolute;flip:y;visibility:visible;mso-wrap-style:square" from="8396,14363" to="8396,186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rugxAAAANwAAAAPAAAAZHJzL2Rvd25yZXYueG1sRE/Pa8Iw&#10;FL4P9j+EJ+wyNHUD6TqjbIroTaxT3O3RPJuy5qU0Uev+enMQPH58v8fTztbiTK2vHCsYDhIQxIXT&#10;FZcKfraLfgrCB2SNtWNScCUP08nz0xgz7S68oXMeShFD2GeowITQZFL6wpBFP3ANceSOrrUYImxL&#10;qVu8xHBby7ckGUmLFccGgw3NDBV/+ckqmL//fixXh336vd7Vy9eDz83u/6rUS6/7+gQRqAsP8d29&#10;0grSYZwfz8QjICc3AAAA//8DAFBLAQItABQABgAIAAAAIQDb4fbL7gAAAIUBAAATAAAAAAAAAAAA&#10;AAAAAAAAAABbQ29udGVudF9UeXBlc10ueG1sUEsBAi0AFAAGAAgAAAAhAFr0LFu/AAAAFQEAAAsA&#10;AAAAAAAAAAAAAAAAHwEAAF9yZWxzLy5yZWxzUEsBAi0AFAAGAAgAAAAhAOwau6DEAAAA3AAAAA8A&#10;AAAAAAAAAAAAAAAABwIAAGRycy9kb3ducmV2LnhtbFBLBQYAAAAAAwADALcAAAD4AgAAAAA=&#10;" strokeweight=".35pt"/>
                <v:shape id="Freeform 2201" o:spid="_x0000_s1176" style="position:absolute;left:8175;top:13862;width:495;height:520;visibility:visible;mso-wrap-style:square;v-text-anchor:top" coordsize="78,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rcHwwgAAANwAAAAPAAAAZHJzL2Rvd25yZXYueG1sRI9Ra8JA&#10;EITfC/6HY4W+1UukBImeEgRRKAi1/oAltybB3F7IrUn8916h0MdhZr5hNrvJtWqgPjSeDaSLBBRx&#10;6W3DlYHrz+FjBSoIssXWMxl4UoDddva2wdz6kb9puEilIoRDjgZqkS7XOpQ1OQwL3xFH7+Z7hxJl&#10;X2nb4xjhrtXLJMm0w4bjQo0d7Wsq75eHM9B+lo9jc5frOcuGr6DHQs66MOZ9PhVrUEKT/If/2idr&#10;YJWm8HsmHgG9fQEAAP//AwBQSwECLQAUAAYACAAAACEA2+H2y+4AAACFAQAAEwAAAAAAAAAAAAAA&#10;AAAAAAAAW0NvbnRlbnRfVHlwZXNdLnhtbFBLAQItABQABgAIAAAAIQBa9CxbvwAAABUBAAALAAAA&#10;AAAAAAAAAAAAAB8BAABfcmVscy8ucmVsc1BLAQItABQABgAIAAAAIQCQrcHwwgAAANwAAAAPAAAA&#10;AAAAAAAAAAAAAAcCAABkcnMvZG93bnJldi54bWxQSwUGAAAAAAMAAwC3AAAA9gIAAAAA&#10;" path="m38,l78,82,74,79,67,77,64,74r-5,l55,72r-5,l45,72r-7,l33,72r-5,l24,72r-5,2l14,74r-2,3l4,77,,79,38,xe" fillcolor="black" stroked="f">
                  <v:path arrowok="t" o:connecttype="custom" o:connectlocs="24130,0;49530,52070;46990,50165;42545,48895;40640,46990;37465,46990;34925,45720;31750,45720;28575,45720;24130,45720;20955,45720;17780,45720;15240,45720;12065,46990;8890,46990;7620,48895;2540,48895;0,50165;24130,0" o:connectangles="0,0,0,0,0,0,0,0,0,0,0,0,0,0,0,0,0,0,0"/>
                </v:shape>
                <v:shape id="Freeform 2202" o:spid="_x0000_s1177" style="position:absolute;left:11830;top:16617;width:25304;height:2337;visibility:visible;mso-wrap-style:square;v-text-anchor:top" coordsize="3985,3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M/PxQAAANwAAAAPAAAAZHJzL2Rvd25yZXYueG1sRI9Ba8JA&#10;FITvhf6H5RV6qxulBInZiApiQahUvXh7Zp/ZYPZtyG5N7K/vFgoeh5n5hsnng23EjTpfO1YwHiUg&#10;iEuna64UHA/rtykIH5A1No5JwZ08zIvnpxwz7Xr+ots+VCJC2GeowITQZlL60pBFP3ItcfQurrMY&#10;ouwqqTvsI9w2cpIkqbRYc1ww2NLKUHndf1sF+hQ+r+efRd2mmy2vdu9LY3dLpV5fhsUMRKAhPML/&#10;7Q+tYDqewN+ZeARk8QsAAP//AwBQSwECLQAUAAYACAAAACEA2+H2y+4AAACFAQAAEwAAAAAAAAAA&#10;AAAAAAAAAAAAW0NvbnRlbnRfVHlwZXNdLnhtbFBLAQItABQABgAIAAAAIQBa9CxbvwAAABUBAAAL&#10;AAAAAAAAAAAAAAAAAB8BAABfcmVscy8ucmVsc1BLAQItABQABgAIAAAAIQBOCM/PxQAAANwAAAAP&#10;AAAAAAAAAAAAAAAAAAcCAABkcnMvZG93bnJldi54bWxQSwUGAAAAAAMAAwC3AAAA+QIAAAAA&#10;" path="m,368l,,3985,e" filled="f" strokeweight=".5pt">
                  <v:path arrowok="t" o:connecttype="custom" o:connectlocs="0,233680;0,0;2530475,0" o:connectangles="0,0,0"/>
                </v:shape>
                <v:shape id="Freeform 2203" o:spid="_x0000_s1178" style="position:absolute;left:37014;top:16376;width:489;height:489;visibility:visible;mso-wrap-style:square;v-text-anchor:top" coordsize="77,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oHk4yAAAANwAAAAPAAAAZHJzL2Rvd25yZXYueG1sRI9Lb8Iw&#10;EITvlfgP1lbqrTg8RCFgEEKK1AMceBzobRsvcWi8jmI3Sf89rlSpx9HMfKNZbXpbiZYaXzpWMBom&#10;IIhzp0suFFzO2eschA/IGivHpOCHPGzWg6cVptp1fKT2FAoRIexTVGBCqFMpfW7Ioh+6mjh6N9dY&#10;DFE2hdQNdhFuKzlOkpm0WHJcMFjTzlD+dfq2Cg7H6XS/n00+d+MsLK5v2fm2+Lgr9fLcb5cgAvXh&#10;P/zXftcK5qMJ/J6JR0CuHwAAAP//AwBQSwECLQAUAAYACAAAACEA2+H2y+4AAACFAQAAEwAAAAAA&#10;AAAAAAAAAAAAAAAAW0NvbnRlbnRfVHlwZXNdLnhtbFBLAQItABQABgAIAAAAIQBa9CxbvwAAABUB&#10;AAALAAAAAAAAAAAAAAAAAB8BAABfcmVscy8ucmVsc1BLAQItABQABgAIAAAAIQAZoHk4yAAAANwA&#10;AAAPAAAAAAAAAAAAAAAAAAcCAABkcnMvZG93bnJldi54bWxQSwUGAAAAAAMAAwC3AAAA/AIAAAAA&#10;" path="m77,38l,77,2,72,5,67,7,65r,-8l7,55r3,-7l10,43r,-5l10,34r,-5l7,24r,-7l7,15,5,7,2,5,,,77,38xe" fillcolor="black" stroked="f">
                  <v:path arrowok="t" o:connecttype="custom" o:connectlocs="48895,24130;0,48895;1270,45720;3175,42545;4445,41275;4445,36195;4445,34925;6350,30480;6350,27305;6350,24130;6350,21590;6350,18415;4445,15240;4445,10795;4445,9525;3175,4445;1270,3175;0,0;48895,24130" o:connectangles="0,0,0,0,0,0,0,0,0,0,0,0,0,0,0,0,0,0,0"/>
                </v:shape>
                <v:shape id="Freeform 2210" o:spid="_x0000_s1179" style="position:absolute;left:35147;top:4692;width:1810;height:3632;visibility:visible;mso-wrap-style:square;v-text-anchor:top" coordsize="270,4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de+fwwAAANwAAAAPAAAAZHJzL2Rvd25yZXYueG1sRE/Pa8Iw&#10;FL4P9j+EJ+w2U3sYUk1F3cY23MVuRbw9mmdbbF5Kk9X435uDsOPH93u5CqYTIw2utaxgNk1AEFdW&#10;t1wr+P15f56DcB5ZY2eZFFzJwSp/fFhipu2F9zQWvhYxhF2GChrv+0xKVzVk0E1tTxy5kx0M+giH&#10;WuoBLzHcdDJNkhdpsOXY0GBP24aqc/FnFBQf5W5df/Wb0/H7cG6TMry96qDU0ySsFyA8Bf8vvrs/&#10;tYJ5GufHM/EIyPwGAAD//wMAUEsBAi0AFAAGAAgAAAAhANvh9svuAAAAhQEAABMAAAAAAAAAAAAA&#10;AAAAAAAAAFtDb250ZW50X1R5cGVzXS54bWxQSwECLQAUAAYACAAAACEAWvQsW78AAAAVAQAACwAA&#10;AAAAAAAAAAAAAAAfAQAAX3JlbHMvLnJlbHNQSwECLQAUAAYACAAAACEAAHXvn8MAAADcAAAADwAA&#10;AAAAAAAAAAAAAAAHAgAAZHJzL2Rvd25yZXYueG1sUEsFBgAAAAADAAMAtwAAAPcCAAAAAA==&#10;" path="m,l,435r270,e" filled="f" strokeweight=".5pt">
                  <v:path arrowok="t" o:connecttype="custom" o:connectlocs="0,0;0,363220;180975,363220" o:connectangles="0,0,0"/>
                </v:shape>
                <v:shape id="Freeform 2211" o:spid="_x0000_s1180" style="position:absolute;left:36817;top:8064;width:514;height:521;visibility:visible;mso-wrap-style:square;v-text-anchor:top" coordsize="8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76HRxQAAANwAAAAPAAAAZHJzL2Rvd25yZXYueG1sRI9Ba8JA&#10;FITvBf/D8oTe6saEiERXESHUQy/VQj0+sq9JaPZt3N3G5N93CwWPw8x8w2z3o+nEQM63lhUsFwkI&#10;4srqlmsFH5fyZQ3CB2SNnWVSMJGH/W72tMVC2zu/03AOtYgQ9gUqaELoCyl91ZBBv7A9cfS+rDMY&#10;onS11A7vEW46mSbJShpsOS402NOxoer7/GMUvF2nTOb8Wbp+leW36pSldHhV6nk+HjYgAo3hEf5v&#10;n7SCdbqEvzPxCMjdLwAAAP//AwBQSwECLQAUAAYACAAAACEA2+H2y+4AAACFAQAAEwAAAAAAAAAA&#10;AAAAAAAAAAAAW0NvbnRlbnRfVHlwZXNdLnhtbFBLAQItABQABgAIAAAAIQBa9CxbvwAAABUBAAAL&#10;AAAAAAAAAAAAAAAAAB8BAABfcmVscy8ucmVsc1BLAQItABQABgAIAAAAIQDe76HRxQAAANwAAAAP&#10;AAAAAAAAAAAAAAAAAAcCAABkcnMvZG93bnJldi54bWxQSwUGAAAAAAMAAwC3AAAA+QIAAAAA&#10;" path="m81,41l,82,5,75,7,70r3,-5l10,60r,-5l12,51r,-5l12,41r,-7l12,32,10,24r,-2l10,15,7,10,5,5,,,81,41xe" fillcolor="black" stroked="f">
                  <v:path arrowok="t" o:connecttype="custom" o:connectlocs="51435,26035;0,52070;3175,47625;4445,44450;6350,41275;6350,38100;6350,34925;7620,32385;7620,29210;7620,26035;7620,21590;7620,20320;6350,15240;6350,13970;6350,9525;4445,6350;3175,3175;0,0;51435,26035" o:connectangles="0,0,0,0,0,0,0,0,0,0,0,0,0,0,0,0,0,0,0"/>
                </v:shape>
                <v:shape id="Freeform 2212" o:spid="_x0000_s1181" style="position:absolute;left:45993;top:4692;width:1974;height:3632;visibility:visible;mso-wrap-style:square;v-text-anchor:top" coordsize="485,4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w3SoxwAAANwAAAAPAAAAZHJzL2Rvd25yZXYueG1sRI9Pa8JA&#10;FMTvgt9heYIX0Y0RJKSuohWLYC/+OfT4yL5mQ7NvY3araT99Vyh4HGbmN8xi1dla3Kj1lWMF00kC&#10;grhwuuJSweW8G2cgfEDWWDsmBT/kYbXs9xaYa3fnI91OoRQRwj5HBSaEJpfSF4Ys+olriKP36VqL&#10;Icq2lLrFe4TbWqZJMpcWK44LBht6NVR8nb6tgtk1fGSb9PA+Mvu32fYyPV+3o1+lhoNu/QIiUBee&#10;4f/2XivI0hQeZ+IRkMs/AAAA//8DAFBLAQItABQABgAIAAAAIQDb4fbL7gAAAIUBAAATAAAAAAAA&#10;AAAAAAAAAAAAAABbQ29udGVudF9UeXBlc10ueG1sUEsBAi0AFAAGAAgAAAAhAFr0LFu/AAAAFQEA&#10;AAsAAAAAAAAAAAAAAAAAHwEAAF9yZWxzLy5yZWxzUEsBAi0AFAAGAAgAAAAhAIHDdKjHAAAA3AAA&#10;AA8AAAAAAAAAAAAAAAAABwIAAGRycy9kb3ducmV2LnhtbFBLBQYAAAAAAwADALcAAAD7AgAAAAA=&#10;" path="m485,r,435l,435e" filled="f" strokeweight=".5pt">
                  <v:path arrowok="t" o:connecttype="custom" o:connectlocs="197485,0;197485,363219;0,363219" o:connectangles="0,0,0"/>
                </v:shape>
                <v:shape id="Freeform 2213" o:spid="_x0000_s1182" style="position:absolute;left:45618;top:8064;width:495;height:521;visibility:visible;mso-wrap-style:square;v-text-anchor:top" coordsize="78,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XzChwgAAANwAAAAPAAAAZHJzL2Rvd25yZXYueG1sRI9Ra8JA&#10;EITfhf6HYwt900tVgqSeEgSpIAhaf8CS2ybB3F7IrUn673uC4OMwM98w6+3oGtVTF2rPBj5nCSji&#10;wtuaSwPXn/10BSoIssXGMxn4owDbzdtkjZn1A5+pv0ipIoRDhgYqkTbTOhQVOQwz3xJH79d3DiXK&#10;rtS2wyHCXaPnSZJqhzXHhQpb2lVU3C53Z6BZFvfv+ibXU5r2x6CHXE46N+bjfcy/QAmN8go/2wdr&#10;YDVfwONMPAJ68w8AAP//AwBQSwECLQAUAAYACAAAACEA2+H2y+4AAACFAQAAEwAAAAAAAAAAAAAA&#10;AAAAAAAAW0NvbnRlbnRfVHlwZXNdLnhtbFBLAQItABQABgAIAAAAIQBa9CxbvwAAABUBAAALAAAA&#10;AAAAAAAAAAAAAB8BAABfcmVscy8ucmVsc1BLAQItABQABgAIAAAAIQDBXzChwgAAANwAAAAPAAAA&#10;AAAAAAAAAAAAAAcCAABkcnMvZG93bnJldi54bWxQSwUGAAAAAAMAAwC3AAAA9gIAAAAA&#10;" path="m,41l78,,76,5r,5l74,15r-3,7l71,24r,8l69,34r,7l69,46r2,5l71,55r,5l74,65r2,5l76,75r2,7l,41xe" fillcolor="black" stroked="f">
                  <v:path arrowok="t" o:connecttype="custom" o:connectlocs="0,26035;49530,0;48260,3175;48260,6350;46990,9525;45085,13970;45085,15240;45085,20320;43815,21590;43815,26035;43815,29210;45085,32385;45085,34925;45085,38100;46990,41275;48260,44450;48260,47625;49530,52070;0,26035" o:connectangles="0,0,0,0,0,0,0,0,0,0,0,0,0,0,0,0,0,0,0"/>
                </v:shape>
                <v:shape id="Freeform 2214" o:spid="_x0000_s1183" style="position:absolute;left:13119;top:13862;width:24015;height:1517;visibility:visible;mso-wrap-style:square;v-text-anchor:top" coordsize="3782,2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v61swwAAANwAAAAPAAAAZHJzL2Rvd25yZXYueG1sRI9PawIx&#10;FMTvBb9DeIK3mnWRIqtRVNgiPRTqn/tj89xd3LysSRrXb98UCj0OM/MbZrUZTCciOd9aVjCbZiCI&#10;K6tbrhWcT+XrAoQPyBo7y6TgSR4269HLCgttH/xF8RhqkSDsC1TQhNAXUvqqIYN+anvi5F2tMxiS&#10;dLXUDh8JbjqZZ9mbNNhyWmiwp31D1e34bRRcPso+j218v9ta7svK0S5eP5WajIftEkSgIfyH/9oH&#10;rWCRz+H3TDoCcv0DAAD//wMAUEsBAi0AFAAGAAgAAAAhANvh9svuAAAAhQEAABMAAAAAAAAAAAAA&#10;AAAAAAAAAFtDb250ZW50X1R5cGVzXS54bWxQSwECLQAUAAYACAAAACEAWvQsW78AAAAVAQAACwAA&#10;AAAAAAAAAAAAAAAfAQAAX3JlbHMvLnJlbHNQSwECLQAUAAYACAAAACEAhr+tbMMAAADcAAAADwAA&#10;AAAAAAAAAAAAAAAHAgAAZHJzL2Rvd25yZXYueG1sUEsFBgAAAAADAAMAtwAAAPcCAAAAAA==&#10;" path="m,l,231r3782,8e" filled="f" strokeweight=".5pt">
                  <v:path arrowok="t" o:connecttype="custom" o:connectlocs="0,0;0,146685;2401570,151765" o:connectangles="0,0,0"/>
                </v:shape>
                <v:shape id="Freeform 2215" o:spid="_x0000_s1184" style="position:absolute;left:37014;top:15119;width:489;height:482;visibility:visible;mso-wrap-style:square;v-text-anchor:top" coordsize="77,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kQuxQAAANwAAAAPAAAAZHJzL2Rvd25yZXYueG1sRI9BawIx&#10;FITvQv9DeAUvUrMVLcvWKFJQy97ctnh9bF6zi5uXNYm6/fdNQehxmJlvmOV6sJ24kg+tYwXP0wwE&#10;ce10y0bB58f2KQcRIrLGzjEp+KEA69XDaImFdjc+0LWKRiQIhwIVNDH2hZShbshimLqeOHnfzluM&#10;SXojtcdbgttOzrLsRVpsOS002NNbQ/WpulgFu1N3nJfVWWZf5cV4U+4X88lRqfHjsHkFEWmI/+F7&#10;+10ryGcL+DuTjoBc/QIAAP//AwBQSwECLQAUAAYACAAAACEA2+H2y+4AAACFAQAAEwAAAAAAAAAA&#10;AAAAAAAAAAAAW0NvbnRlbnRfVHlwZXNdLnhtbFBLAQItABQABgAIAAAAIQBa9CxbvwAAABUBAAAL&#10;AAAAAAAAAAAAAAAAAB8BAABfcmVscy8ucmVsc1BLAQItABQABgAIAAAAIQD/VkQuxQAAANwAAAAP&#10;AAAAAAAAAAAAAAAAAAcCAABkcnMvZG93bnJldi54bWxQSwUGAAAAAAMAAwC3AAAA+QIAAAAA&#10;" path="m77,38l,76,5,72,7,67r,-5l10,57r,-4l10,48r,-5l10,38r,-7l10,29r,-8l10,19,7,14,7,7,5,5,2,,77,38xe" fillcolor="black" stroked="f">
                  <v:path arrowok="t" o:connecttype="custom" o:connectlocs="48895,24130;0,48260;3175,45720;4445,42545;4445,39370;6350,36195;6350,33655;6350,30480;6350,27305;6350,24130;6350,19685;6350,18415;6350,13335;6350,12065;4445,8890;4445,4445;3175,3175;1270,0;48895,24130" o:connectangles="0,0,0,0,0,0,0,0,0,0,0,0,0,0,0,0,0,0,0"/>
                </v:shape>
                <v:line id="Line 2216" o:spid="_x0000_s1185" style="position:absolute;visibility:visible;mso-wrap-style:square" from="40760,13163" to="40779,142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8BepxAAAANwAAAAPAAAAZHJzL2Rvd25yZXYueG1sRI9Pi8Iw&#10;FMTvC36H8Bb2tqYrIlKN4h8EYQ9S68Xbo3m21ealJFHrfvqNIHgcZn4zzHTemUbcyPnasoKffgKC&#10;uLC65lLBId98j0H4gKyxsUwKHuRhPut9TDHV9s4Z3fahFLGEfYoKqhDaVEpfVGTQ921LHL2TdQZD&#10;lK6U2uE9lptGDpJkJA3WHBcqbGlVUXHZX42Ccd769WN13NidO/9lv8OMhrhU6uuzW0xABOrCO/yi&#10;tzpygxE8z8QjIGf/AAAA//8DAFBLAQItABQABgAIAAAAIQDb4fbL7gAAAIUBAAATAAAAAAAAAAAA&#10;AAAAAAAAAABbQ29udGVudF9UeXBlc10ueG1sUEsBAi0AFAAGAAgAAAAhAFr0LFu/AAAAFQEAAAsA&#10;AAAAAAAAAAAAAAAAHwEAAF9yZWxzLy5yZWxzUEsBAi0AFAAGAAgAAAAhAPzwF6nEAAAA3AAAAA8A&#10;AAAAAAAAAAAAAAAABwIAAGRycy9kb3ducmV2LnhtbFBLBQYAAAAAAwADALcAAAD4AgAAAAA=&#10;" strokeweight=".5pt"/>
                <v:shape id="Freeform 2217" o:spid="_x0000_s1186" style="position:absolute;left:40474;top:14027;width:502;height:501;visibility:visible;mso-wrap-style:square;v-text-anchor:top" coordsize="79,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dx8xQAAANwAAAAPAAAAZHJzL2Rvd25yZXYueG1sRI9BawIx&#10;FITvQv9DeEIvotnuQWU1ikhLFS9qq+DtsXnuLm5eliTq9t83guBxmJlvmOm8NbW4kfOVZQUfgwQE&#10;cW51xYWC35+v/hiED8gaa8uk4I88zGdvnSlm2t55R7d9KESEsM9QQRlCk0np85IM+oFtiKN3ts5g&#10;iNIVUju8R7ipZZokQ2mw4rhQYkPLkvLL/moUyE34HK17p0O+cMWpXm7T4+U7Veq92y4mIAK14RV+&#10;tldawTgdweNMPAJy9g8AAP//AwBQSwECLQAUAAYACAAAACEA2+H2y+4AAACFAQAAEwAAAAAAAAAA&#10;AAAAAAAAAAAAW0NvbnRlbnRfVHlwZXNdLnhtbFBLAQItABQABgAIAAAAIQBa9CxbvwAAABUBAAAL&#10;AAAAAAAAAAAAAAAAAB8BAABfcmVscy8ucmVsc1BLAQItABQABgAIAAAAIQDsbdx8xQAAANwAAAAP&#10;AAAAAAAAAAAAAAAAAAcCAABkcnMvZG93bnJldi54bWxQSwUGAAAAAAMAAwC3AAAA+QIAAAAA&#10;" path="m40,79l,,5,2,9,7r5,l19,10r7,l31,10r5,l40,10r5,l50,10r5,l60,10,64,7r5,l74,2,79,,40,79xe" fillcolor="black" stroked="f">
                  <v:path arrowok="t" o:connecttype="custom" o:connectlocs="25400,50165;0,0;3175,1270;5715,4445;8890,4445;12065,6350;16510,6350;19685,6350;22860,6350;25400,6350;28575,6350;31750,6350;34925,6350;38100,6350;40640,4445;43815,4445;46990,1270;50165,0;25400,50165" o:connectangles="0,0,0,0,0,0,0,0,0,0,0,0,0,0,0,0,0,0,0"/>
                </v:shape>
                <v:rect id="Rectangle 2218" o:spid="_x0000_s1187" style="position:absolute;left:49390;top:14268;width:8299;height:5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UEilwgAAANwAAAAPAAAAZHJzL2Rvd25yZXYueG1sRE9da8Iw&#10;FH0f+B/CFfYyNF2RIdUoIghDmGx1zNdLc02ryU1poq3/fnkY7PFwvpfrwVlxpy40nhW8TjMQxJXX&#10;DRsF38fdZA4iRGSN1jMpeFCA9Wr0tMRC+56/6F5GI1IIhwIV1DG2hZShqslhmPqWOHFn3zmMCXZG&#10;6g77FO6szLPsTTpsODXU2NK2pupa3pyCD2t2Vs9K+jkcDy/556m/8N4o9TweNgsQkYb4L/5zv2sF&#10;8zytTWfSEZCrXwAAAP//AwBQSwECLQAUAAYACAAAACEA2+H2y+4AAACFAQAAEwAAAAAAAAAAAAAA&#10;AAAAAAAAW0NvbnRlbnRfVHlwZXNdLnhtbFBLAQItABQABgAIAAAAIQBa9CxbvwAAABUBAAALAAAA&#10;AAAAAAAAAAAAAB8BAABfcmVscy8ucmVsc1BLAQItABQABgAIAAAAIQAOUEilwgAAANwAAAAPAAAA&#10;AAAAAAAAAAAAAAcCAABkcnMvZG93bnJldi54bWxQSwUGAAAAAAMAAwC3AAAA9gIAAAAA&#10;" fillcolor="#e8eef7" stroked="f"/>
                <v:rect id="Rectangle 2219" o:spid="_x0000_s1188" style="position:absolute;left:49390;top:14268;width:8299;height:5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00joxwAAANwAAAAPAAAAZHJzL2Rvd25yZXYueG1sRI/dasJA&#10;FITvC77Dcgq9KboxpRKjq9jQSkAQ/AFvD9ljEpo9G7NbTfv03ULBy2FmvmHmy9404kqdqy0rGI8i&#10;EMSF1TWXCo6Hj2ECwnlkjY1lUvBNDpaLwcMcU21vvKPr3pciQNilqKDyvk2ldEVFBt3ItsTBO9vO&#10;oA+yK6Xu8BbgppFxFE2kwZrDQoUtZRUVn/svo2D7PMlf33Vp89P6Lb5sZLZ++cmUenrsVzMQnnp/&#10;D/+3c60giafwdyYcAbn4BQAA//8DAFBLAQItABQABgAIAAAAIQDb4fbL7gAAAIUBAAATAAAAAAAA&#10;AAAAAAAAAAAAAABbQ29udGVudF9UeXBlc10ueG1sUEsBAi0AFAAGAAgAAAAhAFr0LFu/AAAAFQEA&#10;AAsAAAAAAAAAAAAAAAAAHwEAAF9yZWxzLy5yZWxzUEsBAi0AFAAGAAgAAAAhAK3TSOjHAAAA3AAA&#10;AA8AAAAAAAAAAAAAAAAABwIAAGRycy9kb3ducmV2LnhtbFBLBQYAAAAAAwADALcAAAD7AgAAAAA=&#10;" filled="f" strokeweight=".7pt"/>
                <v:rect id="Rectangle 2220" o:spid="_x0000_s1189" style="position:absolute;left:51987;top:15741;width:3435;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CP9vgAAANwAAAAPAAAAZHJzL2Rvd25yZXYueG1sRE/LisIw&#10;FN0P+A/hCu7GVIWhVKOIIDjixuoHXJrbByY3JYm28/dmIczycN6b3WiNeJEPnWMFi3kGgrhyuuNG&#10;wf12/M5BhIis0TgmBX8UYLedfG2w0G7gK73K2IgUwqFABW2MfSFlqFqyGOauJ05c7bzFmKBvpPY4&#10;pHBr5DLLfqTFjlNDiz0dWqoe5dMqkLfyOOSl8Zk7L+uL+T1da3JKzabjfg0i0hj/xR/3SSvIV2l+&#10;OpOOgNy+AQAA//8DAFBLAQItABQABgAIAAAAIQDb4fbL7gAAAIUBAAATAAAAAAAAAAAAAAAAAAAA&#10;AABbQ29udGVudF9UeXBlc10ueG1sUEsBAi0AFAAGAAgAAAAhAFr0LFu/AAAAFQEAAAsAAAAAAAAA&#10;AAAAAAAAHwEAAF9yZWxzLy5yZWxzUEsBAi0AFAAGAAgAAAAhAOaII/2+AAAA3AAAAA8AAAAAAAAA&#10;AAAAAAAABwIAAGRycy9kb3ducmV2LnhtbFBLBQYAAAAAAwADALcAAADyAgAAAAA=&#10;" filled="f" stroked="f">
                  <v:textbox style="mso-fit-shape-to-text:t" inset="0,0,0,0">
                    <w:txbxContent>
                      <w:p w14:paraId="02050CF9" w14:textId="77777777" w:rsidR="00181A7E" w:rsidRDefault="00181A7E" w:rsidP="009C66C0">
                        <w:r>
                          <w:rPr>
                            <w:rFonts w:cs="Arial"/>
                            <w:color w:val="000000"/>
                            <w:sz w:val="12"/>
                            <w:szCs w:val="12"/>
                          </w:rPr>
                          <w:t>Generator</w:t>
                        </w:r>
                      </w:p>
                    </w:txbxContent>
                  </v:textbox>
                </v:rect>
                <v:rect id="Rectangle 2221" o:spid="_x0000_s1190" style="position:absolute;left:51441;top:16662;width:1949;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xIZmwQAAANwAAAAPAAAAZHJzL2Rvd25yZXYueG1sRI/disIw&#10;FITvF3yHcATv1lSFpVSjiCC4sjdWH+DQnP5gclKSrK1vb4SFvRxm5htmsxutEQ/yoXOsYDHPQBBX&#10;TnfcKLhdj585iBCRNRrHpOBJAXbbyccGC+0GvtCjjI1IEA4FKmhj7AspQ9WSxTB3PXHyauctxiR9&#10;I7XHIcGtkcss+5IWO04LLfZ0aKm6l79WgbyWxyEvjc/ceVn/mO/TpSan1Gw67tcgIo3xP/zXPmkF&#10;+WoB7zPpCMjtCwAA//8DAFBLAQItABQABgAIAAAAIQDb4fbL7gAAAIUBAAATAAAAAAAAAAAAAAAA&#10;AAAAAABbQ29udGVudF9UeXBlc10ueG1sUEsBAi0AFAAGAAgAAAAhAFr0LFu/AAAAFQEAAAsAAAAA&#10;AAAAAAAAAAAAHwEAAF9yZWxzLy5yZWxzUEsBAi0AFAAGAAgAAAAhAInEhmbBAAAA3AAAAA8AAAAA&#10;AAAAAAAAAAAABwIAAGRycy9kb3ducmV2LnhtbFBLBQYAAAAAAwADALcAAAD1AgAAAAA=&#10;" filled="f" stroked="f">
                  <v:textbox style="mso-fit-shape-to-text:t" inset="0,0,0,0">
                    <w:txbxContent>
                      <w:p w14:paraId="2A3BE10C" w14:textId="77777777" w:rsidR="00181A7E" w:rsidRDefault="00181A7E" w:rsidP="009C66C0">
                        <w:r>
                          <w:rPr>
                            <w:rFonts w:cs="Arial"/>
                            <w:color w:val="000000"/>
                            <w:sz w:val="12"/>
                            <w:szCs w:val="12"/>
                          </w:rPr>
                          <w:t>Pmax</w:t>
                        </w:r>
                      </w:p>
                    </w:txbxContent>
                  </v:textbox>
                </v:rect>
                <v:rect id="Rectangle 2222" o:spid="_x0000_s1191" style="position:absolute;left:53365;top:16662;width:216;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FhgRwgAAANwAAAAPAAAAZHJzL2Rvd25yZXYueG1sRI/dagIx&#10;FITvC75DOIJ3NdsVyrI1SikIKt649gEOm7M/NDlZkuiub28EoZfDzHzDrLeTNeJGPvSOFXwsMxDE&#10;tdM9twp+L7v3AkSIyBqNY1JwpwDbzextjaV2I5/pVsVWJAiHEhV0MQ6llKHuyGJYuoE4eY3zFmOS&#10;vpXa45jg1sg8yz6lxZ7TQocD/XRU/1VXq0Beqt1YVMZn7pg3J3PYnxtySi3m0/cXiEhT/A+/2nut&#10;oFjl8DyTjoDcPAAAAP//AwBQSwECLQAUAAYACAAAACEA2+H2y+4AAACFAQAAEwAAAAAAAAAAAAAA&#10;AAAAAAAAW0NvbnRlbnRfVHlwZXNdLnhtbFBLAQItABQABgAIAAAAIQBa9CxbvwAAABUBAAALAAAA&#10;AAAAAAAAAAAAAB8BAABfcmVscy8ucmVsc1BLAQItABQABgAIAAAAIQB5FhgRwgAAANwAAAAPAAAA&#10;AAAAAAAAAAAAAAcCAABkcnMvZG93bnJldi54bWxQSwUGAAAAAAMAAwC3AAAA9gIAAAAA&#10;" filled="f" stroked="f">
                  <v:textbox style="mso-fit-shape-to-text:t" inset="0,0,0,0">
                    <w:txbxContent>
                      <w:p w14:paraId="561D9060" w14:textId="77777777" w:rsidR="00181A7E" w:rsidRDefault="00181A7E" w:rsidP="009C66C0">
                        <w:r>
                          <w:rPr>
                            <w:rFonts w:cs="Arial"/>
                            <w:color w:val="000000"/>
                            <w:sz w:val="12"/>
                            <w:szCs w:val="12"/>
                          </w:rPr>
                          <w:t xml:space="preserve">, </w:t>
                        </w:r>
                      </w:p>
                    </w:txbxContent>
                  </v:textbox>
                </v:rect>
                <v:rect id="Rectangle 2223" o:spid="_x0000_s1192" style="position:absolute;left:53790;top:16662;width:1740;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Wr2KwQAAANwAAAAPAAAAZHJzL2Rvd25yZXYueG1sRI/disIw&#10;FITvF3yHcATv1lSFpVSjiCC4sjdWH+DQnP5gclKSaLtvb4SFvRxm5htmsxutEU/yoXOsYDHPQBBX&#10;TnfcKLhdj585iBCRNRrHpOCXAuy2k48NFtoNfKFnGRuRIBwKVNDG2BdShqoli2HueuLk1c5bjEn6&#10;RmqPQ4JbI5dZ9iUtdpwWWuzp0FJ1Lx9WgbyWxyEvjc/ceVn/mO/TpSan1Gw67tcgIo3xP/zXPmkF&#10;+WoF7zPpCMjtCwAA//8DAFBLAQItABQABgAIAAAAIQDb4fbL7gAAAIUBAAATAAAAAAAAAAAAAAAA&#10;AAAAAABbQ29udGVudF9UeXBlc10ueG1sUEsBAi0AFAAGAAgAAAAhAFr0LFu/AAAAFQEAAAsAAAAA&#10;AAAAAAAAAAAAHwEAAF9yZWxzLy5yZWxzUEsBAi0AFAAGAAgAAAAhABZavYrBAAAA3AAAAA8AAAAA&#10;AAAAAAAAAAAABwIAAGRycy9kb3ducmV2LnhtbFBLBQYAAAAAAwADALcAAAD1AgAAAAA=&#10;" filled="f" stroked="f">
                  <v:textbox style="mso-fit-shape-to-text:t" inset="0,0,0,0">
                    <w:txbxContent>
                      <w:p w14:paraId="60ABCC71" w14:textId="77777777" w:rsidR="00181A7E" w:rsidRDefault="00181A7E" w:rsidP="009C66C0">
                        <w:r>
                          <w:rPr>
                            <w:rFonts w:cs="Arial"/>
                            <w:color w:val="000000"/>
                            <w:sz w:val="12"/>
                            <w:szCs w:val="12"/>
                          </w:rPr>
                          <w:t>Pmin</w:t>
                        </w:r>
                      </w:p>
                    </w:txbxContent>
                  </v:textbox>
                </v:rect>
                <v:rect id="Rectangle 2224" o:spid="_x0000_s1193" style="position:absolute;left:55524;top:16662;width:216;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syX+wgAAANwAAAAPAAAAZHJzL2Rvd25yZXYueG1sRI/dagIx&#10;FITvhb5DOAXvNFsVWVajFEGwxRtXH+CwOfuDycmSRHf79k2h4OUwM98w2/1ojXiSD51jBR/zDARx&#10;5XTHjYLb9TjLQYSIrNE4JgU/FGC/e5tssdBu4As9y9iIBOFQoII2xr6QMlQtWQxz1xMnr3beYkzS&#10;N1J7HBLcGrnIsrW02HFaaLGnQ0vVvXxYBfJaHoe8ND5z34v6bL5Ol5qcUtP38XMDItIYX+H/9kkr&#10;yJcr+DuTjoDc/QIAAP//AwBQSwECLQAUAAYACAAAACEA2+H2y+4AAACFAQAAEwAAAAAAAAAAAAAA&#10;AAAAAAAAW0NvbnRlbnRfVHlwZXNdLnhtbFBLAQItABQABgAIAAAAIQBa9CxbvwAAABUBAAALAAAA&#10;AAAAAAAAAAAAAB8BAABfcmVscy8ucmVsc1BLAQItABQABgAIAAAAIQCZsyX+wgAAANwAAAAPAAAA&#10;AAAAAAAAAAAAAAcCAABkcnMvZG93bnJldi54bWxQSwUGAAAAAAMAAwC3AAAA9gIAAAAA&#10;" filled="f" stroked="f">
                  <v:textbox style="mso-fit-shape-to-text:t" inset="0,0,0,0">
                    <w:txbxContent>
                      <w:p w14:paraId="54A528AB" w14:textId="77777777" w:rsidR="00181A7E" w:rsidRDefault="00181A7E" w:rsidP="009C66C0">
                        <w:r>
                          <w:rPr>
                            <w:rFonts w:cs="Arial"/>
                            <w:color w:val="000000"/>
                            <w:sz w:val="12"/>
                            <w:szCs w:val="12"/>
                          </w:rPr>
                          <w:t xml:space="preserve">, </w:t>
                        </w:r>
                      </w:p>
                    </w:txbxContent>
                  </v:textbox>
                </v:rect>
                <v:rect id="Rectangle 2225" o:spid="_x0000_s1194" style="position:absolute;left:50774;top:17576;width:5893;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4BlwgAAANwAAAAPAAAAZHJzL2Rvd25yZXYueG1sRI/dagIx&#10;FITvhb5DOAXvNFtFWVajFEGwxRtXH+CwOfuDycmSRHf79k2h4OUwM98w2/1ojXiSD51jBR/zDARx&#10;5XTHjYLb9TjLQYSIrNE4JgU/FGC/e5tssdBu4As9y9iIBOFQoII2xr6QMlQtWQxz1xMnr3beYkzS&#10;N1J7HBLcGrnIsrW02HFaaLGnQ0vVvXxYBfJaHoe8ND5z34v6bL5Ol5qcUtP38XMDItIYX+H/9kkr&#10;yJcr+DuTjoDc/QIAAP//AwBQSwECLQAUAAYACAAAACEA2+H2y+4AAACFAQAAEwAAAAAAAAAAAAAA&#10;AAAAAAAAW0NvbnRlbnRfVHlwZXNdLnhtbFBLAQItABQABgAIAAAAIQBa9CxbvwAAABUBAAALAAAA&#10;AAAAAAAAAAAAAB8BAABfcmVscy8ucmVsc1BLAQItABQABgAIAAAAIQD2/4BlwgAAANwAAAAPAAAA&#10;AAAAAAAAAAAAAAcCAABkcnMvZG93bnJldi54bWxQSwUGAAAAAAMAAwC3AAAA9gIAAAAA&#10;" filled="f" stroked="f">
                  <v:textbox style="mso-fit-shape-to-text:t" inset="0,0,0,0">
                    <w:txbxContent>
                      <w:p w14:paraId="69C65281" w14:textId="77777777" w:rsidR="00181A7E" w:rsidRDefault="00181A7E" w:rsidP="009C66C0">
                        <w:r>
                          <w:rPr>
                            <w:rFonts w:cs="Arial"/>
                            <w:color w:val="000000"/>
                            <w:sz w:val="12"/>
                            <w:szCs w:val="12"/>
                          </w:rPr>
                          <w:t>Ramp Rates, etc.</w:t>
                        </w:r>
                      </w:p>
                    </w:txbxContent>
                  </v:textbox>
                </v:rect>
                <v:rect id="Rectangle 2228" o:spid="_x0000_s1195" style="position:absolute;left:27609;top:13462;width:2718;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i/7vgAAANwAAAAPAAAAZHJzL2Rvd25yZXYueG1sRE/LisIw&#10;FN0P+A/hCu7GVIWhVKOIIDjixuoHXJrbByY3JYm28/dmIczycN6b3WiNeJEPnWMFi3kGgrhyuuNG&#10;wf12/M5BhIis0TgmBX8UYLedfG2w0G7gK73K2IgUwqFABW2MfSFlqFqyGOauJ05c7bzFmKBvpPY4&#10;pHBr5DLLfqTFjlNDiz0dWqoe5dMqkLfyOOSl8Zk7L+uL+T1da3JKzabjfg0i0hj/xR/3SSvIV2lt&#10;OpOOgNy+AQAA//8DAFBLAQItABQABgAIAAAAIQDb4fbL7gAAAIUBAAATAAAAAAAAAAAAAAAAAAAA&#10;AABbQ29udGVudF9UeXBlc10ueG1sUEsBAi0AFAAGAAgAAAAhAFr0LFu/AAAAFQEAAAsAAAAAAAAA&#10;AAAAAAAAHwEAAF9yZWxzLy5yZWxzUEsBAi0AFAAGAAgAAAAhABj+L/u+AAAA3AAAAA8AAAAAAAAA&#10;AAAAAAAABwIAAGRycy9kb3ducmV2LnhtbFBLBQYAAAAAAwADALcAAADyAgAAAAA=&#10;" filled="f" stroked="f">
                  <v:textbox style="mso-fit-shape-to-text:t" inset="0,0,0,0">
                    <w:txbxContent>
                      <w:p w14:paraId="63FDCB44" w14:textId="77777777" w:rsidR="00181A7E" w:rsidRDefault="00181A7E" w:rsidP="009C66C0">
                        <w:r>
                          <w:rPr>
                            <w:rFonts w:cs="Arial"/>
                            <w:b/>
                            <w:bCs/>
                            <w:color w:val="000000"/>
                            <w:sz w:val="14"/>
                            <w:szCs w:val="14"/>
                          </w:rPr>
                          <w:t>SMDM</w:t>
                        </w:r>
                      </w:p>
                    </w:txbxContent>
                  </v:textbox>
                </v:rect>
                <v:rect id="Rectangle 2229" o:spid="_x0000_s1196" style="position:absolute;left:51123;top:12414;width:464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sopgwgAAANwAAAAPAAAAZHJzL2Rvd25yZXYueG1sRI/dagIx&#10;FITvBd8hHME7zWqhrKtRiiDY4o2rD3DYnP2hycmSpO727U1B6OUwM98wu8NojXiQD51jBatlBoK4&#10;crrjRsH9dlrkIEJE1mgck4JfCnDYTyc7LLQb+EqPMjYiQTgUqKCNsS+kDFVLFsPS9cTJq523GJP0&#10;jdQehwS3Rq6z7F1a7DgttNjTsaXqu/yxCuStPA15aXzmvtb1xXyerzU5peaz8WMLItIY/8Ov9lkr&#10;yN828HcmHQG5fwIAAP//AwBQSwECLQAUAAYACAAAACEA2+H2y+4AAACFAQAAEwAAAAAAAAAAAAAA&#10;AAAAAAAAW0NvbnRlbnRfVHlwZXNdLnhtbFBLAQItABQABgAIAAAAIQBa9CxbvwAAABUBAAALAAAA&#10;AAAAAAAAAAAAAB8BAABfcmVscy8ucmVsc1BLAQItABQABgAIAAAAIQB3sopgwgAAANwAAAAPAAAA&#10;AAAAAAAAAAAAAAcCAABkcnMvZG93bnJldi54bWxQSwUGAAAAAAMAAwC3AAAA9gIAAAAA&#10;" filled="f" stroked="f">
                  <v:textbox style="mso-fit-shape-to-text:t" inset="0,0,0,0">
                    <w:txbxContent>
                      <w:p w14:paraId="356D1C2B" w14:textId="77777777" w:rsidR="00181A7E" w:rsidRDefault="00181A7E" w:rsidP="009C66C0">
                        <w:r>
                          <w:rPr>
                            <w:rFonts w:cs="Arial"/>
                            <w:b/>
                            <w:bCs/>
                            <w:color w:val="000000"/>
                            <w:sz w:val="14"/>
                            <w:szCs w:val="14"/>
                          </w:rPr>
                          <w:t>Master File</w:t>
                        </w:r>
                      </w:p>
                    </w:txbxContent>
                  </v:textbox>
                </v:rect>
                <v:rect id="Rectangle 843" o:spid="_x0000_s1197" style="position:absolute;left:13119;top:24320;width:2673;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XM73wgAAANwAAAAPAAAAZHJzL2Rvd25yZXYueG1sRI/dagIx&#10;FITvhb5DOAXvNFsVWVajFEGwxRtXH+CwOfuDycmSRHf79k2h4OUwM98w2/1ojXiSD51jBR/zDARx&#10;5XTHjYLb9TjLQYSIrNE4JgU/FGC/e5tssdBu4As9y9iIBOFQoII2xr6QMlQtWQxz1xMnr3beYkzS&#10;N1J7HBLcGrnIsrW02HFaaLGnQ0vVvXxYBfJaHoe8ND5z34v6bL5Ol5qcUtP38XMDItIYX+H/9kkr&#10;yFdL+DuTjoDc/QIAAP//AwBQSwECLQAUAAYACAAAACEA2+H2y+4AAACFAQAAEwAAAAAAAAAAAAAA&#10;AAAAAAAAW0NvbnRlbnRfVHlwZXNdLnhtbFBLAQItABQABgAIAAAAIQBa9CxbvwAAABUBAAALAAAA&#10;AAAAAAAAAAAAAB8BAABfcmVscy8ucmVsc1BLAQItABQABgAIAAAAIQBOXM73wgAAANwAAAAPAAAA&#10;AAAAAAAAAAAAAAcCAABkcnMvZG93bnJldi54bWxQSwUGAAAAAAMAAwC3AAAA9gIAAAAA&#10;" filled="f" stroked="f">
                  <v:textbox style="mso-fit-shape-to-text:t" inset="0,0,0,0">
                    <w:txbxContent>
                      <w:p w14:paraId="2FE21AD6" w14:textId="77777777" w:rsidR="00181A7E" w:rsidRPr="007D5145" w:rsidRDefault="00181A7E" w:rsidP="009C66C0">
                        <w:pPr>
                          <w:pStyle w:val="NormalWeb"/>
                          <w:spacing w:before="0" w:beforeAutospacing="0" w:after="120" w:afterAutospacing="0"/>
                          <w:jc w:val="both"/>
                        </w:pPr>
                        <w:r w:rsidRPr="007D5145">
                          <w:rPr>
                            <w:rFonts w:ascii="Arial" w:eastAsia="Times New Roman" w:hAnsi="Arial" w:cs="Arial"/>
                            <w:b/>
                            <w:bCs/>
                            <w:iCs/>
                            <w:sz w:val="14"/>
                            <w:szCs w:val="14"/>
                          </w:rPr>
                          <w:t>EMMS</w:t>
                        </w:r>
                      </w:p>
                    </w:txbxContent>
                  </v:textbox>
                </v:rect>
                <v:rect id="Rectangle 844" o:spid="_x0000_s1198" style="position:absolute;left:3048;top:18662;width:7010;height:48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B5RexQAAANwAAAAPAAAAZHJzL2Rvd25yZXYueG1sRI9PawIx&#10;FMTvQr9DeIVeRLMWqbIaZSuUepOqoMfn5u0funlZkrhu++lNoeBxmJnfMMt1bxrRkfO1ZQWTcQKC&#10;OLe65lLB8fAxmoPwAVljY5kU/JCH9eppsMRU2xt/UbcPpYgQ9ikqqEJoUyl9XpFBP7YtcfQK6wyG&#10;KF0ptcNbhJtGvibJmzRYc1yosKVNRfn3/moUhPfi6Hbb4pKdr90lm+lP/h2elHp57rMFiEB9eIT/&#10;21utYD6dwt+ZeATk6g4AAP//AwBQSwECLQAUAAYACAAAACEA2+H2y+4AAACFAQAAEwAAAAAAAAAA&#10;AAAAAAAAAAAAW0NvbnRlbnRfVHlwZXNdLnhtbFBLAQItABQABgAIAAAAIQBa9CxbvwAAABUBAAAL&#10;AAAAAAAAAAAAAAAAAB8BAABfcmVscy8ucmVsc1BLAQItABQABgAIAAAAIQAmB5RexQAAANwAAAAP&#10;AAAAAAAAAAAAAAAAAAcCAABkcnMvZG93bnJldi54bWxQSwUGAAAAAAMAAwC3AAAA+QIAAAAA&#10;" fillcolor="#eaeaea" strokeweight=".25pt"/>
                <v:rect id="Rectangle 2204" o:spid="_x0000_s1199" style="position:absolute;left:3625;top:19315;width:5931;height:42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Jio6xAAAANwAAAAPAAAAZHJzL2Rvd25yZXYueG1sRI9Bi8Iw&#10;FITvgv8hPGFvmrrIUqtRxFX06Kqg3h7Nsy02L6WJtru/3iwIHoeZ+YaZzltTigfVrrCsYDiIQBCn&#10;VhecKTge1v0YhPPIGkvLpOCXHMxn3c4UE20b/qHH3mciQNglqCD3vkqkdGlOBt3AVsTBu9raoA+y&#10;zqSusQlwU8rPKPqSBgsOCzlWtMwpve3vRsEmrhbnrf1rsnJ12Zx2p/H3YeyV+ui1iwkIT61/h1/t&#10;rVYQD0fwfyYcATl7AgAA//8DAFBLAQItABQABgAIAAAAIQDb4fbL7gAAAIUBAAATAAAAAAAAAAAA&#10;AAAAAAAAAABbQ29udGVudF9UeXBlc10ueG1sUEsBAi0AFAAGAAgAAAAhAFr0LFu/AAAAFQEAAAsA&#10;AAAAAAAAAAAAAAAAHwEAAF9yZWxzLy5yZWxzUEsBAi0AFAAGAAgAAAAhAHUmKjrEAAAA3AAAAA8A&#10;AAAAAAAAAAAAAAAABwIAAGRycy9kb3ducmV2LnhtbFBLBQYAAAAAAwADALcAAAD4AgAAAAA=&#10;" filled="f" stroked="f">
                  <v:textbox inset="0,0,0,0">
                    <w:txbxContent>
                      <w:p w14:paraId="10F7EFD7" w14:textId="77777777" w:rsidR="00181A7E" w:rsidRPr="00FD65BF" w:rsidRDefault="00181A7E" w:rsidP="009C66C0">
                        <w:pPr>
                          <w:rPr>
                            <w:rFonts w:cs="Arial"/>
                            <w:color w:val="000000"/>
                            <w:sz w:val="14"/>
                            <w:szCs w:val="14"/>
                          </w:rPr>
                        </w:pPr>
                        <w:r>
                          <w:rPr>
                            <w:rFonts w:cs="Arial"/>
                            <w:color w:val="000000"/>
                            <w:sz w:val="14"/>
                            <w:szCs w:val="14"/>
                          </w:rPr>
                          <w:t xml:space="preserve">Reliability Network Model &amp; EMS Source Date </w:t>
                        </w:r>
                      </w:p>
                    </w:txbxContent>
                  </v:textbox>
                </v:rect>
                <v:rect id="Rectangle 846" o:spid="_x0000_s1200" style="position:absolute;left:10998;top:18688;width:5397;height:48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ma+yxgAAANwAAAAPAAAAZHJzL2Rvd25yZXYueG1sRI9bawIx&#10;FITfC/0P4RT6UjTbUlRWo2wLpb6JF9DH4+bshW5OliSuW3+9EQQfh5n5hpktetOIjpyvLSt4HyYg&#10;iHOray4V7LY/gwkIH5A1NpZJwT95WMyfn2aYanvmNXWbUIoIYZ+igiqENpXS5xUZ9EPbEkevsM5g&#10;iNKVUjs8R7hp5EeSjKTBmuNChS19V5T/bU5GQfgqdm61LI7Z4dQds7H+5cvbXqnXlz6bggjUh0f4&#10;3l5qBZPPEdzOxCMg51cAAAD//wMAUEsBAi0AFAAGAAgAAAAhANvh9svuAAAAhQEAABMAAAAAAAAA&#10;AAAAAAAAAAAAAFtDb250ZW50X1R5cGVzXS54bWxQSwECLQAUAAYACAAAACEAWvQsW78AAAAVAQAA&#10;CwAAAAAAAAAAAAAAAAAfAQAAX3JlbHMvLnJlbHNQSwECLQAUAAYACAAAACEAuZmvssYAAADcAAAA&#10;DwAAAAAAAAAAAAAAAAAHAgAAZHJzL2Rvd25yZXYueG1sUEsFBgAAAAADAAMAtwAAAPoCAAAAAA==&#10;" fillcolor="#eaeaea" strokeweight=".25pt"/>
                <v:rect id="Rectangle 2209" o:spid="_x0000_s1201" style="position:absolute;left:11884;top:19522;width:3860;height:38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h5t3xQAAANwAAAAPAAAAZHJzL2Rvd25yZXYueG1sRI9Ba8JA&#10;FITvBf/D8gQvpW70IDF1FRGEHgpi9KC3R/Y1m5p9G7Krif56t1DwOMzMN8xi1dta3Kj1lWMFk3EC&#10;grhwuuJSwfGw/UhB+ICssXZMCu7kYbUcvC0w067jPd3yUIoIYZ+hAhNCk0npC0MW/dg1xNH7ca3F&#10;EGVbSt1iF+G2ltMkmUmLFccFgw1tDBWX/GoVbHenivgh9+/ztHO/xfScm+9GqdGwX3+CCNSHV/i/&#10;/aUVpJM5/J2JR0AunwAAAP//AwBQSwECLQAUAAYACAAAACEA2+H2y+4AAACFAQAAEwAAAAAAAAAA&#10;AAAAAAAAAAAAW0NvbnRlbnRfVHlwZXNdLnhtbFBLAQItABQABgAIAAAAIQBa9CxbvwAAABUBAAAL&#10;AAAAAAAAAAAAAAAAAB8BAABfcmVscy8ucmVsc1BLAQItABQABgAIAAAAIQCIh5t3xQAAANwAAAAP&#10;AAAAAAAAAAAAAAAAAAcCAABkcnMvZG93bnJldi54bWxQSwUGAAAAAAMAAwC3AAAA+QIAAAAA&#10;" filled="f" stroked="f">
                  <v:textbox style="mso-fit-shape-to-text:t" inset="0,0,0,0">
                    <w:txbxContent>
                      <w:p w14:paraId="5393F5E3" w14:textId="77777777" w:rsidR="00181A7E" w:rsidRPr="00204BE1" w:rsidRDefault="00181A7E" w:rsidP="009C66C0">
                        <w:pPr>
                          <w:rPr>
                            <w:sz w:val="14"/>
                            <w:szCs w:val="14"/>
                          </w:rPr>
                        </w:pPr>
                        <w:r w:rsidRPr="00204BE1">
                          <w:rPr>
                            <w:rFonts w:cs="Arial"/>
                            <w:color w:val="000000"/>
                            <w:sz w:val="14"/>
                            <w:szCs w:val="14"/>
                          </w:rPr>
                          <w:t>Market Network Model</w:t>
                        </w:r>
                      </w:p>
                    </w:txbxContent>
                  </v:textbox>
                </v:rect>
                <v:line id="Line 2200" o:spid="_x0000_s1202" style="position:absolute;flip:y;visibility:visible;mso-wrap-style:square" from="8172,23808" to="8175,276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QAzJyAAAANwAAAAPAAAAZHJzL2Rvd25yZXYueG1sRI9Ba8JA&#10;FITvBf/D8gQvpW6q0sbUVVqL6K00rUVvj+xrNjT7NmS3Gv31rlDocZiZb5jZorO1OFDrK8cK7ocJ&#10;COLC6YpLBZ8fq7sUhA/IGmvHpOBEHhbz3s0MM+2O/E6HPJQiQthnqMCE0GRS+sKQRT90DXH0vl1r&#10;MUTZllK3eIxwW8tRkjxIixXHBYMNLQ0VP/mvVfA63k/Xm91X+vK2rde3O5+b7fmk1KDfPT+BCNSF&#10;//Bfe6MVpJNHuJ6JR0DOLwAAAP//AwBQSwECLQAUAAYACAAAACEA2+H2y+4AAACFAQAAEwAAAAAA&#10;AAAAAAAAAAAAAAAAW0NvbnRlbnRfVHlwZXNdLnhtbFBLAQItABQABgAIAAAAIQBa9CxbvwAAABUB&#10;AAALAAAAAAAAAAAAAAAAAB8BAABfcmVscy8ucmVsc1BLAQItABQABgAIAAAAIQBwQAzJyAAAANwA&#10;AAAPAAAAAAAAAAAAAAAAAAcCAABkcnMvZG93bnJldi54bWxQSwUGAAAAAAMAAwC3AAAA/AIAAAAA&#10;" strokeweight=".35pt"/>
                <v:shape id="Freeform 848" o:spid="_x0000_s1203" style="position:absolute;left:7906;top:23533;width:457;height:457;visibility:visible;mso-wrap-style:square;v-text-anchor:top" coordsize="78,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JEdwvwAAANwAAAAPAAAAZHJzL2Rvd25yZXYueG1sRE/NisIw&#10;EL4v+A5hBG9rqkiRrlGKIAqCsK4PMDSzbbGZlGZs69ubg+Dx4/vf7EbXqJ66UHs2sJgnoIgLb2su&#10;Ddz+Dt9rUEGQLTaeycCTAuy2k68NZtYP/Ev9VUoVQzhkaKASaTOtQ1GRwzD3LXHk/n3nUCLsSm07&#10;HGK4a/QySVLtsObYUGFL+4qK+/XhDDSr4nGs73K7pGl/DnrI5aJzY2bTMf8BJTTKR/x2n6yB9Squ&#10;jWfiEdDbFwAAAP//AwBQSwECLQAUAAYACAAAACEA2+H2y+4AAACFAQAAEwAAAAAAAAAAAAAAAAAA&#10;AAAAW0NvbnRlbnRfVHlwZXNdLnhtbFBLAQItABQABgAIAAAAIQBa9CxbvwAAABUBAAALAAAAAAAA&#10;AAAAAAAAAB8BAABfcmVscy8ucmVsc1BLAQItABQABgAIAAAAIQASJEdwvwAAANwAAAAPAAAAAAAA&#10;AAAAAAAAAAcCAABkcnMvZG93bnJldi54bWxQSwUGAAAAAAMAAwC3AAAA8wIAAAAA&#10;" path="m38,l78,82,74,79,67,77,64,74r-5,l55,72r-5,l45,72r-7,l33,72r-5,l24,72r-5,2l14,74r-2,3l4,77,,79,38,xe" fillcolor="black" stroked="f">
                  <v:path arrowok="t" o:connecttype="custom" o:connectlocs="22273,0;45719,45719;43374,44046;39271,42931;37513,41259;34582,41259;32238,40144;29307,40144;26376,40144;22273,40144;19343,40144;16412,40144;14067,40144;11137,41259;8206,41259;7034,42931;2345,42931;0,44046;22273,0" o:connectangles="0,0,0,0,0,0,0,0,0,0,0,0,0,0,0,0,0,0,0"/>
                </v:shape>
                <v:line id="Line 2200" o:spid="_x0000_s1204" style="position:absolute;flip:y;visibility:visible;mso-wrap-style:square" from="12166,23808" to="12166,277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z0gxwAAANwAAAAPAAAAZHJzL2Rvd25yZXYueG1sRI9Ba8JA&#10;FITvgv9heUIvUjdtRWLqKral6E1Ma7G3R/Y1G8y+DdmtRn99VxB6HGbmG2a26GwtjtT6yrGCh1EC&#10;grhwuuJSwefH+30KwgdkjbVjUnAmD4t5vzfDTLsTb+mYh1JECPsMFZgQmkxKXxiy6EeuIY7ej2st&#10;hijbUuoWTxFua/mYJBNpseK4YLChV0PFIf+1Ct6evqer9f4rfdns6tVw73Ozu5yVuht0y2cQgbrw&#10;H76111pBOp7C9Uw8AnL+BwAA//8DAFBLAQItABQABgAIAAAAIQDb4fbL7gAAAIUBAAATAAAAAAAA&#10;AAAAAAAAAAAAAABbQ29udGVudF9UeXBlc10ueG1sUEsBAi0AFAAGAAgAAAAhAFr0LFu/AAAAFQEA&#10;AAsAAAAAAAAAAAAAAAAAHwEAAF9yZWxzLy5yZWxzUEsBAi0AFAAGAAgAAAAhAG6TPSDHAAAA3AAA&#10;AA8AAAAAAAAAAAAAAAAABwIAAGRycy9kb3ducmV2LnhtbFBLBQYAAAAAAwADALcAAAD7AgAAAAA=&#10;" strokeweight=".35pt"/>
                <v:shape id="Freeform 850" o:spid="_x0000_s1205" style="position:absolute;left:11931;top:23596;width:450;height:451;visibility:visible;mso-wrap-style:square;v-text-anchor:top" coordsize="78,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i92rvwAAANwAAAAPAAAAZHJzL2Rvd25yZXYueG1sRE/NisIw&#10;EL4v+A5hBG9rqmiRrlGKIAoLgq4PMDRjW2wmpRnb+vabw8IeP77/7X50jeqpC7VnA4t5Aoq48Lbm&#10;0sD95/i5ARUE2WLjmQy8KcB+N/nYYmb9wFfqb1KqGMIhQwOVSJtpHYqKHIa5b4kj9/CdQ4mwK7Xt&#10;cIjhrtHLJEm1w5pjQ4UtHSoqnreXM9Csitepfsr9kqb9d9BDLhedGzObjvkXKKFR/sV/7rM1sFnH&#10;+fFMPAJ69wsAAP//AwBQSwECLQAUAAYACAAAACEA2+H2y+4AAACFAQAAEwAAAAAAAAAAAAAAAAAA&#10;AAAAW0NvbnRlbnRfVHlwZXNdLnhtbFBLAQItABQABgAIAAAAIQBa9CxbvwAAABUBAAALAAAAAAAA&#10;AAAAAAAAAB8BAABfcmVscy8ucmVsc1BLAQItABQABgAIAAAAIQBpi92rvwAAANwAAAAPAAAAAAAA&#10;AAAAAAAAAAcCAABkcnMvZG93bnJldi54bWxQSwUGAAAAAAMAAwC3AAAA8wIAAAAA&#10;" path="m38,l78,82,74,79,67,77,64,74r-5,l55,72r-5,l45,72r-7,l33,72r-5,l24,72r-5,2l14,74r-2,3l4,77,,79,38,xe" fillcolor="black" stroked="f">
                  <v:path arrowok="t" o:connecttype="custom" o:connectlocs="21964,0;45085,45085;42773,43436;38727,42336;36993,40686;34103,40686;31791,39587;28901,39587;26011,39587;21964,39587;19074,39587;16184,39587;13872,39587;10982,40686;8092,40686;6936,42336;2312,42336;0,43436;21964,0" o:connectangles="0,0,0,0,0,0,0,0,0,0,0,0,0,0,0,0,0,0,0"/>
                </v:shape>
                <v:rect id="Rectangle 588" o:spid="_x0000_s1206" style="position:absolute;left:28529;top:5131;width:12153;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MRyrvgAAANwAAAAPAAAAZHJzL2Rvd25yZXYueG1sRE/LisIw&#10;FN0P+A/hCu7GVMGhVKOIIDjixuoHXJrbByY3JYm28/dmIczycN6b3WiNeJEPnWMFi3kGgrhyuuNG&#10;wf12/M5BhIis0TgmBX8UYLedfG2w0G7gK73K2IgUwqFABW2MfSFlqFqyGOauJ05c7bzFmKBvpPY4&#10;pHBr5DLLfqTFjlNDiz0dWqoe5dMqkLfyOOSl8Zk7L+uL+T1da3JKzabjfg0i0hj/xR/3SStY5Wlt&#10;OpOOgNy+AQAA//8DAFBLAQItABQABgAIAAAAIQDb4fbL7gAAAIUBAAATAAAAAAAAAAAAAAAAAAAA&#10;AABbQ29udGVudF9UeXBlc10ueG1sUEsBAi0AFAAGAAgAAAAhAFr0LFu/AAAAFQEAAAsAAAAAAAAA&#10;AAAAAAAAHwEAAF9yZWxzLy5yZWxzUEsBAi0AFAAGAAgAAAAhAOAxHKu+AAAA3AAAAA8AAAAAAAAA&#10;AAAAAAAABwIAAGRycy9kb3ducmV2LnhtbFBLBQYAAAAAAwADALcAAADyAgAAAAA=&#10;" filled="f" stroked="f">
                  <v:textbox style="mso-fit-shape-to-text:t" inset="0,0,0,0">
                    <w:txbxContent>
                      <w:p w14:paraId="183BECB3" w14:textId="77777777" w:rsidR="00181A7E" w:rsidRDefault="00181A7E" w:rsidP="009C66C0">
                        <w:pPr>
                          <w:pStyle w:val="NormalWeb"/>
                          <w:spacing w:before="0" w:beforeAutospacing="0" w:after="120" w:afterAutospacing="0"/>
                          <w:jc w:val="both"/>
                        </w:pPr>
                        <w:r>
                          <w:rPr>
                            <w:rFonts w:ascii="Arial" w:eastAsia="Times New Roman" w:hAnsi="Arial" w:cs="Arial"/>
                            <w:b/>
                            <w:bCs/>
                            <w:color w:val="000000"/>
                            <w:sz w:val="14"/>
                            <w:szCs w:val="14"/>
                          </w:rPr>
                          <w:t>Outage Management System</w:t>
                        </w:r>
                      </w:p>
                    </w:txbxContent>
                  </v:textbox>
                </v:rect>
                <v:shape id="Freeform 589" o:spid="_x0000_s1207" style="position:absolute;left:3917;top:1784;width:27178;height:16299;visibility:visible;mso-wrap-style:square;v-text-anchor:top" coordsize="1307,4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4WcswwAAANwAAAAPAAAAZHJzL2Rvd25yZXYueG1sRI/bisIw&#10;FEXfBf8hHGFeRFMFB62NIqIy4JOXDzg2pxdsTkoTa52vnwjCPG72ZbGTdWcq0VLjSssKJuMIBHFq&#10;dcm5gutlP5qDcB5ZY2WZFLzIwXrV7yUYa/vkE7Vnn4swwi5GBYX3dSylSwsy6Ma2Jg5eZhuDPsgm&#10;l7rBZxg3lZxG0bc0WHIgFFjTtqD0fn4YBftX3p5upc82l8PueDvYYf0b4Opr0G2WIDx1/j/8af9o&#10;BbP5At5nwhGQqz8AAAD//wMAUEsBAi0AFAAGAAgAAAAhANvh9svuAAAAhQEAABMAAAAAAAAAAAAA&#10;AAAAAAAAAFtDb250ZW50X1R5cGVzXS54bWxQSwECLQAUAAYACAAAACEAWvQsW78AAAAVAQAACwAA&#10;AAAAAAAAAAAAAAAfAQAAX3JlbHMvLnJlbHNQSwECLQAUAAYACAAAACEAy+FnLMMAAADcAAAADwAA&#10;AAAAAAAAAAAAAAAHAgAAZHJzL2Rvd25yZXYueG1sUEsFBgAAAAADAAMAtwAAAPcCAAAAAA==&#10;" path="m,437l,,1307,e" filled="f" strokeweight=".35pt">
                  <v:path arrowok="t" o:connecttype="custom" o:connectlocs="0,1629948;0,0;2717828,0" o:connectangles="0,0,0"/>
                </v:shape>
                <v:shape id="Freeform 590" o:spid="_x0000_s1208" style="position:absolute;left:30662;top:1589;width:476;height:451;visibility:visible;mso-wrap-style:square;v-text-anchor:top" coordsize="11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06OBwgAAANwAAAAPAAAAZHJzL2Rvd25yZXYueG1sRE/LisIw&#10;FN0L/kO4grsxHUFHO0ZRoeBCxlc/4NLcacs0N7WJtvr1k4Xg8nDei1VnKnGnxpWWFXyOIhDEmdUl&#10;5wrSS/IxA+E8ssbKMil4kIPVst9bYKxtyye6n30uQgi7GBUU3texlC4ryKAb2Zo4cL+2MegDbHKp&#10;G2xDuKnkOIqm0mDJoaHAmrYFZX/nm1Fw/doks2Qz8cef5z516SHatjpVajjo1t8gPHX+LX65d1rB&#10;ZB7mhzPhCMjlPwAAAP//AwBQSwECLQAUAAYACAAAACEA2+H2y+4AAACFAQAAEwAAAAAAAAAAAAAA&#10;AAAAAAAAW0NvbnRlbnRfVHlwZXNdLnhtbFBLAQItABQABgAIAAAAIQBa9CxbvwAAABUBAAALAAAA&#10;AAAAAAAAAAAAAB8BAABfcmVscy8ucmVsc1BLAQItABQABgAIAAAAIQCn06OBwgAAANwAAAAPAAAA&#10;AAAAAAAAAAAAAAcCAABkcnMvZG93bnJldi54bWxQSwUGAAAAAAMAAwC3AAAA9gIAAAAA&#10;" path="m,l117,38,,79,,xe" fillcolor="black" stroked="f">
                  <v:path arrowok="t" o:connecttype="custom" o:connectlocs="0,0;47625,21686;0,45085;0,0" o:connectangles="0,0,0,0"/>
                </v:shape>
                <v:line id="Line 2140" o:spid="_x0000_s1209" style="position:absolute;flip:y;visibility:visible;mso-wrap-style:square" from="44107,17030" to="49390,17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7XYtwwAAANwAAAAPAAAAZHJzL2Rvd25yZXYueG1sRI/NasMw&#10;EITvhb6D2EBvjexA/pzIpgRaekqJk0tui7WxRayVkZTEffuqUOhxmJlvmG012l7cyQfjWEE+zUAQ&#10;N04bbhWcju+vKxAhImvsHZOCbwpQlc9PWyy0e/CB7nVsRYJwKFBBF+NQSBmajiyGqRuIk3dx3mJM&#10;0rdSe3wkuO3lLMsW0qLhtNDhQLuOmmt9swo+gm3IoXFhnH/V+c2f92Z5VuplMr5tQEQa43/4r/2p&#10;FczXOfyeSUdAlj8AAAD//wMAUEsBAi0AFAAGAAgAAAAhANvh9svuAAAAhQEAABMAAAAAAAAAAAAA&#10;AAAAAAAAAFtDb250ZW50X1R5cGVzXS54bWxQSwECLQAUAAYACAAAACEAWvQsW78AAAAVAQAACwAA&#10;AAAAAAAAAAAAAAAfAQAAX3JlbHMvLnJlbHNQSwECLQAUAAYACAAAACEA5e12LcMAAADcAAAADwAA&#10;AAAAAAAAAAAAAAAHAgAAZHJzL2Rvd25yZXYueG1sUEsFBgAAAAADAAMAtwAAAPcCAAAAAA==&#10;" strokeweight=".5pt"/>
                <v:shape id="Freeform 592" o:spid="_x0000_s1210" style="position:absolute;left:44056;top:17075;width:730;height:501;visibility:visible;mso-wrap-style:square;v-text-anchor:top" coordsize="11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jiOswwAAANwAAAAPAAAAZHJzL2Rvd25yZXYueG1sRI9fa8Iw&#10;FMXfB36HcAd7m+kKDq1GKYJjoA+z6vuluTbF5qYkUbtvbwYDHw/nz4+zWA22EzfyoXWs4GOcgSCu&#10;nW65UXA8bN6nIEJE1tg5JgW/FGC1HL0ssNDuznu6VbERaYRDgQpMjH0hZagNWQxj1xMn7+y8xZik&#10;b6T2eE/jtpN5ln1Kiy0ngsGe1obqS3W1iVuu3c82HMr2tDMTf+3y6Wz7pdTb61DOQUQa4jP83/7W&#10;CiazHP7OpCMglw8AAAD//wMAUEsBAi0AFAAGAAgAAAAhANvh9svuAAAAhQEAABMAAAAAAAAAAAAA&#10;AAAAAAAAAFtDb250ZW50X1R5cGVzXS54bWxQSwECLQAUAAYACAAAACEAWvQsW78AAAAVAQAACwAA&#10;AAAAAAAAAAAAAAAfAQAAX3JlbHMvLnJlbHNQSwECLQAUAAYACAAAACEA3Y4jrMMAAADcAAAADwAA&#10;AAAAAAAAAAAAAAAHAgAAZHJzL2Rvd25yZXYueG1sUEsFBgAAAAADAAMAtwAAAPcCAAAAAA==&#10;" path="m115,79l,38,115,r,79xe" fillcolor="black" stroked="f">
                  <v:path arrowok="t" o:connecttype="custom" o:connectlocs="73025,50165;0,24130;73025,0;73025,50165" o:connectangles="0,0,0,0"/>
                </v:shape>
                <v:line id="Line 2200" o:spid="_x0000_s1211" style="position:absolute;flip:y;visibility:visible;mso-wrap-style:square" from="16624,12750" to="16917,148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9w6yAAAANwAAAAPAAAAZHJzL2Rvd25yZXYueG1sRI9PawIx&#10;FMTvgt8hPKEX0ayVFl2NYluK3krXP+jtsXluFjcvyybVtZ++KRR6HGbmN8x82dpKXKnxpWMFo2EC&#10;gjh3uuRCwW77PpiA8AFZY+WYFNzJw3LR7cwx1e7Gn3TNQiEihH2KCkwIdSqlzw1Z9ENXE0fv7BqL&#10;IcqmkLrBW4TbSj4mybO0WHJcMFjTq6H8kn1ZBW/j03S9OR4mLx/7at0/+szsv+9KPfTa1QxEoDb8&#10;h//aG63gaTqG3zPxCMjFDwAAAP//AwBQSwECLQAUAAYACAAAACEA2+H2y+4AAACFAQAAEwAAAAAA&#10;AAAAAAAAAAAAAAAAW0NvbnRlbnRfVHlwZXNdLnhtbFBLAQItABQABgAIAAAAIQBa9CxbvwAAABUB&#10;AAALAAAAAAAAAAAAAAAAAB8BAABfcmVscy8ucmVsc1BLAQItABQABgAIAAAAIQAqa9w6yAAAANwA&#10;AAAPAAAAAAAAAAAAAAAAAAcCAABkcnMvZG93bnJldi54bWxQSwUGAAAAAAMAAwC3AAAA/AIAAAAA&#10;" strokeweight=".35pt"/>
                <v:shape id="Freeform 594" o:spid="_x0000_s1212" style="position:absolute;left:16395;top:14828;width:457;height:468;visibility:visible;mso-wrap-style:square;v-text-anchor:top" coordsize="81,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7p4JxgAAANwAAAAPAAAAZHJzL2Rvd25yZXYueG1sRI9Ba8JA&#10;FITvgv9heYI33SjWtqmriGjxIhjbi7dH9jVJzb4N2U1M++tdQfA4zMw3zGLVmVK0VLvCsoLJOAJB&#10;nFpdcKbg+2s3egPhPLLG0jIp+CMHq2W/t8BY2ysn1J58JgKEXYwKcu+rWEqX5mTQjW1FHLwfWxv0&#10;QdaZ1DVeA9yUchpFc2mw4LCQY0WbnNLLqTEKtu3sP0kad3hNPo/N+hfP+8PlrNRw0K0/QHjq/DP8&#10;aO+1gpf3GdzPhCMglzcAAAD//wMAUEsBAi0AFAAGAAgAAAAhANvh9svuAAAAhQEAABMAAAAAAAAA&#10;AAAAAAAAAAAAAFtDb250ZW50X1R5cGVzXS54bWxQSwECLQAUAAYACAAAACEAWvQsW78AAAAVAQAA&#10;CwAAAAAAAAAAAAAAAAAfAQAAX3JlbHMvLnJlbHNQSwECLQAUAAYACAAAACEAmO6eCcYAAADcAAAA&#10;DwAAAAAAAAAAAAAAAAAHAgAAZHJzL2Rvd25yZXYueG1sUEsFBgAAAAADAAMAtwAAAPoCAAAAAA==&#10;" path="m81,l40,115,,,81,xe" fillcolor="black" stroked="f">
                  <v:path arrowok="t" o:connecttype="custom" o:connectlocs="45719,0;22577,46771;0,0;45719,0" o:connectangles="0,0,0,0"/>
                </v:shape>
                <w10:anchorlock/>
              </v:group>
            </w:pict>
          </mc:Fallback>
        </mc:AlternateContent>
      </w:r>
      <w:bookmarkStart w:id="105" w:name="_Toc414982068"/>
    </w:p>
    <w:p w14:paraId="78405675" w14:textId="2C111FA0" w:rsidR="00572BB0" w:rsidRDefault="00572BB0">
      <w:pPr>
        <w:pStyle w:val="Caption"/>
      </w:pPr>
      <w:bookmarkStart w:id="106" w:name="_Toc36647886"/>
      <w:r>
        <w:t xml:space="preserve">Exhibit </w:t>
      </w:r>
      <w:r w:rsidR="00F77480">
        <w:fldChar w:fldCharType="begin"/>
      </w:r>
      <w:r w:rsidR="00F77480">
        <w:instrText xml:space="preserve"> STYLEREF 1 \s </w:instrText>
      </w:r>
      <w:r w:rsidR="00F77480">
        <w:fldChar w:fldCharType="separate"/>
      </w:r>
      <w:r w:rsidR="003E02FC">
        <w:t>3</w:t>
      </w:r>
      <w:r w:rsidR="00F77480">
        <w:fldChar w:fldCharType="end"/>
      </w:r>
      <w:r>
        <w:noBreakHyphen/>
      </w:r>
      <w:r w:rsidR="00F77480">
        <w:fldChar w:fldCharType="begin"/>
      </w:r>
      <w:r w:rsidR="00F77480">
        <w:instrText xml:space="preserve"> SEQ Exhibit \* ARABIC \s 1 </w:instrText>
      </w:r>
      <w:r w:rsidR="00F77480">
        <w:fldChar w:fldCharType="separate"/>
      </w:r>
      <w:r w:rsidR="003E02FC">
        <w:t>1</w:t>
      </w:r>
      <w:r w:rsidR="00F77480">
        <w:fldChar w:fldCharType="end"/>
      </w:r>
      <w:r>
        <w:t>: Market Analysis Engine</w:t>
      </w:r>
      <w:bookmarkEnd w:id="105"/>
      <w:bookmarkEnd w:id="106"/>
      <w:r>
        <w:t xml:space="preserve"> </w:t>
      </w:r>
    </w:p>
    <w:p w14:paraId="5741C80E" w14:textId="77777777" w:rsidR="00572BB0" w:rsidRPr="00412550" w:rsidRDefault="00572BB0" w:rsidP="00412550"/>
    <w:p w14:paraId="11A49D2D" w14:textId="77777777" w:rsidR="00572BB0" w:rsidRDefault="00572BB0">
      <w:pPr>
        <w:pStyle w:val="ParaText"/>
        <w:jc w:val="left"/>
      </w:pPr>
      <w:r>
        <w:t>Listed below is a brief discussion of the IFM/RTM system and business processes.</w:t>
      </w:r>
      <w:r w:rsidR="00D5271B">
        <w:t xml:space="preserve"> </w:t>
      </w:r>
      <w:r>
        <w:t xml:space="preserve"> For a more detailed discussion of these please see the CAISO BPM for Market Operations.</w:t>
      </w:r>
    </w:p>
    <w:p w14:paraId="732E83E3" w14:textId="77777777" w:rsidR="00572BB0" w:rsidRDefault="00572BB0">
      <w:pPr>
        <w:pStyle w:val="ParaText"/>
        <w:jc w:val="left"/>
      </w:pPr>
      <w:r>
        <w:t xml:space="preserve">The set of IFM/RTM System functions that utilize the FNM is referred to as the Market Analysis Engine.  The first function performed by the Market Analysis Engine is the Security Constraint Unit Commitment (SCUC).  The SCUC function analyzes the Bid schedule to determine the optimal Generation Commitment and Dispatch while satisfying constraint violations using a </w:t>
      </w:r>
      <w:r w:rsidR="00C25692">
        <w:t xml:space="preserve">quadratic </w:t>
      </w:r>
      <w:r>
        <w:t xml:space="preserve">programming analysis.  (A </w:t>
      </w:r>
      <w:r w:rsidR="00C25692">
        <w:t xml:space="preserve">quadratic </w:t>
      </w:r>
      <w:r>
        <w:t>program is an optimization process used to solve a series of linear</w:t>
      </w:r>
      <w:r w:rsidR="00C25692">
        <w:t xml:space="preserve"> and quadratic</w:t>
      </w:r>
      <w:r>
        <w:t xml:space="preserve"> equations subject to linear</w:t>
      </w:r>
      <w:r w:rsidR="00C25692">
        <w:t xml:space="preserve"> and quadratic</w:t>
      </w:r>
      <w:r>
        <w:t xml:space="preserve"> constraints.) </w:t>
      </w:r>
      <w:r w:rsidR="00D5271B">
        <w:t xml:space="preserve"> </w:t>
      </w:r>
      <w:r>
        <w:t xml:space="preserve">The outputs of the SCUC are an optimized Dispatch for Market clearing within the network, Demand, and Bid constraints applied, and the Locational Marginal Prices (LMP).  The optimized Dispatch is used to update the injections and withdrawals of the FNM that is then solved by an AC Power Flow that calculates bus voltage magnitudes and phase angles from which real and reactive line flows are calculated.  </w:t>
      </w:r>
    </w:p>
    <w:p w14:paraId="5A8692AD" w14:textId="77777777" w:rsidR="00572BB0" w:rsidRDefault="00572BB0">
      <w:pPr>
        <w:pStyle w:val="ParaText"/>
        <w:jc w:val="left"/>
      </w:pPr>
      <w:r>
        <w:t xml:space="preserve">The AC Power Flow solution creates the base case for a contingency analysis that is performed for a pre-defined and pre-determined set of “n-1” and critical “n-2” outage conditions. </w:t>
      </w:r>
      <w:r w:rsidR="00D5271B">
        <w:t xml:space="preserve"> </w:t>
      </w:r>
      <w:r>
        <w:t>The critical “n-2” outage conditions have been identified through operating procedures as creating binding constraints.  The outage conditions are referred to as contingencies.  The contingency analysis identifies line flow and voltage limit violations for each outage condition.  If limit violations exist in the base case or for any contingency case, the constraints for the SCUC are redefined according to the AC network analysis and the SCUC solution is recalculated.</w:t>
      </w:r>
      <w:r>
        <w:rPr>
          <w:rStyle w:val="FootnoteReference"/>
        </w:rPr>
        <w:footnoteReference w:id="9"/>
      </w:r>
      <w:r>
        <w:t xml:space="preserve">  This process is iterated until an optimized solution </w:t>
      </w:r>
      <w:r w:rsidR="00711924">
        <w:t xml:space="preserve">is attained, including the potential </w:t>
      </w:r>
      <w:r w:rsidR="00F563F6">
        <w:t>scenarios</w:t>
      </w:r>
      <w:r w:rsidR="00711924">
        <w:t xml:space="preserve"> of </w:t>
      </w:r>
      <w:r w:rsidR="00F563F6">
        <w:t>resorting to constraint relaxation</w:t>
      </w:r>
      <w:r w:rsidR="00711924">
        <w:t xml:space="preserve">. </w:t>
      </w:r>
      <w:r w:rsidR="00B81EB7">
        <w:t xml:space="preserve"> Because multiple contingencies can exist to protect the same element from different outage conditions, the SCUC formulation of contingencies ensures that all contingencies included are enforced but only the most limiting contingency will be priced in the market when the market solution requires the relaxation of these constraints. </w:t>
      </w:r>
      <w:r>
        <w:t>The Power Flow and contingency analysis are AC functions meaning they solve the non-linear circuit equations.  This pair of functions is referred to as the AC network applications.</w:t>
      </w:r>
    </w:p>
    <w:p w14:paraId="77B5D062" w14:textId="77777777" w:rsidR="00572BB0" w:rsidRDefault="00572BB0">
      <w:pPr>
        <w:pStyle w:val="ParaText"/>
        <w:jc w:val="left"/>
      </w:pPr>
      <w:r>
        <w:t xml:space="preserve">The Market Analysis Engine is used for analyzing Energy and Ancillary Services scheduling, congestion management, </w:t>
      </w:r>
      <w:r w:rsidRPr="00145877">
        <w:t>intertie losses,</w:t>
      </w:r>
      <w:r>
        <w:t xml:space="preserve"> and for calculating LMPs for the IFM and the</w:t>
      </w:r>
      <w:r w:rsidR="00032F7B">
        <w:t xml:space="preserve"> RTM</w:t>
      </w:r>
      <w:r>
        <w:t>.  For the IFM and the</w:t>
      </w:r>
      <w:r w:rsidR="004F30FE">
        <w:t xml:space="preserve"> </w:t>
      </w:r>
      <w:r w:rsidR="00032F7B">
        <w:t>RTM</w:t>
      </w:r>
      <w:r>
        <w:t>, the Power Flow is initialized using distribution factors</w:t>
      </w:r>
      <w:r>
        <w:rPr>
          <w:rStyle w:val="FootnoteReference"/>
        </w:rPr>
        <w:footnoteReference w:id="10"/>
      </w:r>
      <w:r>
        <w:t>, outage schedules, and a Load forecast.  For the RTM analysis, the State Estimator solution from the EMS is transmitted to the IFM/RTM System and used to initialize the Power Flow.  For the RTM, a Security Constrained Economic Dispatch (SCED) is used to determine the Dispatch of Participating Generating Units.  The SCED is also a component of the Market Analysis Engine.</w:t>
      </w:r>
    </w:p>
    <w:p w14:paraId="15084221" w14:textId="77777777" w:rsidR="00572BB0" w:rsidRDefault="00572BB0">
      <w:pPr>
        <w:pStyle w:val="ParaText"/>
        <w:jc w:val="left"/>
      </w:pPr>
      <w:r>
        <w:t>In order to ensure that the financial hedging that is provided by Congestion Revenue Rights (CRRs) is consistent with prices resulting from the Market, the CRR system obtains its network model from the FNM that is used to run the Markets.  Preparation of the CRR network model for export from the market systems follows initial steps that are described in Section 2.2 of this BPM.  Subsequent processing of the network model for CRR purposes is described in the BPM for Congestion Revenue Rights.</w:t>
      </w:r>
      <w:bookmarkStart w:id="107" w:name="_Toc153556848"/>
      <w:bookmarkStart w:id="108" w:name="_Toc154891151"/>
      <w:bookmarkEnd w:id="107"/>
      <w:bookmarkEnd w:id="108"/>
    </w:p>
    <w:p w14:paraId="78DDAFA5" w14:textId="77777777" w:rsidR="00572BB0" w:rsidRDefault="00572BB0">
      <w:pPr>
        <w:pStyle w:val="Heading3"/>
        <w:jc w:val="left"/>
      </w:pPr>
      <w:bookmarkStart w:id="109" w:name="_Toc153556850"/>
      <w:bookmarkStart w:id="110" w:name="_Toc154891153"/>
      <w:bookmarkStart w:id="111" w:name="_Toc153556853"/>
      <w:bookmarkStart w:id="112" w:name="_Toc154891156"/>
      <w:bookmarkStart w:id="113" w:name="_Toc196039132"/>
      <w:bookmarkStart w:id="114" w:name="_Toc391992795"/>
      <w:bookmarkStart w:id="115" w:name="_Toc414981199"/>
      <w:bookmarkStart w:id="116" w:name="_Toc528338311"/>
      <w:bookmarkEnd w:id="109"/>
      <w:bookmarkEnd w:id="110"/>
      <w:bookmarkEnd w:id="111"/>
      <w:bookmarkEnd w:id="112"/>
      <w:r>
        <w:t>IFM/RTM Market Analysis Engine</w:t>
      </w:r>
      <w:bookmarkEnd w:id="113"/>
      <w:bookmarkEnd w:id="114"/>
      <w:bookmarkEnd w:id="115"/>
      <w:bookmarkEnd w:id="116"/>
    </w:p>
    <w:p w14:paraId="6BA84DF7" w14:textId="77777777" w:rsidR="00572BB0" w:rsidRDefault="00572BB0">
      <w:pPr>
        <w:pStyle w:val="ParaText"/>
        <w:jc w:val="left"/>
      </w:pPr>
      <w:r>
        <w:t>The Market Analysis Engine of the IFM/RTM System includes the SCUC and the network applications functions.  The use of these functions is described in this section.</w:t>
      </w:r>
    </w:p>
    <w:p w14:paraId="32C3F4D7" w14:textId="77777777" w:rsidR="00572BB0" w:rsidRDefault="00572BB0">
      <w:pPr>
        <w:pStyle w:val="Heading4"/>
        <w:jc w:val="left"/>
      </w:pPr>
      <w:bookmarkStart w:id="117" w:name="_Toc196039133"/>
      <w:bookmarkStart w:id="118" w:name="_Toc391992796"/>
      <w:bookmarkStart w:id="119" w:name="_Toc414981200"/>
      <w:bookmarkStart w:id="120" w:name="_Toc528338312"/>
      <w:r>
        <w:t>Security Constrained Unit Commitment Solution</w:t>
      </w:r>
      <w:bookmarkEnd w:id="117"/>
      <w:bookmarkEnd w:id="118"/>
      <w:bookmarkEnd w:id="119"/>
      <w:bookmarkEnd w:id="120"/>
    </w:p>
    <w:p w14:paraId="2294BC8A" w14:textId="77777777" w:rsidR="00572BB0" w:rsidRDefault="00572BB0">
      <w:pPr>
        <w:pStyle w:val="ParaText"/>
        <w:jc w:val="left"/>
      </w:pPr>
      <w:r>
        <w:t>The SCUC optimizes Generation, Load, import and export schedules and clears Energy and AS supply and Demand Bids to optimizing Energy scheduling and Dispatch, and reservation of Ancillary Service capacity while respecting transmission constraints and inter-temporal constraints (e.g. Minimum Up Time/Down Time of a Generating Unit) in order to arrive at an optimal solution. The optimal solution results in Energy Supply and Demand Schedules, AS awards, and Locational Marginal Prices. Transmission constraints are represented as linearized transmission constraints in SCUC</w:t>
      </w:r>
      <w:r>
        <w:rPr>
          <w:rStyle w:val="FootnoteReference"/>
        </w:rPr>
        <w:footnoteReference w:id="11"/>
      </w:r>
      <w:r>
        <w:t>. Linearized transmission constraints reflect adjustments to branch thermal ratings based on reactive power flows (since SCUC uses MW limits rather than MVA limits) and refinements to loss sensitivity factors and shift factors showing each resource's contribution to binding network constraints, based on the AC power flow solution that is performed during each SCUC/NA iteration</w:t>
      </w:r>
      <w:r w:rsidR="00C25692">
        <w:t xml:space="preserve">, as well as the formulation adjustment </w:t>
      </w:r>
      <w:r w:rsidR="00852428">
        <w:t xml:space="preserve">using slack variables </w:t>
      </w:r>
      <w:r w:rsidR="00C25692">
        <w:t>required to ensure uniqueness of prices</w:t>
      </w:r>
      <w:r>
        <w:t xml:space="preserve">.  The binding network constraints include ones that are identified through contingency analysis, which is described in Section 3.3. These transmission constraints are refined using AC Power flow and contingency analysis algorithms.  </w:t>
      </w:r>
    </w:p>
    <w:p w14:paraId="3F11CB35" w14:textId="77777777" w:rsidR="00572BB0" w:rsidRDefault="00572BB0">
      <w:pPr>
        <w:pStyle w:val="ParaText"/>
        <w:jc w:val="left"/>
      </w:pPr>
      <w:r>
        <w:t>The Unit Commitment (UC) task of the SCUC determines optimal unit commitment status and the Dispatch schedules of Generation Resources including curtail able Demands and interchanges.  The objective function is to minimize the total production costs (or Bid-based cost as adjusted by market mitigation mechanisms) subject to network, as well as resource related constraints</w:t>
      </w:r>
      <w:r>
        <w:rPr>
          <w:rStyle w:val="FootnoteReference"/>
        </w:rPr>
        <w:footnoteReference w:id="12"/>
      </w:r>
      <w:r>
        <w:t xml:space="preserve"> over the entire time horizon.  The UC forms the basis of the SCUC function.</w:t>
      </w:r>
    </w:p>
    <w:p w14:paraId="28AD7843" w14:textId="77777777" w:rsidR="00572BB0" w:rsidRDefault="00572BB0">
      <w:pPr>
        <w:pStyle w:val="ParaText"/>
        <w:jc w:val="left"/>
      </w:pPr>
      <w:r>
        <w:t>The SCUC application optimizes AS provision and Energy output for each participating resource (generator, Load, interchange, etc).  If necessary, the SCUC application commits additional resources besides the Resources that are already committed in the previous iteration(s) or self-committed as indicated by the Energy schedules in order to meet the scheduled Load in IFM (or forecast Load in RUCs) and the AS requirements.  Based on the results of the commitment and Dispatch decisions, the SCUC produces the LMPs and the Ancillary Service Marginal Prices (ASMPs) for each market interval.</w:t>
      </w:r>
    </w:p>
    <w:p w14:paraId="21EB6B2C" w14:textId="77777777" w:rsidR="00572BB0" w:rsidRDefault="00572BB0">
      <w:pPr>
        <w:pStyle w:val="ParaText"/>
        <w:jc w:val="left"/>
      </w:pPr>
      <w:r>
        <w:t xml:space="preserve">In addition to optimal procurement of AS and Energy, the SCUC application optimizes the use of the transmission network at the same time.  The use of the congested Intertie transmission capacity is awarded to those Energy Bids and AS Bids that value the transmission network most according to their Energy or AS Bids.  AS Bids from resources inside the CAISO </w:t>
      </w:r>
      <w:r w:rsidR="005D427F">
        <w:t>Balancing Authority Area</w:t>
      </w:r>
      <w:r>
        <w:t xml:space="preserve"> do not compete for the use of the transmission network within the CAISO </w:t>
      </w:r>
      <w:r w:rsidR="005D427F">
        <w:t>Balancing Authority Area</w:t>
      </w:r>
      <w:r>
        <w:rPr>
          <w:rStyle w:val="FootnoteReference"/>
        </w:rPr>
        <w:footnoteReference w:id="13"/>
      </w:r>
      <w:r>
        <w:t>; it is assumed that regional procurement of AS guarantees that sufficient reserves are available to meet local reliability needs</w:t>
      </w:r>
      <w:r>
        <w:rPr>
          <w:rStyle w:val="FootnoteReference"/>
        </w:rPr>
        <w:footnoteReference w:id="14"/>
      </w:r>
      <w:r>
        <w:t>.  Energy and AS capacity Bids compete for the use of Interties when their Demands for transmission are in the same direction.  For example, AS imports compete with Energy schedules on designated Interties in the import direction.  Moreover, consistent with WECC and NERC principles, Energy does not provide counter-flow for AS capacity when the Demands for transmission are in opposite directions, and, AS capacity does not provide counter-flow for Energy when the Demands for transmission are in opposite directions.</w:t>
      </w:r>
    </w:p>
    <w:p w14:paraId="5F7B3FBD" w14:textId="77777777" w:rsidR="00572BB0" w:rsidRDefault="00572BB0">
      <w:pPr>
        <w:pStyle w:val="ParaText"/>
        <w:jc w:val="left"/>
      </w:pPr>
      <w:r>
        <w:t xml:space="preserve">For the IFM, the overall mitigated Bid cost is a function of the total of the Start-Up and Minimum Load Cost of CAISO-committed resources, the Energy Bids of all scheduled resources, and the AS Bids of resources selected to provide AS capacity.  This forms the objective function for the IFM. </w:t>
      </w:r>
    </w:p>
    <w:p w14:paraId="16491DD0" w14:textId="77777777" w:rsidR="00572BB0" w:rsidRDefault="00572BB0">
      <w:pPr>
        <w:pStyle w:val="ParaText"/>
        <w:jc w:val="left"/>
      </w:pPr>
      <w:r>
        <w:t>RUC simultaneously optimizes over 24 hours with the objective to minimize the total Start-Up Costs, Minimum Load Costs and incremental availability costs (i.e. RUC Availability Bids) while meeting the adjusted CAISO Forecast of CAISO Demand. RUC also assures that transmission constraints are not violated using the FNM.</w:t>
      </w:r>
    </w:p>
    <w:p w14:paraId="0E097A79" w14:textId="77777777" w:rsidR="00572BB0" w:rsidRDefault="00572BB0">
      <w:pPr>
        <w:pStyle w:val="Heading4"/>
        <w:jc w:val="left"/>
      </w:pPr>
      <w:bookmarkStart w:id="121" w:name="_Toc196039134"/>
      <w:bookmarkStart w:id="122" w:name="_Toc391992797"/>
      <w:bookmarkStart w:id="123" w:name="_Toc414981201"/>
      <w:bookmarkStart w:id="124" w:name="_Toc528338313"/>
      <w:r>
        <w:t>Network Analysis AC Solution</w:t>
      </w:r>
      <w:bookmarkEnd w:id="121"/>
      <w:bookmarkEnd w:id="122"/>
      <w:bookmarkEnd w:id="123"/>
      <w:bookmarkEnd w:id="124"/>
    </w:p>
    <w:p w14:paraId="1CAC397E" w14:textId="77777777" w:rsidR="00572BB0" w:rsidRDefault="00572BB0">
      <w:pPr>
        <w:pStyle w:val="ParaText"/>
        <w:jc w:val="left"/>
      </w:pPr>
      <w:r>
        <w:t>In order to operate the power system reliably, it is necessary to maintain an acceptable level of power system security.  Power system security refers to the satisfaction of power system operating limits for both the existing system state (base case) and the post contingency state.  Normally, these limits include branch flow limits, generator output limits, bus voltage limits, and limits on local control devices like LTC taps, shunt MVAR banks, and phase shifters.  In general, the security constraints corresponding to the contingencies are enforced in a preventive control mode, i.e. the optimal generating unit commitment and generator loading are determined such that no security violations arise if any defined contingency occurs.</w:t>
      </w:r>
    </w:p>
    <w:p w14:paraId="16265FD5" w14:textId="77777777" w:rsidR="00572BB0" w:rsidRDefault="00572BB0">
      <w:pPr>
        <w:pStyle w:val="ParaText"/>
        <w:jc w:val="left"/>
      </w:pPr>
      <w:r>
        <w:t xml:space="preserve">Power systems operating with no Real-Time or contingency limit violations are referred to as operating in a feasible state.  The transmission network feasibility evaluation includes AC power flow solutions for both the base case and for a set of pre-selected contingency cases.  The power flow is an analytical tool used to compute the steady state voltage magnitude and phase angle at all buses of the network.  From the voltage values, the real and reactive power flows on each line and transformer are calculated assuming Generation and Load at the respective buses are known.  The AC power flow respects Generating Unit MW and MVAR limits, scheduled voltages for local voltage controlled buses and limits on shunt capacitor banks, LTC taps, and phase-shifter taps. </w:t>
      </w:r>
    </w:p>
    <w:p w14:paraId="593725AD" w14:textId="01C081C7" w:rsidR="00572BB0" w:rsidRDefault="00572BB0">
      <w:pPr>
        <w:pStyle w:val="ParaText"/>
        <w:jc w:val="left"/>
      </w:pPr>
      <w:r>
        <w:t xml:space="preserve">The IFM/RTM System uses the power flow solution to establish the base case for the contingency analysis.  The contingency analysis studies the power system network after it is disturbed by taking out of service a power system component from the base case such as a line, Generator, Load, transformer, switching device status change, etc.  The removal of a power system component from the base case constitutes a contingency condition and the contingency analysis solves a power flow to determine if any limit violations occur following the removal of the power system component.  Branch flow violation results for line, transformer, and switching device status change are passed back to the SCUC function as refined constraints.  </w:t>
      </w:r>
      <w:r w:rsidR="00531D55" w:rsidRPr="00531D55">
        <w:t xml:space="preserve">The CAISO may enforce special types of contingencies that change Generator or Load status in the Network Application.  When such contingencies cause transmission constraints, such constraints are passed to SCUC and are added to the list of the other constraints included in the SCUC objective function.  A detailed description of the generator contingency and remedial action scheme formulation is provided in the Attachment L of the CAISO BPM for Market Operations.  </w:t>
      </w:r>
      <w:r>
        <w:t xml:space="preserve">Exhibit 3-1 depicts this iterative process, which includes the SCUC optimization process, power flow analysis, by security analysis followed by a check to determine if violations need to be passed back to the SCUC application. If so the SCUC/power flow/ contingency analysis loop is completed again. If not LMPs are determined along with generation dispatch and the process is complete for that time period. </w:t>
      </w:r>
    </w:p>
    <w:p w14:paraId="33AD39A3" w14:textId="77777777" w:rsidR="00572BB0" w:rsidRDefault="00572BB0">
      <w:pPr>
        <w:pStyle w:val="Heading4"/>
        <w:jc w:val="left"/>
      </w:pPr>
      <w:bookmarkStart w:id="125" w:name="_Toc196039135"/>
      <w:bookmarkStart w:id="126" w:name="_Toc391992798"/>
      <w:bookmarkStart w:id="127" w:name="_Toc414981202"/>
      <w:bookmarkStart w:id="128" w:name="_Toc528338314"/>
      <w:r>
        <w:t>Reference Bus</w:t>
      </w:r>
      <w:bookmarkEnd w:id="125"/>
      <w:bookmarkEnd w:id="126"/>
      <w:bookmarkEnd w:id="127"/>
      <w:bookmarkEnd w:id="128"/>
    </w:p>
    <w:p w14:paraId="1788E940" w14:textId="77777777" w:rsidR="00572BB0" w:rsidRDefault="00572BB0">
      <w:pPr>
        <w:pStyle w:val="ParaText"/>
        <w:jc w:val="left"/>
      </w:pPr>
      <w:r>
        <w:t>Locational Marginal Pricing (LMP) is used for scheduling and pricing non-discriminatory transmission access and operating the CAISO wholesale electricity spot Markets.  LMPs consist of three components:</w:t>
      </w:r>
    </w:p>
    <w:p w14:paraId="7A68F737" w14:textId="77777777" w:rsidR="00572BB0" w:rsidRDefault="00572BB0">
      <w:pPr>
        <w:pStyle w:val="Bullet1"/>
        <w:jc w:val="left"/>
      </w:pPr>
      <w:r>
        <w:rPr>
          <w:rFonts w:cs="Arial"/>
        </w:rPr>
        <w:t>Marginal Energy price</w:t>
      </w:r>
    </w:p>
    <w:p w14:paraId="27E0F750" w14:textId="77777777" w:rsidR="00572BB0" w:rsidRDefault="00572BB0">
      <w:pPr>
        <w:pStyle w:val="Bullet1"/>
        <w:jc w:val="left"/>
      </w:pPr>
      <w:r>
        <w:rPr>
          <w:rFonts w:cs="Arial"/>
        </w:rPr>
        <w:t>M</w:t>
      </w:r>
      <w:r>
        <w:t>arginal price of transmission losses</w:t>
      </w:r>
    </w:p>
    <w:p w14:paraId="7C7C7520" w14:textId="77777777" w:rsidR="00572BB0" w:rsidRDefault="00572BB0">
      <w:pPr>
        <w:pStyle w:val="Bullet1HRt"/>
        <w:jc w:val="left"/>
      </w:pPr>
      <w:r>
        <w:rPr>
          <w:rFonts w:cs="Arial"/>
        </w:rPr>
        <w:t>Marg</w:t>
      </w:r>
      <w:r>
        <w:t>inal price of Congestion on network constraints</w:t>
      </w:r>
    </w:p>
    <w:p w14:paraId="4DA64E40" w14:textId="77777777" w:rsidR="00572BB0" w:rsidRDefault="00572BB0">
      <w:pPr>
        <w:pStyle w:val="ParaText"/>
        <w:jc w:val="left"/>
      </w:pPr>
      <w:r>
        <w:t>A power flow solution which includes representing both MW and MVAR flows is used to calculate transmission losses. This is approach is used because the SCUC application which is a linearized solution of the power network represents only MW flows in its analysis.  The marginal price of transmission losses is a product of marginal loss sensitivities and the marginal Energy price.  The marginal price of congestion component of the LMP is a summation of the products of power transfer distribution factors (PTDFs) and the shadow price of transmission constraints.  Both of these parameters are computed relative to a reference bus.</w:t>
      </w:r>
      <w:r>
        <w:rPr>
          <w:rStyle w:val="FootnoteReference"/>
        </w:rPr>
        <w:footnoteReference w:id="15"/>
      </w:r>
      <w:r>
        <w:t xml:space="preserve"> </w:t>
      </w:r>
    </w:p>
    <w:p w14:paraId="0014D062" w14:textId="77777777" w:rsidR="00572BB0" w:rsidRDefault="00572BB0">
      <w:pPr>
        <w:pStyle w:val="ParaText"/>
        <w:jc w:val="left"/>
      </w:pPr>
      <w:r>
        <w:t>To prevent the impacts of congestion prices, as well as the impacts loss prices, from being sensitive to the selection of a single slack or reference bus, the CAISO uses a distributed slack bus, as opposed to a single slack bus, in power flow formulation in obtaining LMP decomposition.  A distributed slack bus is a reference value in which the slack injection is distributed to all nodes by participation factors.</w:t>
      </w:r>
    </w:p>
    <w:p w14:paraId="398AFEFE" w14:textId="77777777" w:rsidR="00572BB0" w:rsidRDefault="00572BB0">
      <w:pPr>
        <w:pStyle w:val="ParaText"/>
        <w:jc w:val="left"/>
      </w:pPr>
      <w:r>
        <w:t>A detailed description of the disaggregating of LMP components and distributed slack bus is provided in the CAISO BPM for Market Operations.</w:t>
      </w:r>
    </w:p>
    <w:p w14:paraId="24652361" w14:textId="77777777" w:rsidR="00572BB0" w:rsidRDefault="00572BB0">
      <w:pPr>
        <w:pStyle w:val="ParaText"/>
        <w:sectPr w:rsidR="00572BB0" w:rsidSect="00262ED0">
          <w:footerReference w:type="default" r:id="rId25"/>
          <w:pgSz w:w="12240" w:h="15840"/>
          <w:pgMar w:top="1440" w:right="1440" w:bottom="1728" w:left="1440" w:header="720" w:footer="720" w:gutter="0"/>
          <w:cols w:space="720"/>
        </w:sectPr>
      </w:pPr>
    </w:p>
    <w:p w14:paraId="570AFDD4" w14:textId="77777777" w:rsidR="00572BB0" w:rsidRDefault="00572BB0">
      <w:pPr>
        <w:pStyle w:val="Heading1"/>
        <w:jc w:val="left"/>
      </w:pPr>
      <w:bookmarkStart w:id="129" w:name="_Toc196039136"/>
      <w:bookmarkStart w:id="130" w:name="_Toc391992799"/>
      <w:bookmarkStart w:id="131" w:name="_Toc414981203"/>
      <w:bookmarkStart w:id="132" w:name="_Toc528338315"/>
      <w:r>
        <w:t>FNM Components &amp; Development for the IFM &amp; RTM</w:t>
      </w:r>
      <w:bookmarkEnd w:id="129"/>
      <w:bookmarkEnd w:id="130"/>
      <w:bookmarkEnd w:id="131"/>
      <w:bookmarkEnd w:id="132"/>
    </w:p>
    <w:p w14:paraId="5BB893B1" w14:textId="77777777" w:rsidR="00572BB0" w:rsidRDefault="00572BB0">
      <w:pPr>
        <w:pStyle w:val="ParaText"/>
        <w:jc w:val="left"/>
      </w:pPr>
      <w:r>
        <w:t xml:space="preserve">Welcome to the </w:t>
      </w:r>
      <w:r>
        <w:rPr>
          <w:i/>
        </w:rPr>
        <w:t>Full Network Model Components</w:t>
      </w:r>
      <w:r>
        <w:t xml:space="preserve"> section of the </w:t>
      </w:r>
      <w:r>
        <w:rPr>
          <w:i/>
        </w:rPr>
        <w:t>BPM for Managing Full Network Model</w:t>
      </w:r>
      <w:r>
        <w:t>.  In this section, you find the following information:</w:t>
      </w:r>
    </w:p>
    <w:p w14:paraId="5306D9CC" w14:textId="77777777" w:rsidR="00572BB0" w:rsidRDefault="00572BB0">
      <w:pPr>
        <w:pStyle w:val="Bullet1HRt"/>
        <w:jc w:val="left"/>
      </w:pPr>
      <w:r>
        <w:rPr>
          <w:rFonts w:cs="Arial"/>
        </w:rPr>
        <w:t>A description of how CAISO develops the FNM</w:t>
      </w:r>
    </w:p>
    <w:p w14:paraId="48DE418C" w14:textId="77777777" w:rsidR="00572BB0" w:rsidRDefault="00572BB0">
      <w:pPr>
        <w:pStyle w:val="Bullet1HRt"/>
        <w:jc w:val="left"/>
      </w:pPr>
      <w:r>
        <w:rPr>
          <w:rFonts w:cs="Arial"/>
        </w:rPr>
        <w:t>Descriptions of the market components that suppleme</w:t>
      </w:r>
      <w:r>
        <w:t>nt the reliability model to form the FNM</w:t>
      </w:r>
    </w:p>
    <w:p w14:paraId="11857AEB" w14:textId="77777777" w:rsidR="00572BB0" w:rsidRDefault="00572BB0">
      <w:pPr>
        <w:pStyle w:val="Heading2"/>
        <w:jc w:val="left"/>
      </w:pPr>
      <w:bookmarkStart w:id="133" w:name="_Toc196039137"/>
      <w:bookmarkStart w:id="134" w:name="_Toc391992800"/>
      <w:bookmarkStart w:id="135" w:name="_Toc414981204"/>
      <w:bookmarkStart w:id="136" w:name="_Toc528338316"/>
      <w:r>
        <w:t>FNM Development</w:t>
      </w:r>
      <w:bookmarkEnd w:id="133"/>
      <w:bookmarkEnd w:id="134"/>
      <w:bookmarkEnd w:id="135"/>
      <w:bookmarkEnd w:id="136"/>
    </w:p>
    <w:p w14:paraId="48C941CB" w14:textId="77777777" w:rsidR="00572BB0" w:rsidRDefault="00572BB0">
      <w:pPr>
        <w:pStyle w:val="ParaText"/>
        <w:jc w:val="left"/>
      </w:pPr>
      <w:r>
        <w:t xml:space="preserve">The development of the FNM is best described using the figure in Exhibit 4-1. </w:t>
      </w:r>
    </w:p>
    <w:p w14:paraId="6BEDD9F7" w14:textId="46DEFFAB" w:rsidR="00572BB0" w:rsidRDefault="00572BB0">
      <w:pPr>
        <w:pStyle w:val="Caption"/>
      </w:pPr>
      <w:bookmarkStart w:id="137" w:name="_Toc414982069"/>
      <w:bookmarkStart w:id="138" w:name="_Toc36647887"/>
      <w:r w:rsidRPr="00072DEE">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Pr="00072DEE">
        <w:noBreakHyphen/>
      </w:r>
      <w:r w:rsidR="00F77480">
        <w:fldChar w:fldCharType="begin"/>
      </w:r>
      <w:r w:rsidR="00F77480">
        <w:instrText xml:space="preserve"> SEQ Exhibit \* ARABIC \s 1 </w:instrText>
      </w:r>
      <w:r w:rsidR="00F77480">
        <w:fldChar w:fldCharType="separate"/>
      </w:r>
      <w:r w:rsidR="003E02FC">
        <w:t>1</w:t>
      </w:r>
      <w:r w:rsidR="00F77480">
        <w:fldChar w:fldCharType="end"/>
      </w:r>
      <w:r w:rsidRPr="00072DEE">
        <w:t>: FNM Development</w:t>
      </w:r>
      <w:bookmarkEnd w:id="137"/>
      <w:bookmarkEnd w:id="138"/>
    </w:p>
    <w:p w14:paraId="1ECFD50A" w14:textId="77777777" w:rsidR="00012345" w:rsidRPr="00012345" w:rsidRDefault="00012345" w:rsidP="00012345">
      <w:pPr>
        <w:pStyle w:val="ParaText"/>
        <w:rPr>
          <w:lang w:eastAsia="zh-CN"/>
        </w:rPr>
      </w:pPr>
    </w:p>
    <w:p w14:paraId="262CA14C" w14:textId="77777777" w:rsidR="00F94E00" w:rsidRDefault="00F94E00">
      <w:pPr>
        <w:pStyle w:val="ParaText"/>
        <w:jc w:val="left"/>
      </w:pPr>
      <w:r w:rsidRPr="00840A93">
        <w:rPr>
          <w:noProof/>
          <w:sz w:val="10"/>
          <w:szCs w:val="10"/>
        </w:rPr>
        <mc:AlternateContent>
          <mc:Choice Requires="wpc">
            <w:drawing>
              <wp:inline distT="0" distB="0" distL="0" distR="0" wp14:anchorId="02195F46" wp14:editId="2268BFD2">
                <wp:extent cx="5650172" cy="4314796"/>
                <wp:effectExtent l="0" t="0" r="0" b="0"/>
                <wp:docPr id="1956" name="Canvas 1956"/>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1" name="Rectangle 1859"/>
                        <wps:cNvSpPr>
                          <a:spLocks noChangeArrowheads="1"/>
                        </wps:cNvSpPr>
                        <wps:spPr bwMode="auto">
                          <a:xfrm>
                            <a:off x="9525" y="0"/>
                            <a:ext cx="2112645" cy="3883025"/>
                          </a:xfrm>
                          <a:prstGeom prst="rect">
                            <a:avLst/>
                          </a:prstGeom>
                          <a:blipFill dpi="0" rotWithShape="0">
                            <a:blip r:embed="rId26"/>
                            <a:srcRect/>
                            <a:tile tx="0" ty="0" sx="100000" sy="100000" flip="none" algn="tl"/>
                          </a:blipFill>
                          <a:ln w="9525">
                            <a:solidFill>
                              <a:srgbClr val="000000"/>
                            </a:solidFill>
                            <a:miter lim="800000"/>
                            <a:headEnd/>
                            <a:tailEnd/>
                          </a:ln>
                          <a:extLst/>
                        </wps:spPr>
                        <wps:bodyPr rot="0" vert="horz" wrap="square" lIns="91440" tIns="45720" rIns="91440" bIns="45720" anchor="t" anchorCtr="0" upright="1">
                          <a:noAutofit/>
                        </wps:bodyPr>
                      </wps:wsp>
                      <wps:wsp>
                        <wps:cNvPr id="2" name="Rectangle 2"/>
                        <wps:cNvSpPr>
                          <a:spLocks noChangeArrowheads="1"/>
                        </wps:cNvSpPr>
                        <wps:spPr bwMode="auto">
                          <a:xfrm>
                            <a:off x="2214195" y="0"/>
                            <a:ext cx="939476" cy="2874524"/>
                          </a:xfrm>
                          <a:prstGeom prst="rect">
                            <a:avLst/>
                          </a:prstGeom>
                          <a:pattFill prst="wdDnDiag">
                            <a:fgClr>
                              <a:srgbClr val="FFFF00"/>
                            </a:fgClr>
                            <a:bgClr>
                              <a:schemeClr val="bg1"/>
                            </a:bgClr>
                          </a:pattFill>
                          <a:ln w="9525">
                            <a:solidFill>
                              <a:srgbClr val="000000"/>
                            </a:solidFill>
                            <a:prstDash val="solid"/>
                            <a:miter lim="800000"/>
                            <a:headEnd/>
                            <a:tailEnd/>
                          </a:ln>
                          <a:extLst/>
                        </wps:spPr>
                        <wps:bodyPr rot="0" vert="horz" wrap="square" lIns="91440" tIns="45720" rIns="91440" bIns="45720" anchor="t" anchorCtr="0" upright="1">
                          <a:noAutofit/>
                        </wps:bodyPr>
                      </wps:wsp>
                      <wps:wsp>
                        <wps:cNvPr id="1795" name="Rectangle 1845"/>
                        <wps:cNvSpPr>
                          <a:spLocks noChangeArrowheads="1"/>
                        </wps:cNvSpPr>
                        <wps:spPr bwMode="auto">
                          <a:xfrm>
                            <a:off x="3350260" y="0"/>
                            <a:ext cx="2113915" cy="326834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pic:pic xmlns:pic="http://schemas.openxmlformats.org/drawingml/2006/picture">
                        <pic:nvPicPr>
                          <pic:cNvPr id="1796" name="Picture 1846"/>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3350260" y="0"/>
                            <a:ext cx="2115185" cy="3268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797" name="Rectangle 1847"/>
                        <wps:cNvSpPr>
                          <a:spLocks noChangeArrowheads="1"/>
                        </wps:cNvSpPr>
                        <wps:spPr bwMode="auto">
                          <a:xfrm>
                            <a:off x="4791075" y="114300"/>
                            <a:ext cx="2330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D7D2DFD" w14:textId="77777777" w:rsidR="00181A7E" w:rsidRDefault="00181A7E" w:rsidP="00F94E00">
                              <w:r>
                                <w:rPr>
                                  <w:rFonts w:cs="Arial"/>
                                  <w:b/>
                                  <w:bCs/>
                                  <w:color w:val="000000"/>
                                  <w:sz w:val="12"/>
                                  <w:szCs w:val="12"/>
                                </w:rPr>
                                <w:t>SMDM</w:t>
                              </w:r>
                            </w:p>
                          </w:txbxContent>
                        </wps:txbx>
                        <wps:bodyPr rot="0" vert="horz" wrap="none" lIns="0" tIns="0" rIns="0" bIns="0" anchor="t" anchorCtr="0">
                          <a:spAutoFit/>
                        </wps:bodyPr>
                      </wps:wsp>
                      <wps:wsp>
                        <wps:cNvPr id="1798" name="Rectangle 1848"/>
                        <wps:cNvSpPr>
                          <a:spLocks noChangeArrowheads="1"/>
                        </wps:cNvSpPr>
                        <wps:spPr bwMode="auto">
                          <a:xfrm>
                            <a:off x="3666490" y="102870"/>
                            <a:ext cx="3981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39BB08" w14:textId="77777777" w:rsidR="00181A7E" w:rsidRDefault="00181A7E" w:rsidP="00F94E00">
                              <w:r>
                                <w:rPr>
                                  <w:rFonts w:cs="Arial"/>
                                  <w:b/>
                                  <w:bCs/>
                                  <w:color w:val="000000"/>
                                  <w:sz w:val="12"/>
                                  <w:szCs w:val="12"/>
                                </w:rPr>
                                <w:t>Master File</w:t>
                              </w:r>
                            </w:p>
                          </w:txbxContent>
                        </wps:txbx>
                        <wps:bodyPr rot="0" vert="horz" wrap="none" lIns="0" tIns="0" rIns="0" bIns="0" anchor="t" anchorCtr="0">
                          <a:spAutoFit/>
                        </wps:bodyPr>
                      </wps:wsp>
                      <wps:wsp>
                        <wps:cNvPr id="1799" name="Line 1849"/>
                        <wps:cNvCnPr/>
                        <wps:spPr bwMode="auto">
                          <a:xfrm>
                            <a:off x="1802765" y="850900"/>
                            <a:ext cx="1905" cy="85090"/>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800" name="Freeform 1850"/>
                        <wps:cNvSpPr>
                          <a:spLocks/>
                        </wps:cNvSpPr>
                        <wps:spPr bwMode="auto">
                          <a:xfrm>
                            <a:off x="1778000" y="922020"/>
                            <a:ext cx="50165" cy="50800"/>
                          </a:xfrm>
                          <a:custGeom>
                            <a:avLst/>
                            <a:gdLst>
                              <a:gd name="T0" fmla="*/ 39 w 79"/>
                              <a:gd name="T1" fmla="*/ 80 h 80"/>
                              <a:gd name="T2" fmla="*/ 0 w 79"/>
                              <a:gd name="T3" fmla="*/ 0 h 80"/>
                              <a:gd name="T4" fmla="*/ 8 w 79"/>
                              <a:gd name="T5" fmla="*/ 5 h 80"/>
                              <a:gd name="T6" fmla="*/ 20 w 79"/>
                              <a:gd name="T7" fmla="*/ 7 h 80"/>
                              <a:gd name="T8" fmla="*/ 28 w 79"/>
                              <a:gd name="T9" fmla="*/ 9 h 80"/>
                              <a:gd name="T10" fmla="*/ 39 w 79"/>
                              <a:gd name="T11" fmla="*/ 9 h 80"/>
                              <a:gd name="T12" fmla="*/ 48 w 79"/>
                              <a:gd name="T13" fmla="*/ 9 h 80"/>
                              <a:gd name="T14" fmla="*/ 59 w 79"/>
                              <a:gd name="T15" fmla="*/ 9 h 80"/>
                              <a:gd name="T16" fmla="*/ 68 w 79"/>
                              <a:gd name="T17" fmla="*/ 5 h 80"/>
                              <a:gd name="T18" fmla="*/ 79 w 79"/>
                              <a:gd name="T19" fmla="*/ 0 h 80"/>
                              <a:gd name="T20" fmla="*/ 39 w 79"/>
                              <a:gd name="T21" fmla="*/ 80 h 80"/>
                              <a:gd name="T22" fmla="*/ 39 w 79"/>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80">
                                <a:moveTo>
                                  <a:pt x="39" y="80"/>
                                </a:moveTo>
                                <a:lnTo>
                                  <a:pt x="0" y="0"/>
                                </a:lnTo>
                                <a:lnTo>
                                  <a:pt x="8" y="5"/>
                                </a:lnTo>
                                <a:lnTo>
                                  <a:pt x="20" y="7"/>
                                </a:lnTo>
                                <a:lnTo>
                                  <a:pt x="28" y="9"/>
                                </a:lnTo>
                                <a:lnTo>
                                  <a:pt x="39" y="9"/>
                                </a:lnTo>
                                <a:lnTo>
                                  <a:pt x="48" y="9"/>
                                </a:lnTo>
                                <a:lnTo>
                                  <a:pt x="59" y="9"/>
                                </a:lnTo>
                                <a:lnTo>
                                  <a:pt x="68" y="5"/>
                                </a:lnTo>
                                <a:lnTo>
                                  <a:pt x="79" y="0"/>
                                </a:lnTo>
                                <a:lnTo>
                                  <a:pt x="39" y="80"/>
                                </a:lnTo>
                                <a:lnTo>
                                  <a:pt x="39"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01" name="Freeform 1851"/>
                        <wps:cNvSpPr>
                          <a:spLocks/>
                        </wps:cNvSpPr>
                        <wps:spPr bwMode="auto">
                          <a:xfrm>
                            <a:off x="1778000" y="922020"/>
                            <a:ext cx="50165" cy="50800"/>
                          </a:xfrm>
                          <a:custGeom>
                            <a:avLst/>
                            <a:gdLst>
                              <a:gd name="T0" fmla="*/ 39 w 79"/>
                              <a:gd name="T1" fmla="*/ 80 h 80"/>
                              <a:gd name="T2" fmla="*/ 0 w 79"/>
                              <a:gd name="T3" fmla="*/ 0 h 80"/>
                              <a:gd name="T4" fmla="*/ 8 w 79"/>
                              <a:gd name="T5" fmla="*/ 5 h 80"/>
                              <a:gd name="T6" fmla="*/ 20 w 79"/>
                              <a:gd name="T7" fmla="*/ 7 h 80"/>
                              <a:gd name="T8" fmla="*/ 28 w 79"/>
                              <a:gd name="T9" fmla="*/ 9 h 80"/>
                              <a:gd name="T10" fmla="*/ 39 w 79"/>
                              <a:gd name="T11" fmla="*/ 9 h 80"/>
                              <a:gd name="T12" fmla="*/ 48 w 79"/>
                              <a:gd name="T13" fmla="*/ 9 h 80"/>
                              <a:gd name="T14" fmla="*/ 59 w 79"/>
                              <a:gd name="T15" fmla="*/ 9 h 80"/>
                              <a:gd name="T16" fmla="*/ 68 w 79"/>
                              <a:gd name="T17" fmla="*/ 5 h 80"/>
                              <a:gd name="T18" fmla="*/ 79 w 79"/>
                              <a:gd name="T19" fmla="*/ 0 h 80"/>
                              <a:gd name="T20" fmla="*/ 39 w 79"/>
                              <a:gd name="T21" fmla="*/ 80 h 80"/>
                              <a:gd name="T22" fmla="*/ 39 w 79"/>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80">
                                <a:moveTo>
                                  <a:pt x="39" y="80"/>
                                </a:moveTo>
                                <a:lnTo>
                                  <a:pt x="0" y="0"/>
                                </a:lnTo>
                                <a:lnTo>
                                  <a:pt x="8" y="5"/>
                                </a:lnTo>
                                <a:lnTo>
                                  <a:pt x="20" y="7"/>
                                </a:lnTo>
                                <a:lnTo>
                                  <a:pt x="28" y="9"/>
                                </a:lnTo>
                                <a:lnTo>
                                  <a:pt x="39" y="9"/>
                                </a:lnTo>
                                <a:lnTo>
                                  <a:pt x="48" y="9"/>
                                </a:lnTo>
                                <a:lnTo>
                                  <a:pt x="59" y="9"/>
                                </a:lnTo>
                                <a:lnTo>
                                  <a:pt x="68" y="5"/>
                                </a:lnTo>
                                <a:lnTo>
                                  <a:pt x="79" y="0"/>
                                </a:lnTo>
                                <a:lnTo>
                                  <a:pt x="39" y="80"/>
                                </a:lnTo>
                                <a:lnTo>
                                  <a:pt x="39" y="8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02" name="Rectangle 1852"/>
                        <wps:cNvSpPr>
                          <a:spLocks noChangeArrowheads="1"/>
                        </wps:cNvSpPr>
                        <wps:spPr bwMode="auto">
                          <a:xfrm>
                            <a:off x="2327275" y="3063240"/>
                            <a:ext cx="817880" cy="546100"/>
                          </a:xfrm>
                          <a:prstGeom prst="rect">
                            <a:avLst/>
                          </a:prstGeom>
                          <a:solidFill>
                            <a:srgbClr val="CCFFCC"/>
                          </a:solidFill>
                          <a:ln w="3175">
                            <a:solidFill>
                              <a:srgbClr val="000000"/>
                            </a:solidFill>
                            <a:miter lim="800000"/>
                            <a:headEnd/>
                            <a:tailEnd/>
                          </a:ln>
                          <a:extLst/>
                        </wps:spPr>
                        <wps:bodyPr rot="0" vert="horz" wrap="square" lIns="91440" tIns="45720" rIns="91440" bIns="45720" anchor="t" anchorCtr="0" upright="1">
                          <a:noAutofit/>
                        </wps:bodyPr>
                      </wps:wsp>
                      <wps:wsp>
                        <wps:cNvPr id="1803" name="Rectangle 1854"/>
                        <wps:cNvSpPr>
                          <a:spLocks noChangeArrowheads="1"/>
                        </wps:cNvSpPr>
                        <wps:spPr bwMode="auto">
                          <a:xfrm>
                            <a:off x="2402840" y="3228975"/>
                            <a:ext cx="65214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771428" w14:textId="77777777" w:rsidR="00181A7E" w:rsidRDefault="00181A7E" w:rsidP="00F94E00">
                              <w:r>
                                <w:rPr>
                                  <w:rFonts w:cs="Arial"/>
                                  <w:b/>
                                  <w:bCs/>
                                  <w:color w:val="000000"/>
                                  <w:sz w:val="14"/>
                                  <w:szCs w:val="14"/>
                                </w:rPr>
                                <w:t>Dynamic Model</w:t>
                              </w:r>
                            </w:p>
                          </w:txbxContent>
                        </wps:txbx>
                        <wps:bodyPr rot="0" vert="horz" wrap="none" lIns="0" tIns="0" rIns="0" bIns="0" anchor="t" anchorCtr="0">
                          <a:spAutoFit/>
                        </wps:bodyPr>
                      </wps:wsp>
                      <wps:wsp>
                        <wps:cNvPr id="1804" name="Rectangle 1855"/>
                        <wps:cNvSpPr>
                          <a:spLocks noChangeArrowheads="1"/>
                        </wps:cNvSpPr>
                        <wps:spPr bwMode="auto">
                          <a:xfrm>
                            <a:off x="2625090" y="3336925"/>
                            <a:ext cx="2984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A147FE" w14:textId="77777777" w:rsidR="00181A7E" w:rsidRDefault="00181A7E" w:rsidP="00F94E00">
                              <w:r>
                                <w:rPr>
                                  <w:rFonts w:cs="Arial"/>
                                  <w:b/>
                                  <w:bCs/>
                                  <w:color w:val="000000"/>
                                  <w:sz w:val="14"/>
                                  <w:szCs w:val="14"/>
                                </w:rPr>
                                <w:t>(</w:t>
                              </w:r>
                            </w:p>
                          </w:txbxContent>
                        </wps:txbx>
                        <wps:bodyPr rot="0" vert="horz" wrap="none" lIns="0" tIns="0" rIns="0" bIns="0" anchor="t" anchorCtr="0">
                          <a:spAutoFit/>
                        </wps:bodyPr>
                      </wps:wsp>
                      <wps:wsp>
                        <wps:cNvPr id="1805" name="Rectangle 1856"/>
                        <wps:cNvSpPr>
                          <a:spLocks noChangeArrowheads="1"/>
                        </wps:cNvSpPr>
                        <wps:spPr bwMode="auto">
                          <a:xfrm>
                            <a:off x="2654935" y="3336925"/>
                            <a:ext cx="16319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5050A7" w14:textId="77777777" w:rsidR="00181A7E" w:rsidRDefault="00181A7E" w:rsidP="00F94E00">
                              <w:r>
                                <w:rPr>
                                  <w:rFonts w:cs="Arial"/>
                                  <w:b/>
                                  <w:bCs/>
                                  <w:color w:val="000000"/>
                                  <w:sz w:val="14"/>
                                  <w:szCs w:val="14"/>
                                </w:rPr>
                                <w:t>CIM</w:t>
                              </w:r>
                            </w:p>
                          </w:txbxContent>
                        </wps:txbx>
                        <wps:bodyPr rot="0" vert="horz" wrap="none" lIns="0" tIns="0" rIns="0" bIns="0" anchor="t" anchorCtr="0">
                          <a:spAutoFit/>
                        </wps:bodyPr>
                      </wps:wsp>
                      <wps:wsp>
                        <wps:cNvPr id="1806" name="Rectangle 1857"/>
                        <wps:cNvSpPr>
                          <a:spLocks noChangeArrowheads="1"/>
                        </wps:cNvSpPr>
                        <wps:spPr bwMode="auto">
                          <a:xfrm>
                            <a:off x="2817495" y="3336925"/>
                            <a:ext cx="2984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D213047" w14:textId="77777777" w:rsidR="00181A7E" w:rsidRDefault="00181A7E" w:rsidP="00F94E00">
                              <w:r>
                                <w:rPr>
                                  <w:rFonts w:cs="Arial"/>
                                  <w:b/>
                                  <w:bCs/>
                                  <w:color w:val="000000"/>
                                  <w:sz w:val="14"/>
                                  <w:szCs w:val="14"/>
                                </w:rPr>
                                <w:t>)</w:t>
                              </w:r>
                            </w:p>
                          </w:txbxContent>
                        </wps:txbx>
                        <wps:bodyPr rot="0" vert="horz" wrap="none" lIns="0" tIns="0" rIns="0" bIns="0" anchor="t" anchorCtr="0">
                          <a:spAutoFit/>
                        </wps:bodyPr>
                      </wps:wsp>
                      <wps:wsp>
                        <wps:cNvPr id="1807" name="Rectangle 1861"/>
                        <wps:cNvSpPr>
                          <a:spLocks noChangeArrowheads="1"/>
                        </wps:cNvSpPr>
                        <wps:spPr bwMode="auto">
                          <a:xfrm>
                            <a:off x="77470" y="238760"/>
                            <a:ext cx="1977390" cy="1666875"/>
                          </a:xfrm>
                          <a:prstGeom prst="rect">
                            <a:avLst/>
                          </a:prstGeom>
                          <a:blipFill dpi="0" rotWithShape="0">
                            <a:blip r:embed="rId28"/>
                            <a:srcRect/>
                            <a:tile tx="0" ty="0" sx="100000" sy="100000" flip="none" algn="tl"/>
                          </a:blipFill>
                          <a:ln w="3175">
                            <a:solidFill>
                              <a:srgbClr val="000000"/>
                            </a:solidFill>
                            <a:miter lim="800000"/>
                            <a:headEnd/>
                            <a:tailEnd/>
                          </a:ln>
                          <a:extLst/>
                        </wps:spPr>
                        <wps:bodyPr rot="0" vert="horz" wrap="square" lIns="91440" tIns="45720" rIns="91440" bIns="45720" anchor="t" anchorCtr="0" upright="1">
                          <a:noAutofit/>
                        </wps:bodyPr>
                      </wps:wsp>
                      <wps:wsp>
                        <wps:cNvPr id="1808" name="Rectangle 1863"/>
                        <wps:cNvSpPr>
                          <a:spLocks noChangeArrowheads="1"/>
                        </wps:cNvSpPr>
                        <wps:spPr bwMode="auto">
                          <a:xfrm>
                            <a:off x="426480" y="3424277"/>
                            <a:ext cx="1259205"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12740B" w14:textId="77777777" w:rsidR="00181A7E" w:rsidRDefault="00181A7E" w:rsidP="00F94E00">
                              <w:r>
                                <w:rPr>
                                  <w:rFonts w:cs="Arial"/>
                                  <w:b/>
                                  <w:bCs/>
                                  <w:i/>
                                  <w:iCs/>
                                  <w:color w:val="000000"/>
                                  <w:sz w:val="16"/>
                                  <w:szCs w:val="16"/>
                                </w:rPr>
                                <w:t xml:space="preserve">Power System Operations </w:t>
                              </w:r>
                            </w:p>
                          </w:txbxContent>
                        </wps:txbx>
                        <wps:bodyPr rot="0" vert="horz" wrap="none" lIns="0" tIns="0" rIns="0" bIns="0" anchor="t" anchorCtr="0">
                          <a:spAutoFit/>
                        </wps:bodyPr>
                      </wps:wsp>
                      <wps:wsp>
                        <wps:cNvPr id="1809" name="Rectangle 1864"/>
                        <wps:cNvSpPr>
                          <a:spLocks noChangeArrowheads="1"/>
                        </wps:cNvSpPr>
                        <wps:spPr bwMode="auto">
                          <a:xfrm>
                            <a:off x="846865" y="3542685"/>
                            <a:ext cx="418465"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E5DA0A" w14:textId="77777777" w:rsidR="00181A7E" w:rsidRDefault="00181A7E" w:rsidP="00F94E00">
                              <w:r>
                                <w:rPr>
                                  <w:rFonts w:cs="Arial"/>
                                  <w:b/>
                                  <w:bCs/>
                                  <w:i/>
                                  <w:iCs/>
                                  <w:color w:val="000000"/>
                                  <w:sz w:val="16"/>
                                  <w:szCs w:val="16"/>
                                </w:rPr>
                                <w:t>Systems</w:t>
                              </w:r>
                            </w:p>
                          </w:txbxContent>
                        </wps:txbx>
                        <wps:bodyPr rot="0" vert="horz" wrap="none" lIns="0" tIns="0" rIns="0" bIns="0" anchor="t" anchorCtr="0">
                          <a:spAutoFit/>
                        </wps:bodyPr>
                      </wps:wsp>
                      <wps:wsp>
                        <wps:cNvPr id="1810" name="Rectangle 1865"/>
                        <wps:cNvSpPr>
                          <a:spLocks noChangeArrowheads="1"/>
                        </wps:cNvSpPr>
                        <wps:spPr bwMode="auto">
                          <a:xfrm>
                            <a:off x="282575" y="1066800"/>
                            <a:ext cx="476250" cy="31686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11" name="Rectangle 1867"/>
                        <wps:cNvSpPr>
                          <a:spLocks noChangeArrowheads="1"/>
                        </wps:cNvSpPr>
                        <wps:spPr bwMode="auto">
                          <a:xfrm>
                            <a:off x="352425" y="1117600"/>
                            <a:ext cx="35306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FC97B17" w14:textId="77777777" w:rsidR="00181A7E" w:rsidRDefault="00181A7E" w:rsidP="00F94E00">
                              <w:r>
                                <w:rPr>
                                  <w:rFonts w:cs="Arial"/>
                                  <w:b/>
                                  <w:bCs/>
                                  <w:color w:val="000000"/>
                                  <w:sz w:val="10"/>
                                  <w:szCs w:val="10"/>
                                </w:rPr>
                                <w:t xml:space="preserve">Power Flow </w:t>
                              </w:r>
                            </w:p>
                          </w:txbxContent>
                        </wps:txbx>
                        <wps:bodyPr rot="0" vert="horz" wrap="none" lIns="0" tIns="0" rIns="0" bIns="0" anchor="t" anchorCtr="0">
                          <a:spAutoFit/>
                        </wps:bodyPr>
                      </wps:wsp>
                      <wps:wsp>
                        <wps:cNvPr id="1812" name="Rectangle 1868"/>
                        <wps:cNvSpPr>
                          <a:spLocks noChangeArrowheads="1"/>
                        </wps:cNvSpPr>
                        <wps:spPr bwMode="auto">
                          <a:xfrm>
                            <a:off x="404495" y="1189990"/>
                            <a:ext cx="24701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E8B51F" w14:textId="77777777" w:rsidR="00181A7E" w:rsidRDefault="00181A7E" w:rsidP="00F94E00">
                              <w:r>
                                <w:rPr>
                                  <w:rFonts w:cs="Arial"/>
                                  <w:b/>
                                  <w:bCs/>
                                  <w:color w:val="000000"/>
                                  <w:sz w:val="10"/>
                                  <w:szCs w:val="10"/>
                                </w:rPr>
                                <w:t xml:space="preserve">solution </w:t>
                              </w:r>
                            </w:p>
                          </w:txbxContent>
                        </wps:txbx>
                        <wps:bodyPr rot="0" vert="horz" wrap="none" lIns="0" tIns="0" rIns="0" bIns="0" anchor="t" anchorCtr="0">
                          <a:spAutoFit/>
                        </wps:bodyPr>
                      </wps:wsp>
                      <wps:wsp>
                        <wps:cNvPr id="1813" name="Rectangle 1869"/>
                        <wps:cNvSpPr>
                          <a:spLocks noChangeArrowheads="1"/>
                        </wps:cNvSpPr>
                        <wps:spPr bwMode="auto">
                          <a:xfrm>
                            <a:off x="420370" y="1264920"/>
                            <a:ext cx="20510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496F5C" w14:textId="77777777" w:rsidR="00181A7E" w:rsidRDefault="00181A7E" w:rsidP="00F94E00">
                              <w:r>
                                <w:rPr>
                                  <w:rFonts w:cs="Arial"/>
                                  <w:b/>
                                  <w:bCs/>
                                  <w:color w:val="000000"/>
                                  <w:sz w:val="10"/>
                                  <w:szCs w:val="10"/>
                                </w:rPr>
                                <w:t>engine</w:t>
                              </w:r>
                            </w:p>
                          </w:txbxContent>
                        </wps:txbx>
                        <wps:bodyPr rot="0" vert="horz" wrap="none" lIns="0" tIns="0" rIns="0" bIns="0" anchor="t" anchorCtr="0">
                          <a:spAutoFit/>
                        </wps:bodyPr>
                      </wps:wsp>
                      <wps:wsp>
                        <wps:cNvPr id="1814" name="Rectangle 1870"/>
                        <wps:cNvSpPr>
                          <a:spLocks noChangeArrowheads="1"/>
                        </wps:cNvSpPr>
                        <wps:spPr bwMode="auto">
                          <a:xfrm>
                            <a:off x="248920" y="1452245"/>
                            <a:ext cx="509905" cy="41973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15" name="Rectangle 1872"/>
                        <wps:cNvSpPr>
                          <a:spLocks noChangeArrowheads="1"/>
                        </wps:cNvSpPr>
                        <wps:spPr bwMode="auto">
                          <a:xfrm>
                            <a:off x="347345" y="1479550"/>
                            <a:ext cx="32829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F09847" w14:textId="77777777" w:rsidR="00181A7E" w:rsidRDefault="00181A7E" w:rsidP="00F94E00">
                              <w:r>
                                <w:rPr>
                                  <w:rFonts w:cs="Arial"/>
                                  <w:b/>
                                  <w:bCs/>
                                  <w:color w:val="000000"/>
                                  <w:sz w:val="10"/>
                                  <w:szCs w:val="10"/>
                                </w:rPr>
                                <w:t xml:space="preserve">Substation </w:t>
                              </w:r>
                            </w:p>
                          </w:txbxContent>
                        </wps:txbx>
                        <wps:bodyPr rot="0" vert="horz" wrap="none" lIns="0" tIns="0" rIns="0" bIns="0" anchor="t" anchorCtr="0">
                          <a:spAutoFit/>
                        </wps:bodyPr>
                      </wps:wsp>
                      <wps:wsp>
                        <wps:cNvPr id="1816" name="Rectangle 1873"/>
                        <wps:cNvSpPr>
                          <a:spLocks noChangeArrowheads="1"/>
                        </wps:cNvSpPr>
                        <wps:spPr bwMode="auto">
                          <a:xfrm>
                            <a:off x="404495" y="1555115"/>
                            <a:ext cx="20828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531377" w14:textId="77777777" w:rsidR="00181A7E" w:rsidRDefault="00181A7E" w:rsidP="00F94E00">
                              <w:r>
                                <w:rPr>
                                  <w:rFonts w:cs="Arial"/>
                                  <w:b/>
                                  <w:bCs/>
                                  <w:color w:val="000000"/>
                                  <w:sz w:val="10"/>
                                  <w:szCs w:val="10"/>
                                </w:rPr>
                                <w:t xml:space="preserve">Details </w:t>
                              </w:r>
                            </w:p>
                          </w:txbxContent>
                        </wps:txbx>
                        <wps:bodyPr rot="0" vert="horz" wrap="none" lIns="0" tIns="0" rIns="0" bIns="0" anchor="t" anchorCtr="0">
                          <a:spAutoFit/>
                        </wps:bodyPr>
                      </wps:wsp>
                      <wps:wsp>
                        <wps:cNvPr id="1817" name="Rectangle 1874"/>
                        <wps:cNvSpPr>
                          <a:spLocks noChangeArrowheads="1"/>
                        </wps:cNvSpPr>
                        <wps:spPr bwMode="auto">
                          <a:xfrm>
                            <a:off x="295275" y="1628140"/>
                            <a:ext cx="42037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956FCED" w14:textId="77777777" w:rsidR="00181A7E" w:rsidRDefault="00181A7E" w:rsidP="00F94E00">
                              <w:r>
                                <w:rPr>
                                  <w:rFonts w:cs="Arial"/>
                                  <w:b/>
                                  <w:bCs/>
                                  <w:color w:val="000000"/>
                                  <w:sz w:val="10"/>
                                  <w:szCs w:val="10"/>
                                </w:rPr>
                                <w:t>including Bus</w:t>
                              </w:r>
                            </w:p>
                          </w:txbxContent>
                        </wps:txbx>
                        <wps:bodyPr rot="0" vert="horz" wrap="none" lIns="0" tIns="0" rIns="0" bIns="0" anchor="t" anchorCtr="0">
                          <a:spAutoFit/>
                        </wps:bodyPr>
                      </wps:wsp>
                      <wps:wsp>
                        <wps:cNvPr id="1818" name="Rectangle 1875"/>
                        <wps:cNvSpPr>
                          <a:spLocks noChangeArrowheads="1"/>
                        </wps:cNvSpPr>
                        <wps:spPr bwMode="auto">
                          <a:xfrm>
                            <a:off x="694055" y="1628140"/>
                            <a:ext cx="1778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83FDE5"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19" name="Rectangle 1876"/>
                        <wps:cNvSpPr>
                          <a:spLocks noChangeArrowheads="1"/>
                        </wps:cNvSpPr>
                        <wps:spPr bwMode="auto">
                          <a:xfrm>
                            <a:off x="404495" y="1702435"/>
                            <a:ext cx="20510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C37424" w14:textId="77777777" w:rsidR="00181A7E" w:rsidRDefault="00181A7E" w:rsidP="00F94E00">
                              <w:r>
                                <w:rPr>
                                  <w:rFonts w:cs="Arial"/>
                                  <w:b/>
                                  <w:bCs/>
                                  <w:color w:val="000000"/>
                                  <w:sz w:val="10"/>
                                  <w:szCs w:val="10"/>
                                </w:rPr>
                                <w:t xml:space="preserve">Switch </w:t>
                              </w:r>
                            </w:p>
                          </w:txbxContent>
                        </wps:txbx>
                        <wps:bodyPr rot="0" vert="horz" wrap="none" lIns="0" tIns="0" rIns="0" bIns="0" anchor="t" anchorCtr="0">
                          <a:spAutoFit/>
                        </wps:bodyPr>
                      </wps:wsp>
                      <wps:wsp>
                        <wps:cNvPr id="1820" name="Rectangle 1877"/>
                        <wps:cNvSpPr>
                          <a:spLocks noChangeArrowheads="1"/>
                        </wps:cNvSpPr>
                        <wps:spPr bwMode="auto">
                          <a:xfrm>
                            <a:off x="307975" y="1769745"/>
                            <a:ext cx="41656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F55FCB" w14:textId="77777777" w:rsidR="00181A7E" w:rsidRDefault="00181A7E" w:rsidP="00F94E00">
                              <w:r>
                                <w:rPr>
                                  <w:rFonts w:cs="Arial"/>
                                  <w:b/>
                                  <w:bCs/>
                                  <w:color w:val="000000"/>
                                  <w:sz w:val="10"/>
                                  <w:szCs w:val="10"/>
                                </w:rPr>
                                <w:t>Configuration</w:t>
                              </w:r>
                            </w:p>
                          </w:txbxContent>
                        </wps:txbx>
                        <wps:bodyPr rot="0" vert="horz" wrap="none" lIns="0" tIns="0" rIns="0" bIns="0" anchor="t" anchorCtr="0">
                          <a:spAutoFit/>
                        </wps:bodyPr>
                      </wps:wsp>
                      <wps:wsp>
                        <wps:cNvPr id="1821" name="Rectangle 1878"/>
                        <wps:cNvSpPr>
                          <a:spLocks noChangeArrowheads="1"/>
                        </wps:cNvSpPr>
                        <wps:spPr bwMode="auto">
                          <a:xfrm>
                            <a:off x="282575" y="680720"/>
                            <a:ext cx="476250" cy="31750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22" name="Rectangle 1880"/>
                        <wps:cNvSpPr>
                          <a:spLocks noChangeArrowheads="1"/>
                        </wps:cNvSpPr>
                        <wps:spPr bwMode="auto">
                          <a:xfrm>
                            <a:off x="323215" y="765175"/>
                            <a:ext cx="41338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A1ABA0" w14:textId="77777777" w:rsidR="00181A7E" w:rsidRDefault="00181A7E" w:rsidP="00F94E00">
                              <w:r>
                                <w:rPr>
                                  <w:rFonts w:cs="Arial"/>
                                  <w:b/>
                                  <w:bCs/>
                                  <w:color w:val="000000"/>
                                  <w:sz w:val="10"/>
                                  <w:szCs w:val="10"/>
                                </w:rPr>
                                <w:t xml:space="preserve">Transmission </w:t>
                              </w:r>
                            </w:p>
                          </w:txbxContent>
                        </wps:txbx>
                        <wps:bodyPr rot="0" vert="horz" wrap="none" lIns="0" tIns="0" rIns="0" bIns="0" anchor="t" anchorCtr="0">
                          <a:spAutoFit/>
                        </wps:bodyPr>
                      </wps:wsp>
                      <wps:wsp>
                        <wps:cNvPr id="1823" name="Rectangle 1881"/>
                        <wps:cNvSpPr>
                          <a:spLocks noChangeArrowheads="1"/>
                        </wps:cNvSpPr>
                        <wps:spPr bwMode="auto">
                          <a:xfrm>
                            <a:off x="397510" y="838200"/>
                            <a:ext cx="25463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3D03FD" w14:textId="77777777" w:rsidR="00181A7E" w:rsidRDefault="00181A7E" w:rsidP="00F94E00">
                              <w:r>
                                <w:rPr>
                                  <w:rFonts w:cs="Arial"/>
                                  <w:b/>
                                  <w:bCs/>
                                  <w:color w:val="000000"/>
                                  <w:sz w:val="10"/>
                                  <w:szCs w:val="10"/>
                                </w:rPr>
                                <w:t>Registry</w:t>
                              </w:r>
                            </w:p>
                          </w:txbxContent>
                        </wps:txbx>
                        <wps:bodyPr rot="0" vert="horz" wrap="none" lIns="0" tIns="0" rIns="0" bIns="0" anchor="t" anchorCtr="0">
                          <a:spAutoFit/>
                        </wps:bodyPr>
                      </wps:wsp>
                      <wps:wsp>
                        <wps:cNvPr id="281" name="Rectangle 1882"/>
                        <wps:cNvSpPr>
                          <a:spLocks noChangeArrowheads="1"/>
                        </wps:cNvSpPr>
                        <wps:spPr bwMode="auto">
                          <a:xfrm>
                            <a:off x="282575" y="317500"/>
                            <a:ext cx="476250" cy="31686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282" name="Rectangle 1884"/>
                        <wps:cNvSpPr>
                          <a:spLocks noChangeArrowheads="1"/>
                        </wps:cNvSpPr>
                        <wps:spPr bwMode="auto">
                          <a:xfrm>
                            <a:off x="325755" y="334645"/>
                            <a:ext cx="42735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437997" w14:textId="77777777" w:rsidR="00181A7E" w:rsidRDefault="00181A7E" w:rsidP="00F94E00">
                              <w:r>
                                <w:rPr>
                                  <w:rFonts w:cs="Arial"/>
                                  <w:b/>
                                  <w:bCs/>
                                  <w:color w:val="000000"/>
                                  <w:sz w:val="10"/>
                                  <w:szCs w:val="10"/>
                                </w:rPr>
                                <w:t>WECC Source</w:t>
                              </w:r>
                            </w:p>
                          </w:txbxContent>
                        </wps:txbx>
                        <wps:bodyPr rot="0" vert="horz" wrap="none" lIns="0" tIns="0" rIns="0" bIns="0" anchor="t" anchorCtr="0">
                          <a:spAutoFit/>
                        </wps:bodyPr>
                      </wps:wsp>
                      <wps:wsp>
                        <wps:cNvPr id="283" name="Rectangle 1885"/>
                        <wps:cNvSpPr>
                          <a:spLocks noChangeArrowheads="1"/>
                        </wps:cNvSpPr>
                        <wps:spPr bwMode="auto">
                          <a:xfrm>
                            <a:off x="358140" y="401955"/>
                            <a:ext cx="11303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1A5802" w14:textId="77777777" w:rsidR="00181A7E" w:rsidRDefault="00181A7E" w:rsidP="00F94E00">
                              <w:r>
                                <w:rPr>
                                  <w:rFonts w:cs="Arial"/>
                                  <w:b/>
                                  <w:bCs/>
                                  <w:color w:val="000000"/>
                                  <w:sz w:val="10"/>
                                  <w:szCs w:val="10"/>
                                </w:rPr>
                                <w:t>bus</w:t>
                              </w:r>
                            </w:p>
                          </w:txbxContent>
                        </wps:txbx>
                        <wps:bodyPr rot="0" vert="horz" wrap="none" lIns="0" tIns="0" rIns="0" bIns="0" anchor="t" anchorCtr="0">
                          <a:spAutoFit/>
                        </wps:bodyPr>
                      </wps:wsp>
                      <wps:wsp>
                        <wps:cNvPr id="284" name="Rectangle 1886"/>
                        <wps:cNvSpPr>
                          <a:spLocks noChangeArrowheads="1"/>
                        </wps:cNvSpPr>
                        <wps:spPr bwMode="auto">
                          <a:xfrm>
                            <a:off x="465455" y="401955"/>
                            <a:ext cx="1778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612CD73"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285" name="Rectangle 1887"/>
                        <wps:cNvSpPr>
                          <a:spLocks noChangeArrowheads="1"/>
                        </wps:cNvSpPr>
                        <wps:spPr bwMode="auto">
                          <a:xfrm>
                            <a:off x="483235" y="401955"/>
                            <a:ext cx="2120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79BBFB" w14:textId="77777777" w:rsidR="00181A7E" w:rsidRDefault="00181A7E" w:rsidP="00F94E00">
                              <w:r>
                                <w:rPr>
                                  <w:rFonts w:cs="Arial"/>
                                  <w:b/>
                                  <w:bCs/>
                                  <w:color w:val="000000"/>
                                  <w:sz w:val="10"/>
                                  <w:szCs w:val="10"/>
                                </w:rPr>
                                <w:t>branch</w:t>
                              </w:r>
                            </w:p>
                          </w:txbxContent>
                        </wps:txbx>
                        <wps:bodyPr rot="0" vert="horz" wrap="none" lIns="0" tIns="0" rIns="0" bIns="0" anchor="t" anchorCtr="0">
                          <a:spAutoFit/>
                        </wps:bodyPr>
                      </wps:wsp>
                      <wps:wsp>
                        <wps:cNvPr id="286" name="Rectangle 1888"/>
                        <wps:cNvSpPr>
                          <a:spLocks noChangeArrowheads="1"/>
                        </wps:cNvSpPr>
                        <wps:spPr bwMode="auto">
                          <a:xfrm>
                            <a:off x="386715" y="476250"/>
                            <a:ext cx="28638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8A3C07" w14:textId="77777777" w:rsidR="00181A7E" w:rsidRDefault="00181A7E" w:rsidP="00F94E00">
                              <w:r>
                                <w:rPr>
                                  <w:rFonts w:cs="Arial"/>
                                  <w:b/>
                                  <w:bCs/>
                                  <w:color w:val="000000"/>
                                  <w:sz w:val="10"/>
                                  <w:szCs w:val="10"/>
                                </w:rPr>
                                <w:t>basecase</w:t>
                              </w:r>
                            </w:p>
                          </w:txbxContent>
                        </wps:txbx>
                        <wps:bodyPr rot="0" vert="horz" wrap="none" lIns="0" tIns="0" rIns="0" bIns="0" anchor="t" anchorCtr="0">
                          <a:spAutoFit/>
                        </wps:bodyPr>
                      </wps:wsp>
                      <wps:wsp>
                        <wps:cNvPr id="287" name="Rectangle 1889"/>
                        <wps:cNvSpPr>
                          <a:spLocks noChangeArrowheads="1"/>
                        </wps:cNvSpPr>
                        <wps:spPr bwMode="auto">
                          <a:xfrm>
                            <a:off x="431165" y="549275"/>
                            <a:ext cx="18732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6478DE" w14:textId="77777777" w:rsidR="00181A7E" w:rsidRDefault="00181A7E" w:rsidP="00F94E00">
                              <w:r>
                                <w:rPr>
                                  <w:rFonts w:cs="Arial"/>
                                  <w:b/>
                                  <w:bCs/>
                                  <w:color w:val="000000"/>
                                  <w:sz w:val="10"/>
                                  <w:szCs w:val="10"/>
                                </w:rPr>
                                <w:t>model</w:t>
                              </w:r>
                            </w:p>
                          </w:txbxContent>
                        </wps:txbx>
                        <wps:bodyPr rot="0" vert="horz" wrap="none" lIns="0" tIns="0" rIns="0" bIns="0" anchor="t" anchorCtr="0">
                          <a:spAutoFit/>
                        </wps:bodyPr>
                      </wps:wsp>
                      <wps:wsp>
                        <wps:cNvPr id="1824" name="Freeform 1890"/>
                        <wps:cNvSpPr>
                          <a:spLocks/>
                        </wps:cNvSpPr>
                        <wps:spPr bwMode="auto">
                          <a:xfrm>
                            <a:off x="191135" y="476250"/>
                            <a:ext cx="91440" cy="749300"/>
                          </a:xfrm>
                          <a:custGeom>
                            <a:avLst/>
                            <a:gdLst>
                              <a:gd name="T0" fmla="*/ 144 w 144"/>
                              <a:gd name="T1" fmla="*/ 0 h 1180"/>
                              <a:gd name="T2" fmla="*/ 0 w 144"/>
                              <a:gd name="T3" fmla="*/ 0 h 1180"/>
                              <a:gd name="T4" fmla="*/ 0 w 144"/>
                              <a:gd name="T5" fmla="*/ 1180 h 1180"/>
                              <a:gd name="T6" fmla="*/ 84 w 144"/>
                              <a:gd name="T7" fmla="*/ 1180 h 1180"/>
                            </a:gdLst>
                            <a:ahLst/>
                            <a:cxnLst>
                              <a:cxn ang="0">
                                <a:pos x="T0" y="T1"/>
                              </a:cxn>
                              <a:cxn ang="0">
                                <a:pos x="T2" y="T3"/>
                              </a:cxn>
                              <a:cxn ang="0">
                                <a:pos x="T4" y="T5"/>
                              </a:cxn>
                              <a:cxn ang="0">
                                <a:pos x="T6" y="T7"/>
                              </a:cxn>
                            </a:cxnLst>
                            <a:rect l="0" t="0" r="r" b="b"/>
                            <a:pathLst>
                              <a:path w="144" h="1180">
                                <a:moveTo>
                                  <a:pt x="144" y="0"/>
                                </a:moveTo>
                                <a:lnTo>
                                  <a:pt x="0" y="0"/>
                                </a:lnTo>
                                <a:lnTo>
                                  <a:pt x="0" y="1180"/>
                                </a:lnTo>
                                <a:lnTo>
                                  <a:pt x="84" y="1180"/>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25" name="Freeform 1891"/>
                        <wps:cNvSpPr>
                          <a:spLocks/>
                        </wps:cNvSpPr>
                        <wps:spPr bwMode="auto">
                          <a:xfrm>
                            <a:off x="231775" y="1201420"/>
                            <a:ext cx="50800" cy="47625"/>
                          </a:xfrm>
                          <a:custGeom>
                            <a:avLst/>
                            <a:gdLst>
                              <a:gd name="T0" fmla="*/ 80 w 80"/>
                              <a:gd name="T1" fmla="*/ 38 h 75"/>
                              <a:gd name="T2" fmla="*/ 0 w 80"/>
                              <a:gd name="T3" fmla="*/ 75 h 75"/>
                              <a:gd name="T4" fmla="*/ 5 w 80"/>
                              <a:gd name="T5" fmla="*/ 66 h 75"/>
                              <a:gd name="T6" fmla="*/ 7 w 80"/>
                              <a:gd name="T7" fmla="*/ 57 h 75"/>
                              <a:gd name="T8" fmla="*/ 9 w 80"/>
                              <a:gd name="T9" fmla="*/ 49 h 75"/>
                              <a:gd name="T10" fmla="*/ 9 w 80"/>
                              <a:gd name="T11" fmla="*/ 38 h 75"/>
                              <a:gd name="T12" fmla="*/ 9 w 80"/>
                              <a:gd name="T13" fmla="*/ 29 h 75"/>
                              <a:gd name="T14" fmla="*/ 7 w 80"/>
                              <a:gd name="T15" fmla="*/ 20 h 75"/>
                              <a:gd name="T16" fmla="*/ 5 w 80"/>
                              <a:gd name="T17" fmla="*/ 9 h 75"/>
                              <a:gd name="T18" fmla="*/ 0 w 80"/>
                              <a:gd name="T19" fmla="*/ 0 h 75"/>
                              <a:gd name="T20" fmla="*/ 80 w 80"/>
                              <a:gd name="T21" fmla="*/ 38 h 75"/>
                              <a:gd name="T22" fmla="*/ 80 w 80"/>
                              <a:gd name="T23" fmla="*/ 3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0" h="75">
                                <a:moveTo>
                                  <a:pt x="80" y="38"/>
                                </a:moveTo>
                                <a:lnTo>
                                  <a:pt x="0" y="75"/>
                                </a:lnTo>
                                <a:lnTo>
                                  <a:pt x="5" y="66"/>
                                </a:lnTo>
                                <a:lnTo>
                                  <a:pt x="7" y="57"/>
                                </a:lnTo>
                                <a:lnTo>
                                  <a:pt x="9" y="49"/>
                                </a:lnTo>
                                <a:lnTo>
                                  <a:pt x="9" y="38"/>
                                </a:lnTo>
                                <a:lnTo>
                                  <a:pt x="9" y="29"/>
                                </a:lnTo>
                                <a:lnTo>
                                  <a:pt x="7" y="20"/>
                                </a:lnTo>
                                <a:lnTo>
                                  <a:pt x="5" y="9"/>
                                </a:lnTo>
                                <a:lnTo>
                                  <a:pt x="0" y="0"/>
                                </a:lnTo>
                                <a:lnTo>
                                  <a:pt x="80" y="38"/>
                                </a:lnTo>
                                <a:lnTo>
                                  <a:pt x="80"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26" name="Freeform 1892"/>
                        <wps:cNvSpPr>
                          <a:spLocks/>
                        </wps:cNvSpPr>
                        <wps:spPr bwMode="auto">
                          <a:xfrm>
                            <a:off x="231775" y="1201420"/>
                            <a:ext cx="50800" cy="47625"/>
                          </a:xfrm>
                          <a:custGeom>
                            <a:avLst/>
                            <a:gdLst>
                              <a:gd name="T0" fmla="*/ 80 w 80"/>
                              <a:gd name="T1" fmla="*/ 38 h 75"/>
                              <a:gd name="T2" fmla="*/ 0 w 80"/>
                              <a:gd name="T3" fmla="*/ 75 h 75"/>
                              <a:gd name="T4" fmla="*/ 5 w 80"/>
                              <a:gd name="T5" fmla="*/ 66 h 75"/>
                              <a:gd name="T6" fmla="*/ 7 w 80"/>
                              <a:gd name="T7" fmla="*/ 57 h 75"/>
                              <a:gd name="T8" fmla="*/ 9 w 80"/>
                              <a:gd name="T9" fmla="*/ 49 h 75"/>
                              <a:gd name="T10" fmla="*/ 9 w 80"/>
                              <a:gd name="T11" fmla="*/ 38 h 75"/>
                              <a:gd name="T12" fmla="*/ 9 w 80"/>
                              <a:gd name="T13" fmla="*/ 29 h 75"/>
                              <a:gd name="T14" fmla="*/ 7 w 80"/>
                              <a:gd name="T15" fmla="*/ 20 h 75"/>
                              <a:gd name="T16" fmla="*/ 5 w 80"/>
                              <a:gd name="T17" fmla="*/ 9 h 75"/>
                              <a:gd name="T18" fmla="*/ 0 w 80"/>
                              <a:gd name="T19" fmla="*/ 0 h 75"/>
                              <a:gd name="T20" fmla="*/ 80 w 80"/>
                              <a:gd name="T21" fmla="*/ 38 h 75"/>
                              <a:gd name="T22" fmla="*/ 80 w 80"/>
                              <a:gd name="T23" fmla="*/ 3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0" h="75">
                                <a:moveTo>
                                  <a:pt x="80" y="38"/>
                                </a:moveTo>
                                <a:lnTo>
                                  <a:pt x="0" y="75"/>
                                </a:lnTo>
                                <a:lnTo>
                                  <a:pt x="5" y="66"/>
                                </a:lnTo>
                                <a:lnTo>
                                  <a:pt x="7" y="57"/>
                                </a:lnTo>
                                <a:lnTo>
                                  <a:pt x="9" y="49"/>
                                </a:lnTo>
                                <a:lnTo>
                                  <a:pt x="9" y="38"/>
                                </a:lnTo>
                                <a:lnTo>
                                  <a:pt x="9" y="29"/>
                                </a:lnTo>
                                <a:lnTo>
                                  <a:pt x="7" y="20"/>
                                </a:lnTo>
                                <a:lnTo>
                                  <a:pt x="5" y="9"/>
                                </a:lnTo>
                                <a:lnTo>
                                  <a:pt x="0" y="0"/>
                                </a:lnTo>
                                <a:lnTo>
                                  <a:pt x="80" y="38"/>
                                </a:lnTo>
                                <a:lnTo>
                                  <a:pt x="80" y="38"/>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27" name="Freeform 1893"/>
                        <wps:cNvSpPr>
                          <a:spLocks/>
                        </wps:cNvSpPr>
                        <wps:spPr bwMode="auto">
                          <a:xfrm>
                            <a:off x="758825" y="839470"/>
                            <a:ext cx="67310" cy="318135"/>
                          </a:xfrm>
                          <a:custGeom>
                            <a:avLst/>
                            <a:gdLst>
                              <a:gd name="T0" fmla="*/ 0 w 106"/>
                              <a:gd name="T1" fmla="*/ 0 h 501"/>
                              <a:gd name="T2" fmla="*/ 106 w 106"/>
                              <a:gd name="T3" fmla="*/ 0 h 501"/>
                              <a:gd name="T4" fmla="*/ 106 w 106"/>
                              <a:gd name="T5" fmla="*/ 501 h 501"/>
                              <a:gd name="T6" fmla="*/ 58 w 106"/>
                              <a:gd name="T7" fmla="*/ 501 h 501"/>
                            </a:gdLst>
                            <a:ahLst/>
                            <a:cxnLst>
                              <a:cxn ang="0">
                                <a:pos x="T0" y="T1"/>
                              </a:cxn>
                              <a:cxn ang="0">
                                <a:pos x="T2" y="T3"/>
                              </a:cxn>
                              <a:cxn ang="0">
                                <a:pos x="T4" y="T5"/>
                              </a:cxn>
                              <a:cxn ang="0">
                                <a:pos x="T6" y="T7"/>
                              </a:cxn>
                            </a:cxnLst>
                            <a:rect l="0" t="0" r="r" b="b"/>
                            <a:pathLst>
                              <a:path w="106" h="501">
                                <a:moveTo>
                                  <a:pt x="0" y="0"/>
                                </a:moveTo>
                                <a:lnTo>
                                  <a:pt x="106" y="0"/>
                                </a:lnTo>
                                <a:lnTo>
                                  <a:pt x="106" y="501"/>
                                </a:lnTo>
                                <a:lnTo>
                                  <a:pt x="58" y="501"/>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28" name="Freeform 1894"/>
                        <wps:cNvSpPr>
                          <a:spLocks/>
                        </wps:cNvSpPr>
                        <wps:spPr bwMode="auto">
                          <a:xfrm>
                            <a:off x="758825" y="1132840"/>
                            <a:ext cx="49530" cy="48895"/>
                          </a:xfrm>
                          <a:custGeom>
                            <a:avLst/>
                            <a:gdLst>
                              <a:gd name="T0" fmla="*/ 0 w 78"/>
                              <a:gd name="T1" fmla="*/ 37 h 77"/>
                              <a:gd name="T2" fmla="*/ 78 w 78"/>
                              <a:gd name="T3" fmla="*/ 0 h 77"/>
                              <a:gd name="T4" fmla="*/ 73 w 78"/>
                              <a:gd name="T5" fmla="*/ 9 h 77"/>
                              <a:gd name="T6" fmla="*/ 71 w 78"/>
                              <a:gd name="T7" fmla="*/ 20 h 77"/>
                              <a:gd name="T8" fmla="*/ 69 w 78"/>
                              <a:gd name="T9" fmla="*/ 28 h 77"/>
                              <a:gd name="T10" fmla="*/ 69 w 78"/>
                              <a:gd name="T11" fmla="*/ 37 h 77"/>
                              <a:gd name="T12" fmla="*/ 69 w 78"/>
                              <a:gd name="T13" fmla="*/ 48 h 77"/>
                              <a:gd name="T14" fmla="*/ 71 w 78"/>
                              <a:gd name="T15" fmla="*/ 57 h 77"/>
                              <a:gd name="T16" fmla="*/ 73 w 78"/>
                              <a:gd name="T17" fmla="*/ 66 h 77"/>
                              <a:gd name="T18" fmla="*/ 78 w 78"/>
                              <a:gd name="T19" fmla="*/ 77 h 77"/>
                              <a:gd name="T20" fmla="*/ 0 w 78"/>
                              <a:gd name="T21" fmla="*/ 37 h 77"/>
                              <a:gd name="T22" fmla="*/ 0 w 78"/>
                              <a:gd name="T23" fmla="*/ 3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7">
                                <a:moveTo>
                                  <a:pt x="0" y="37"/>
                                </a:moveTo>
                                <a:lnTo>
                                  <a:pt x="78" y="0"/>
                                </a:lnTo>
                                <a:lnTo>
                                  <a:pt x="73" y="9"/>
                                </a:lnTo>
                                <a:lnTo>
                                  <a:pt x="71" y="20"/>
                                </a:lnTo>
                                <a:lnTo>
                                  <a:pt x="69" y="28"/>
                                </a:lnTo>
                                <a:lnTo>
                                  <a:pt x="69" y="37"/>
                                </a:lnTo>
                                <a:lnTo>
                                  <a:pt x="69" y="48"/>
                                </a:lnTo>
                                <a:lnTo>
                                  <a:pt x="71" y="57"/>
                                </a:lnTo>
                                <a:lnTo>
                                  <a:pt x="73" y="66"/>
                                </a:lnTo>
                                <a:lnTo>
                                  <a:pt x="78" y="77"/>
                                </a:lnTo>
                                <a:lnTo>
                                  <a:pt x="0" y="37"/>
                                </a:lnTo>
                                <a:lnTo>
                                  <a:pt x="0" y="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29" name="Freeform 1895"/>
                        <wps:cNvSpPr>
                          <a:spLocks/>
                        </wps:cNvSpPr>
                        <wps:spPr bwMode="auto">
                          <a:xfrm>
                            <a:off x="758825" y="1132840"/>
                            <a:ext cx="49530" cy="48895"/>
                          </a:xfrm>
                          <a:custGeom>
                            <a:avLst/>
                            <a:gdLst>
                              <a:gd name="T0" fmla="*/ 0 w 78"/>
                              <a:gd name="T1" fmla="*/ 37 h 77"/>
                              <a:gd name="T2" fmla="*/ 78 w 78"/>
                              <a:gd name="T3" fmla="*/ 0 h 77"/>
                              <a:gd name="T4" fmla="*/ 73 w 78"/>
                              <a:gd name="T5" fmla="*/ 9 h 77"/>
                              <a:gd name="T6" fmla="*/ 71 w 78"/>
                              <a:gd name="T7" fmla="*/ 20 h 77"/>
                              <a:gd name="T8" fmla="*/ 69 w 78"/>
                              <a:gd name="T9" fmla="*/ 28 h 77"/>
                              <a:gd name="T10" fmla="*/ 69 w 78"/>
                              <a:gd name="T11" fmla="*/ 37 h 77"/>
                              <a:gd name="T12" fmla="*/ 69 w 78"/>
                              <a:gd name="T13" fmla="*/ 48 h 77"/>
                              <a:gd name="T14" fmla="*/ 71 w 78"/>
                              <a:gd name="T15" fmla="*/ 57 h 77"/>
                              <a:gd name="T16" fmla="*/ 73 w 78"/>
                              <a:gd name="T17" fmla="*/ 66 h 77"/>
                              <a:gd name="T18" fmla="*/ 78 w 78"/>
                              <a:gd name="T19" fmla="*/ 77 h 77"/>
                              <a:gd name="T20" fmla="*/ 0 w 78"/>
                              <a:gd name="T21" fmla="*/ 37 h 77"/>
                              <a:gd name="T22" fmla="*/ 0 w 78"/>
                              <a:gd name="T23" fmla="*/ 3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7">
                                <a:moveTo>
                                  <a:pt x="0" y="37"/>
                                </a:moveTo>
                                <a:lnTo>
                                  <a:pt x="78" y="0"/>
                                </a:lnTo>
                                <a:lnTo>
                                  <a:pt x="73" y="9"/>
                                </a:lnTo>
                                <a:lnTo>
                                  <a:pt x="71" y="20"/>
                                </a:lnTo>
                                <a:lnTo>
                                  <a:pt x="69" y="28"/>
                                </a:lnTo>
                                <a:lnTo>
                                  <a:pt x="69" y="37"/>
                                </a:lnTo>
                                <a:lnTo>
                                  <a:pt x="69" y="48"/>
                                </a:lnTo>
                                <a:lnTo>
                                  <a:pt x="71" y="57"/>
                                </a:lnTo>
                                <a:lnTo>
                                  <a:pt x="73" y="66"/>
                                </a:lnTo>
                                <a:lnTo>
                                  <a:pt x="78" y="77"/>
                                </a:lnTo>
                                <a:lnTo>
                                  <a:pt x="0" y="37"/>
                                </a:lnTo>
                                <a:lnTo>
                                  <a:pt x="0" y="37"/>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0" name="Freeform 1896"/>
                        <wps:cNvSpPr>
                          <a:spLocks/>
                        </wps:cNvSpPr>
                        <wps:spPr bwMode="auto">
                          <a:xfrm>
                            <a:off x="758825" y="853440"/>
                            <a:ext cx="272415" cy="440690"/>
                          </a:xfrm>
                          <a:custGeom>
                            <a:avLst/>
                            <a:gdLst>
                              <a:gd name="T0" fmla="*/ 0 w 429"/>
                              <a:gd name="T1" fmla="*/ 694 h 694"/>
                              <a:gd name="T2" fmla="*/ 429 w 429"/>
                              <a:gd name="T3" fmla="*/ 694 h 694"/>
                              <a:gd name="T4" fmla="*/ 429 w 429"/>
                              <a:gd name="T5" fmla="*/ 0 h 694"/>
                            </a:gdLst>
                            <a:ahLst/>
                            <a:cxnLst>
                              <a:cxn ang="0">
                                <a:pos x="T0" y="T1"/>
                              </a:cxn>
                              <a:cxn ang="0">
                                <a:pos x="T2" y="T3"/>
                              </a:cxn>
                              <a:cxn ang="0">
                                <a:pos x="T4" y="T5"/>
                              </a:cxn>
                            </a:cxnLst>
                            <a:rect l="0" t="0" r="r" b="b"/>
                            <a:pathLst>
                              <a:path w="429" h="694">
                                <a:moveTo>
                                  <a:pt x="0" y="694"/>
                                </a:moveTo>
                                <a:lnTo>
                                  <a:pt x="429" y="694"/>
                                </a:lnTo>
                                <a:lnTo>
                                  <a:pt x="429" y="0"/>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1" name="Freeform 1897"/>
                        <wps:cNvSpPr>
                          <a:spLocks/>
                        </wps:cNvSpPr>
                        <wps:spPr bwMode="auto">
                          <a:xfrm>
                            <a:off x="1006475" y="817245"/>
                            <a:ext cx="50165" cy="48895"/>
                          </a:xfrm>
                          <a:custGeom>
                            <a:avLst/>
                            <a:gdLst>
                              <a:gd name="T0" fmla="*/ 39 w 79"/>
                              <a:gd name="T1" fmla="*/ 0 h 77"/>
                              <a:gd name="T2" fmla="*/ 79 w 79"/>
                              <a:gd name="T3" fmla="*/ 77 h 77"/>
                              <a:gd name="T4" fmla="*/ 68 w 79"/>
                              <a:gd name="T5" fmla="*/ 72 h 77"/>
                              <a:gd name="T6" fmla="*/ 59 w 79"/>
                              <a:gd name="T7" fmla="*/ 70 h 77"/>
                              <a:gd name="T8" fmla="*/ 48 w 79"/>
                              <a:gd name="T9" fmla="*/ 68 h 77"/>
                              <a:gd name="T10" fmla="*/ 39 w 79"/>
                              <a:gd name="T11" fmla="*/ 68 h 77"/>
                              <a:gd name="T12" fmla="*/ 28 w 79"/>
                              <a:gd name="T13" fmla="*/ 68 h 77"/>
                              <a:gd name="T14" fmla="*/ 20 w 79"/>
                              <a:gd name="T15" fmla="*/ 70 h 77"/>
                              <a:gd name="T16" fmla="*/ 8 w 79"/>
                              <a:gd name="T17" fmla="*/ 72 h 77"/>
                              <a:gd name="T18" fmla="*/ 0 w 79"/>
                              <a:gd name="T19" fmla="*/ 77 h 77"/>
                              <a:gd name="T20" fmla="*/ 39 w 79"/>
                              <a:gd name="T21" fmla="*/ 0 h 77"/>
                              <a:gd name="T22" fmla="*/ 39 w 79"/>
                              <a:gd name="T23"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77">
                                <a:moveTo>
                                  <a:pt x="39" y="0"/>
                                </a:moveTo>
                                <a:lnTo>
                                  <a:pt x="79" y="77"/>
                                </a:lnTo>
                                <a:lnTo>
                                  <a:pt x="68" y="72"/>
                                </a:lnTo>
                                <a:lnTo>
                                  <a:pt x="59" y="70"/>
                                </a:lnTo>
                                <a:lnTo>
                                  <a:pt x="48" y="68"/>
                                </a:lnTo>
                                <a:lnTo>
                                  <a:pt x="39" y="68"/>
                                </a:lnTo>
                                <a:lnTo>
                                  <a:pt x="28" y="68"/>
                                </a:lnTo>
                                <a:lnTo>
                                  <a:pt x="20" y="70"/>
                                </a:lnTo>
                                <a:lnTo>
                                  <a:pt x="8" y="72"/>
                                </a:lnTo>
                                <a:lnTo>
                                  <a:pt x="0" y="77"/>
                                </a:lnTo>
                                <a:lnTo>
                                  <a:pt x="39" y="0"/>
                                </a:lnTo>
                                <a:lnTo>
                                  <a:pt x="3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32" name="Freeform 1898"/>
                        <wps:cNvSpPr>
                          <a:spLocks/>
                        </wps:cNvSpPr>
                        <wps:spPr bwMode="auto">
                          <a:xfrm>
                            <a:off x="1006475" y="817245"/>
                            <a:ext cx="50165" cy="48895"/>
                          </a:xfrm>
                          <a:custGeom>
                            <a:avLst/>
                            <a:gdLst>
                              <a:gd name="T0" fmla="*/ 39 w 79"/>
                              <a:gd name="T1" fmla="*/ 0 h 77"/>
                              <a:gd name="T2" fmla="*/ 79 w 79"/>
                              <a:gd name="T3" fmla="*/ 77 h 77"/>
                              <a:gd name="T4" fmla="*/ 68 w 79"/>
                              <a:gd name="T5" fmla="*/ 72 h 77"/>
                              <a:gd name="T6" fmla="*/ 59 w 79"/>
                              <a:gd name="T7" fmla="*/ 70 h 77"/>
                              <a:gd name="T8" fmla="*/ 48 w 79"/>
                              <a:gd name="T9" fmla="*/ 68 h 77"/>
                              <a:gd name="T10" fmla="*/ 39 w 79"/>
                              <a:gd name="T11" fmla="*/ 68 h 77"/>
                              <a:gd name="T12" fmla="*/ 28 w 79"/>
                              <a:gd name="T13" fmla="*/ 68 h 77"/>
                              <a:gd name="T14" fmla="*/ 20 w 79"/>
                              <a:gd name="T15" fmla="*/ 70 h 77"/>
                              <a:gd name="T16" fmla="*/ 8 w 79"/>
                              <a:gd name="T17" fmla="*/ 72 h 77"/>
                              <a:gd name="T18" fmla="*/ 0 w 79"/>
                              <a:gd name="T19" fmla="*/ 77 h 77"/>
                              <a:gd name="T20" fmla="*/ 39 w 79"/>
                              <a:gd name="T21" fmla="*/ 0 h 77"/>
                              <a:gd name="T22" fmla="*/ 39 w 79"/>
                              <a:gd name="T23"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77">
                                <a:moveTo>
                                  <a:pt x="39" y="0"/>
                                </a:moveTo>
                                <a:lnTo>
                                  <a:pt x="79" y="77"/>
                                </a:lnTo>
                                <a:lnTo>
                                  <a:pt x="68" y="72"/>
                                </a:lnTo>
                                <a:lnTo>
                                  <a:pt x="59" y="70"/>
                                </a:lnTo>
                                <a:lnTo>
                                  <a:pt x="48" y="68"/>
                                </a:lnTo>
                                <a:lnTo>
                                  <a:pt x="39" y="68"/>
                                </a:lnTo>
                                <a:lnTo>
                                  <a:pt x="28" y="68"/>
                                </a:lnTo>
                                <a:lnTo>
                                  <a:pt x="20" y="70"/>
                                </a:lnTo>
                                <a:lnTo>
                                  <a:pt x="8" y="72"/>
                                </a:lnTo>
                                <a:lnTo>
                                  <a:pt x="0" y="77"/>
                                </a:lnTo>
                                <a:lnTo>
                                  <a:pt x="39" y="0"/>
                                </a:lnTo>
                                <a:lnTo>
                                  <a:pt x="39" y="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3" name="Freeform 1899"/>
                        <wps:cNvSpPr>
                          <a:spLocks noEditPoints="1"/>
                        </wps:cNvSpPr>
                        <wps:spPr bwMode="auto">
                          <a:xfrm>
                            <a:off x="1304290" y="935990"/>
                            <a:ext cx="544830" cy="306070"/>
                          </a:xfrm>
                          <a:custGeom>
                            <a:avLst/>
                            <a:gdLst>
                              <a:gd name="T0" fmla="*/ 4 w 858"/>
                              <a:gd name="T1" fmla="*/ 91 h 482"/>
                              <a:gd name="T2" fmla="*/ 24 w 858"/>
                              <a:gd name="T3" fmla="*/ 69 h 482"/>
                              <a:gd name="T4" fmla="*/ 62 w 858"/>
                              <a:gd name="T5" fmla="*/ 51 h 482"/>
                              <a:gd name="T6" fmla="*/ 110 w 858"/>
                              <a:gd name="T7" fmla="*/ 33 h 482"/>
                              <a:gd name="T8" fmla="*/ 172 w 858"/>
                              <a:gd name="T9" fmla="*/ 20 h 482"/>
                              <a:gd name="T10" fmla="*/ 261 w 858"/>
                              <a:gd name="T11" fmla="*/ 7 h 482"/>
                              <a:gd name="T12" fmla="*/ 429 w 858"/>
                              <a:gd name="T13" fmla="*/ 0 h 482"/>
                              <a:gd name="T14" fmla="*/ 597 w 858"/>
                              <a:gd name="T15" fmla="*/ 7 h 482"/>
                              <a:gd name="T16" fmla="*/ 686 w 858"/>
                              <a:gd name="T17" fmla="*/ 20 h 482"/>
                              <a:gd name="T18" fmla="*/ 748 w 858"/>
                              <a:gd name="T19" fmla="*/ 33 h 482"/>
                              <a:gd name="T20" fmla="*/ 796 w 858"/>
                              <a:gd name="T21" fmla="*/ 51 h 482"/>
                              <a:gd name="T22" fmla="*/ 832 w 858"/>
                              <a:gd name="T23" fmla="*/ 69 h 482"/>
                              <a:gd name="T24" fmla="*/ 854 w 858"/>
                              <a:gd name="T25" fmla="*/ 91 h 482"/>
                              <a:gd name="T26" fmla="*/ 858 w 858"/>
                              <a:gd name="T27" fmla="*/ 106 h 482"/>
                              <a:gd name="T28" fmla="*/ 850 w 858"/>
                              <a:gd name="T29" fmla="*/ 128 h 482"/>
                              <a:gd name="T30" fmla="*/ 825 w 858"/>
                              <a:gd name="T31" fmla="*/ 148 h 482"/>
                              <a:gd name="T32" fmla="*/ 785 w 858"/>
                              <a:gd name="T33" fmla="*/ 166 h 482"/>
                              <a:gd name="T34" fmla="*/ 732 w 858"/>
                              <a:gd name="T35" fmla="*/ 184 h 482"/>
                              <a:gd name="T36" fmla="*/ 670 w 858"/>
                              <a:gd name="T37" fmla="*/ 195 h 482"/>
                              <a:gd name="T38" fmla="*/ 557 w 858"/>
                              <a:gd name="T39" fmla="*/ 210 h 482"/>
                              <a:gd name="T40" fmla="*/ 385 w 858"/>
                              <a:gd name="T41" fmla="*/ 215 h 482"/>
                              <a:gd name="T42" fmla="*/ 223 w 858"/>
                              <a:gd name="T43" fmla="*/ 201 h 482"/>
                              <a:gd name="T44" fmla="*/ 155 w 858"/>
                              <a:gd name="T45" fmla="*/ 190 h 482"/>
                              <a:gd name="T46" fmla="*/ 97 w 858"/>
                              <a:gd name="T47" fmla="*/ 175 h 482"/>
                              <a:gd name="T48" fmla="*/ 51 w 858"/>
                              <a:gd name="T49" fmla="*/ 157 h 482"/>
                              <a:gd name="T50" fmla="*/ 17 w 858"/>
                              <a:gd name="T51" fmla="*/ 140 h 482"/>
                              <a:gd name="T52" fmla="*/ 2 w 858"/>
                              <a:gd name="T53" fmla="*/ 117 h 482"/>
                              <a:gd name="T54" fmla="*/ 0 w 858"/>
                              <a:gd name="T55" fmla="*/ 376 h 482"/>
                              <a:gd name="T56" fmla="*/ 9 w 858"/>
                              <a:gd name="T57" fmla="*/ 396 h 482"/>
                              <a:gd name="T58" fmla="*/ 33 w 858"/>
                              <a:gd name="T59" fmla="*/ 418 h 482"/>
                              <a:gd name="T60" fmla="*/ 73 w 858"/>
                              <a:gd name="T61" fmla="*/ 436 h 482"/>
                              <a:gd name="T62" fmla="*/ 126 w 858"/>
                              <a:gd name="T63" fmla="*/ 451 h 482"/>
                              <a:gd name="T64" fmla="*/ 188 w 858"/>
                              <a:gd name="T65" fmla="*/ 464 h 482"/>
                              <a:gd name="T66" fmla="*/ 301 w 858"/>
                              <a:gd name="T67" fmla="*/ 478 h 482"/>
                              <a:gd name="T68" fmla="*/ 473 w 858"/>
                              <a:gd name="T69" fmla="*/ 482 h 482"/>
                              <a:gd name="T70" fmla="*/ 635 w 858"/>
                              <a:gd name="T71" fmla="*/ 469 h 482"/>
                              <a:gd name="T72" fmla="*/ 704 w 858"/>
                              <a:gd name="T73" fmla="*/ 458 h 482"/>
                              <a:gd name="T74" fmla="*/ 761 w 858"/>
                              <a:gd name="T75" fmla="*/ 444 h 482"/>
                              <a:gd name="T76" fmla="*/ 808 w 858"/>
                              <a:gd name="T77" fmla="*/ 427 h 482"/>
                              <a:gd name="T78" fmla="*/ 841 w 858"/>
                              <a:gd name="T79" fmla="*/ 407 h 482"/>
                              <a:gd name="T80" fmla="*/ 856 w 858"/>
                              <a:gd name="T81" fmla="*/ 387 h 482"/>
                              <a:gd name="T82" fmla="*/ 858 w 858"/>
                              <a:gd name="T83" fmla="*/ 106 h 482"/>
                              <a:gd name="T84" fmla="*/ 850 w 858"/>
                              <a:gd name="T85" fmla="*/ 128 h 482"/>
                              <a:gd name="T86" fmla="*/ 825 w 858"/>
                              <a:gd name="T87" fmla="*/ 148 h 482"/>
                              <a:gd name="T88" fmla="*/ 785 w 858"/>
                              <a:gd name="T89" fmla="*/ 166 h 482"/>
                              <a:gd name="T90" fmla="*/ 732 w 858"/>
                              <a:gd name="T91" fmla="*/ 184 h 482"/>
                              <a:gd name="T92" fmla="*/ 670 w 858"/>
                              <a:gd name="T93" fmla="*/ 195 h 482"/>
                              <a:gd name="T94" fmla="*/ 557 w 858"/>
                              <a:gd name="T95" fmla="*/ 210 h 482"/>
                              <a:gd name="T96" fmla="*/ 385 w 858"/>
                              <a:gd name="T97" fmla="*/ 215 h 482"/>
                              <a:gd name="T98" fmla="*/ 223 w 858"/>
                              <a:gd name="T99" fmla="*/ 201 h 482"/>
                              <a:gd name="T100" fmla="*/ 155 w 858"/>
                              <a:gd name="T101" fmla="*/ 190 h 482"/>
                              <a:gd name="T102" fmla="*/ 97 w 858"/>
                              <a:gd name="T103" fmla="*/ 175 h 482"/>
                              <a:gd name="T104" fmla="*/ 51 w 858"/>
                              <a:gd name="T105" fmla="*/ 157 h 482"/>
                              <a:gd name="T106" fmla="*/ 17 w 858"/>
                              <a:gd name="T107" fmla="*/ 140 h 482"/>
                              <a:gd name="T108" fmla="*/ 2 w 858"/>
                              <a:gd name="T109" fmla="*/ 117 h 482"/>
                              <a:gd name="T110" fmla="*/ 0 w 858"/>
                              <a:gd name="T111" fmla="*/ 3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58" h="482">
                                <a:moveTo>
                                  <a:pt x="0" y="106"/>
                                </a:moveTo>
                                <a:lnTo>
                                  <a:pt x="0" y="102"/>
                                </a:lnTo>
                                <a:lnTo>
                                  <a:pt x="2" y="95"/>
                                </a:lnTo>
                                <a:lnTo>
                                  <a:pt x="4" y="91"/>
                                </a:lnTo>
                                <a:lnTo>
                                  <a:pt x="9" y="84"/>
                                </a:lnTo>
                                <a:lnTo>
                                  <a:pt x="13" y="80"/>
                                </a:lnTo>
                                <a:lnTo>
                                  <a:pt x="17" y="75"/>
                                </a:lnTo>
                                <a:lnTo>
                                  <a:pt x="24" y="69"/>
                                </a:lnTo>
                                <a:lnTo>
                                  <a:pt x="33" y="64"/>
                                </a:lnTo>
                                <a:lnTo>
                                  <a:pt x="42" y="60"/>
                                </a:lnTo>
                                <a:lnTo>
                                  <a:pt x="51" y="56"/>
                                </a:lnTo>
                                <a:lnTo>
                                  <a:pt x="62" y="51"/>
                                </a:lnTo>
                                <a:lnTo>
                                  <a:pt x="73" y="47"/>
                                </a:lnTo>
                                <a:lnTo>
                                  <a:pt x="84" y="42"/>
                                </a:lnTo>
                                <a:lnTo>
                                  <a:pt x="97" y="38"/>
                                </a:lnTo>
                                <a:lnTo>
                                  <a:pt x="110" y="33"/>
                                </a:lnTo>
                                <a:lnTo>
                                  <a:pt x="126" y="31"/>
                                </a:lnTo>
                                <a:lnTo>
                                  <a:pt x="139" y="27"/>
                                </a:lnTo>
                                <a:lnTo>
                                  <a:pt x="155" y="25"/>
                                </a:lnTo>
                                <a:lnTo>
                                  <a:pt x="172" y="20"/>
                                </a:lnTo>
                                <a:lnTo>
                                  <a:pt x="188" y="18"/>
                                </a:lnTo>
                                <a:lnTo>
                                  <a:pt x="206" y="16"/>
                                </a:lnTo>
                                <a:lnTo>
                                  <a:pt x="223" y="11"/>
                                </a:lnTo>
                                <a:lnTo>
                                  <a:pt x="261" y="7"/>
                                </a:lnTo>
                                <a:lnTo>
                                  <a:pt x="301" y="5"/>
                                </a:lnTo>
                                <a:lnTo>
                                  <a:pt x="343" y="0"/>
                                </a:lnTo>
                                <a:lnTo>
                                  <a:pt x="385" y="0"/>
                                </a:lnTo>
                                <a:lnTo>
                                  <a:pt x="429" y="0"/>
                                </a:lnTo>
                                <a:lnTo>
                                  <a:pt x="473" y="0"/>
                                </a:lnTo>
                                <a:lnTo>
                                  <a:pt x="515" y="3"/>
                                </a:lnTo>
                                <a:lnTo>
                                  <a:pt x="557" y="5"/>
                                </a:lnTo>
                                <a:lnTo>
                                  <a:pt x="597" y="7"/>
                                </a:lnTo>
                                <a:lnTo>
                                  <a:pt x="635" y="11"/>
                                </a:lnTo>
                                <a:lnTo>
                                  <a:pt x="653" y="16"/>
                                </a:lnTo>
                                <a:lnTo>
                                  <a:pt x="670" y="18"/>
                                </a:lnTo>
                                <a:lnTo>
                                  <a:pt x="686" y="20"/>
                                </a:lnTo>
                                <a:lnTo>
                                  <a:pt x="704" y="25"/>
                                </a:lnTo>
                                <a:lnTo>
                                  <a:pt x="719" y="27"/>
                                </a:lnTo>
                                <a:lnTo>
                                  <a:pt x="732" y="31"/>
                                </a:lnTo>
                                <a:lnTo>
                                  <a:pt x="748" y="33"/>
                                </a:lnTo>
                                <a:lnTo>
                                  <a:pt x="761" y="38"/>
                                </a:lnTo>
                                <a:lnTo>
                                  <a:pt x="774" y="42"/>
                                </a:lnTo>
                                <a:lnTo>
                                  <a:pt x="785" y="47"/>
                                </a:lnTo>
                                <a:lnTo>
                                  <a:pt x="796" y="51"/>
                                </a:lnTo>
                                <a:lnTo>
                                  <a:pt x="808" y="56"/>
                                </a:lnTo>
                                <a:lnTo>
                                  <a:pt x="816" y="60"/>
                                </a:lnTo>
                                <a:lnTo>
                                  <a:pt x="825" y="64"/>
                                </a:lnTo>
                                <a:lnTo>
                                  <a:pt x="832" y="69"/>
                                </a:lnTo>
                                <a:lnTo>
                                  <a:pt x="841" y="75"/>
                                </a:lnTo>
                                <a:lnTo>
                                  <a:pt x="845" y="80"/>
                                </a:lnTo>
                                <a:lnTo>
                                  <a:pt x="850" y="84"/>
                                </a:lnTo>
                                <a:lnTo>
                                  <a:pt x="854" y="91"/>
                                </a:lnTo>
                                <a:lnTo>
                                  <a:pt x="856" y="95"/>
                                </a:lnTo>
                                <a:lnTo>
                                  <a:pt x="858" y="102"/>
                                </a:lnTo>
                                <a:lnTo>
                                  <a:pt x="858" y="106"/>
                                </a:lnTo>
                                <a:lnTo>
                                  <a:pt x="858" y="106"/>
                                </a:lnTo>
                                <a:lnTo>
                                  <a:pt x="858" y="113"/>
                                </a:lnTo>
                                <a:lnTo>
                                  <a:pt x="856" y="117"/>
                                </a:lnTo>
                                <a:lnTo>
                                  <a:pt x="854" y="124"/>
                                </a:lnTo>
                                <a:lnTo>
                                  <a:pt x="850" y="128"/>
                                </a:lnTo>
                                <a:lnTo>
                                  <a:pt x="845" y="133"/>
                                </a:lnTo>
                                <a:lnTo>
                                  <a:pt x="841" y="140"/>
                                </a:lnTo>
                                <a:lnTo>
                                  <a:pt x="832" y="144"/>
                                </a:lnTo>
                                <a:lnTo>
                                  <a:pt x="825" y="148"/>
                                </a:lnTo>
                                <a:lnTo>
                                  <a:pt x="816" y="153"/>
                                </a:lnTo>
                                <a:lnTo>
                                  <a:pt x="808" y="157"/>
                                </a:lnTo>
                                <a:lnTo>
                                  <a:pt x="796" y="162"/>
                                </a:lnTo>
                                <a:lnTo>
                                  <a:pt x="785" y="166"/>
                                </a:lnTo>
                                <a:lnTo>
                                  <a:pt x="774" y="170"/>
                                </a:lnTo>
                                <a:lnTo>
                                  <a:pt x="761" y="175"/>
                                </a:lnTo>
                                <a:lnTo>
                                  <a:pt x="748" y="179"/>
                                </a:lnTo>
                                <a:lnTo>
                                  <a:pt x="732" y="184"/>
                                </a:lnTo>
                                <a:lnTo>
                                  <a:pt x="719" y="186"/>
                                </a:lnTo>
                                <a:lnTo>
                                  <a:pt x="704" y="190"/>
                                </a:lnTo>
                                <a:lnTo>
                                  <a:pt x="686" y="193"/>
                                </a:lnTo>
                                <a:lnTo>
                                  <a:pt x="670" y="195"/>
                                </a:lnTo>
                                <a:lnTo>
                                  <a:pt x="653" y="199"/>
                                </a:lnTo>
                                <a:lnTo>
                                  <a:pt x="635" y="201"/>
                                </a:lnTo>
                                <a:lnTo>
                                  <a:pt x="597" y="206"/>
                                </a:lnTo>
                                <a:lnTo>
                                  <a:pt x="557" y="210"/>
                                </a:lnTo>
                                <a:lnTo>
                                  <a:pt x="515" y="212"/>
                                </a:lnTo>
                                <a:lnTo>
                                  <a:pt x="473" y="215"/>
                                </a:lnTo>
                                <a:lnTo>
                                  <a:pt x="429" y="215"/>
                                </a:lnTo>
                                <a:lnTo>
                                  <a:pt x="385" y="215"/>
                                </a:lnTo>
                                <a:lnTo>
                                  <a:pt x="343" y="212"/>
                                </a:lnTo>
                                <a:lnTo>
                                  <a:pt x="301" y="210"/>
                                </a:lnTo>
                                <a:lnTo>
                                  <a:pt x="261" y="206"/>
                                </a:lnTo>
                                <a:lnTo>
                                  <a:pt x="223" y="201"/>
                                </a:lnTo>
                                <a:lnTo>
                                  <a:pt x="206" y="199"/>
                                </a:lnTo>
                                <a:lnTo>
                                  <a:pt x="188" y="195"/>
                                </a:lnTo>
                                <a:lnTo>
                                  <a:pt x="172" y="193"/>
                                </a:lnTo>
                                <a:lnTo>
                                  <a:pt x="155" y="190"/>
                                </a:lnTo>
                                <a:lnTo>
                                  <a:pt x="139" y="186"/>
                                </a:lnTo>
                                <a:lnTo>
                                  <a:pt x="126" y="184"/>
                                </a:lnTo>
                                <a:lnTo>
                                  <a:pt x="110" y="179"/>
                                </a:lnTo>
                                <a:lnTo>
                                  <a:pt x="97" y="175"/>
                                </a:lnTo>
                                <a:lnTo>
                                  <a:pt x="84" y="170"/>
                                </a:lnTo>
                                <a:lnTo>
                                  <a:pt x="73" y="166"/>
                                </a:lnTo>
                                <a:lnTo>
                                  <a:pt x="62" y="162"/>
                                </a:lnTo>
                                <a:lnTo>
                                  <a:pt x="51" y="157"/>
                                </a:lnTo>
                                <a:lnTo>
                                  <a:pt x="42" y="153"/>
                                </a:lnTo>
                                <a:lnTo>
                                  <a:pt x="33" y="148"/>
                                </a:lnTo>
                                <a:lnTo>
                                  <a:pt x="24" y="144"/>
                                </a:lnTo>
                                <a:lnTo>
                                  <a:pt x="17" y="140"/>
                                </a:lnTo>
                                <a:lnTo>
                                  <a:pt x="13" y="133"/>
                                </a:lnTo>
                                <a:lnTo>
                                  <a:pt x="9" y="128"/>
                                </a:lnTo>
                                <a:lnTo>
                                  <a:pt x="4" y="124"/>
                                </a:lnTo>
                                <a:lnTo>
                                  <a:pt x="2" y="117"/>
                                </a:lnTo>
                                <a:lnTo>
                                  <a:pt x="0" y="113"/>
                                </a:lnTo>
                                <a:lnTo>
                                  <a:pt x="0" y="106"/>
                                </a:lnTo>
                                <a:lnTo>
                                  <a:pt x="0" y="106"/>
                                </a:lnTo>
                                <a:close/>
                                <a:moveTo>
                                  <a:pt x="0" y="376"/>
                                </a:moveTo>
                                <a:lnTo>
                                  <a:pt x="0" y="380"/>
                                </a:lnTo>
                                <a:lnTo>
                                  <a:pt x="2" y="387"/>
                                </a:lnTo>
                                <a:lnTo>
                                  <a:pt x="4" y="391"/>
                                </a:lnTo>
                                <a:lnTo>
                                  <a:pt x="9" y="396"/>
                                </a:lnTo>
                                <a:lnTo>
                                  <a:pt x="13" y="402"/>
                                </a:lnTo>
                                <a:lnTo>
                                  <a:pt x="17" y="407"/>
                                </a:lnTo>
                                <a:lnTo>
                                  <a:pt x="24" y="411"/>
                                </a:lnTo>
                                <a:lnTo>
                                  <a:pt x="33" y="418"/>
                                </a:lnTo>
                                <a:lnTo>
                                  <a:pt x="42" y="422"/>
                                </a:lnTo>
                                <a:lnTo>
                                  <a:pt x="51" y="427"/>
                                </a:lnTo>
                                <a:lnTo>
                                  <a:pt x="62" y="431"/>
                                </a:lnTo>
                                <a:lnTo>
                                  <a:pt x="73" y="436"/>
                                </a:lnTo>
                                <a:lnTo>
                                  <a:pt x="84" y="440"/>
                                </a:lnTo>
                                <a:lnTo>
                                  <a:pt x="97" y="444"/>
                                </a:lnTo>
                                <a:lnTo>
                                  <a:pt x="110" y="447"/>
                                </a:lnTo>
                                <a:lnTo>
                                  <a:pt x="126" y="451"/>
                                </a:lnTo>
                                <a:lnTo>
                                  <a:pt x="139" y="456"/>
                                </a:lnTo>
                                <a:lnTo>
                                  <a:pt x="155" y="458"/>
                                </a:lnTo>
                                <a:lnTo>
                                  <a:pt x="172" y="462"/>
                                </a:lnTo>
                                <a:lnTo>
                                  <a:pt x="188" y="464"/>
                                </a:lnTo>
                                <a:lnTo>
                                  <a:pt x="206" y="467"/>
                                </a:lnTo>
                                <a:lnTo>
                                  <a:pt x="223" y="469"/>
                                </a:lnTo>
                                <a:lnTo>
                                  <a:pt x="261" y="473"/>
                                </a:lnTo>
                                <a:lnTo>
                                  <a:pt x="301" y="478"/>
                                </a:lnTo>
                                <a:lnTo>
                                  <a:pt x="343" y="480"/>
                                </a:lnTo>
                                <a:lnTo>
                                  <a:pt x="385" y="482"/>
                                </a:lnTo>
                                <a:lnTo>
                                  <a:pt x="429" y="482"/>
                                </a:lnTo>
                                <a:lnTo>
                                  <a:pt x="473" y="482"/>
                                </a:lnTo>
                                <a:lnTo>
                                  <a:pt x="515" y="480"/>
                                </a:lnTo>
                                <a:lnTo>
                                  <a:pt x="557" y="478"/>
                                </a:lnTo>
                                <a:lnTo>
                                  <a:pt x="597" y="473"/>
                                </a:lnTo>
                                <a:lnTo>
                                  <a:pt x="635" y="469"/>
                                </a:lnTo>
                                <a:lnTo>
                                  <a:pt x="653" y="467"/>
                                </a:lnTo>
                                <a:lnTo>
                                  <a:pt x="670" y="464"/>
                                </a:lnTo>
                                <a:lnTo>
                                  <a:pt x="686" y="462"/>
                                </a:lnTo>
                                <a:lnTo>
                                  <a:pt x="704" y="458"/>
                                </a:lnTo>
                                <a:lnTo>
                                  <a:pt x="719" y="456"/>
                                </a:lnTo>
                                <a:lnTo>
                                  <a:pt x="732" y="451"/>
                                </a:lnTo>
                                <a:lnTo>
                                  <a:pt x="748" y="447"/>
                                </a:lnTo>
                                <a:lnTo>
                                  <a:pt x="761" y="444"/>
                                </a:lnTo>
                                <a:lnTo>
                                  <a:pt x="774" y="440"/>
                                </a:lnTo>
                                <a:lnTo>
                                  <a:pt x="785" y="436"/>
                                </a:lnTo>
                                <a:lnTo>
                                  <a:pt x="796" y="431"/>
                                </a:lnTo>
                                <a:lnTo>
                                  <a:pt x="808" y="427"/>
                                </a:lnTo>
                                <a:lnTo>
                                  <a:pt x="816" y="422"/>
                                </a:lnTo>
                                <a:lnTo>
                                  <a:pt x="825" y="418"/>
                                </a:lnTo>
                                <a:lnTo>
                                  <a:pt x="832" y="411"/>
                                </a:lnTo>
                                <a:lnTo>
                                  <a:pt x="841" y="407"/>
                                </a:lnTo>
                                <a:lnTo>
                                  <a:pt x="845" y="402"/>
                                </a:lnTo>
                                <a:lnTo>
                                  <a:pt x="850" y="396"/>
                                </a:lnTo>
                                <a:lnTo>
                                  <a:pt x="854" y="391"/>
                                </a:lnTo>
                                <a:lnTo>
                                  <a:pt x="856" y="387"/>
                                </a:lnTo>
                                <a:lnTo>
                                  <a:pt x="858" y="380"/>
                                </a:lnTo>
                                <a:lnTo>
                                  <a:pt x="858" y="376"/>
                                </a:lnTo>
                                <a:lnTo>
                                  <a:pt x="858" y="376"/>
                                </a:lnTo>
                                <a:lnTo>
                                  <a:pt x="858" y="106"/>
                                </a:lnTo>
                                <a:lnTo>
                                  <a:pt x="858" y="113"/>
                                </a:lnTo>
                                <a:lnTo>
                                  <a:pt x="856" y="117"/>
                                </a:lnTo>
                                <a:lnTo>
                                  <a:pt x="854" y="124"/>
                                </a:lnTo>
                                <a:lnTo>
                                  <a:pt x="850" y="128"/>
                                </a:lnTo>
                                <a:lnTo>
                                  <a:pt x="845" y="133"/>
                                </a:lnTo>
                                <a:lnTo>
                                  <a:pt x="841" y="140"/>
                                </a:lnTo>
                                <a:lnTo>
                                  <a:pt x="832" y="144"/>
                                </a:lnTo>
                                <a:lnTo>
                                  <a:pt x="825" y="148"/>
                                </a:lnTo>
                                <a:lnTo>
                                  <a:pt x="816" y="153"/>
                                </a:lnTo>
                                <a:lnTo>
                                  <a:pt x="808" y="157"/>
                                </a:lnTo>
                                <a:lnTo>
                                  <a:pt x="796" y="162"/>
                                </a:lnTo>
                                <a:lnTo>
                                  <a:pt x="785" y="166"/>
                                </a:lnTo>
                                <a:lnTo>
                                  <a:pt x="774" y="170"/>
                                </a:lnTo>
                                <a:lnTo>
                                  <a:pt x="761" y="175"/>
                                </a:lnTo>
                                <a:lnTo>
                                  <a:pt x="748" y="179"/>
                                </a:lnTo>
                                <a:lnTo>
                                  <a:pt x="732" y="184"/>
                                </a:lnTo>
                                <a:lnTo>
                                  <a:pt x="719" y="186"/>
                                </a:lnTo>
                                <a:lnTo>
                                  <a:pt x="704" y="190"/>
                                </a:lnTo>
                                <a:lnTo>
                                  <a:pt x="686" y="193"/>
                                </a:lnTo>
                                <a:lnTo>
                                  <a:pt x="670" y="195"/>
                                </a:lnTo>
                                <a:lnTo>
                                  <a:pt x="653" y="199"/>
                                </a:lnTo>
                                <a:lnTo>
                                  <a:pt x="635" y="201"/>
                                </a:lnTo>
                                <a:lnTo>
                                  <a:pt x="597" y="206"/>
                                </a:lnTo>
                                <a:lnTo>
                                  <a:pt x="557" y="210"/>
                                </a:lnTo>
                                <a:lnTo>
                                  <a:pt x="515" y="212"/>
                                </a:lnTo>
                                <a:lnTo>
                                  <a:pt x="473" y="215"/>
                                </a:lnTo>
                                <a:lnTo>
                                  <a:pt x="429" y="215"/>
                                </a:lnTo>
                                <a:lnTo>
                                  <a:pt x="385" y="215"/>
                                </a:lnTo>
                                <a:lnTo>
                                  <a:pt x="343" y="212"/>
                                </a:lnTo>
                                <a:lnTo>
                                  <a:pt x="301" y="210"/>
                                </a:lnTo>
                                <a:lnTo>
                                  <a:pt x="261" y="206"/>
                                </a:lnTo>
                                <a:lnTo>
                                  <a:pt x="223" y="201"/>
                                </a:lnTo>
                                <a:lnTo>
                                  <a:pt x="206" y="199"/>
                                </a:lnTo>
                                <a:lnTo>
                                  <a:pt x="188" y="195"/>
                                </a:lnTo>
                                <a:lnTo>
                                  <a:pt x="172" y="193"/>
                                </a:lnTo>
                                <a:lnTo>
                                  <a:pt x="155" y="190"/>
                                </a:lnTo>
                                <a:lnTo>
                                  <a:pt x="139" y="186"/>
                                </a:lnTo>
                                <a:lnTo>
                                  <a:pt x="126" y="184"/>
                                </a:lnTo>
                                <a:lnTo>
                                  <a:pt x="110" y="179"/>
                                </a:lnTo>
                                <a:lnTo>
                                  <a:pt x="97" y="175"/>
                                </a:lnTo>
                                <a:lnTo>
                                  <a:pt x="84" y="170"/>
                                </a:lnTo>
                                <a:lnTo>
                                  <a:pt x="73" y="166"/>
                                </a:lnTo>
                                <a:lnTo>
                                  <a:pt x="62" y="162"/>
                                </a:lnTo>
                                <a:lnTo>
                                  <a:pt x="51" y="157"/>
                                </a:lnTo>
                                <a:lnTo>
                                  <a:pt x="42" y="153"/>
                                </a:lnTo>
                                <a:lnTo>
                                  <a:pt x="33" y="148"/>
                                </a:lnTo>
                                <a:lnTo>
                                  <a:pt x="24" y="144"/>
                                </a:lnTo>
                                <a:lnTo>
                                  <a:pt x="17" y="140"/>
                                </a:lnTo>
                                <a:lnTo>
                                  <a:pt x="13" y="133"/>
                                </a:lnTo>
                                <a:lnTo>
                                  <a:pt x="9" y="128"/>
                                </a:lnTo>
                                <a:lnTo>
                                  <a:pt x="4" y="124"/>
                                </a:lnTo>
                                <a:lnTo>
                                  <a:pt x="2" y="117"/>
                                </a:lnTo>
                                <a:lnTo>
                                  <a:pt x="0" y="113"/>
                                </a:lnTo>
                                <a:lnTo>
                                  <a:pt x="0" y="106"/>
                                </a:lnTo>
                                <a:lnTo>
                                  <a:pt x="0" y="376"/>
                                </a:lnTo>
                                <a:lnTo>
                                  <a:pt x="0" y="37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34" name="Freeform 1900"/>
                        <wps:cNvSpPr>
                          <a:spLocks/>
                        </wps:cNvSpPr>
                        <wps:spPr bwMode="auto">
                          <a:xfrm>
                            <a:off x="1304290" y="935990"/>
                            <a:ext cx="544830" cy="136525"/>
                          </a:xfrm>
                          <a:custGeom>
                            <a:avLst/>
                            <a:gdLst>
                              <a:gd name="T0" fmla="*/ 0 w 858"/>
                              <a:gd name="T1" fmla="*/ 102 h 215"/>
                              <a:gd name="T2" fmla="*/ 4 w 858"/>
                              <a:gd name="T3" fmla="*/ 91 h 215"/>
                              <a:gd name="T4" fmla="*/ 13 w 858"/>
                              <a:gd name="T5" fmla="*/ 80 h 215"/>
                              <a:gd name="T6" fmla="*/ 24 w 858"/>
                              <a:gd name="T7" fmla="*/ 69 h 215"/>
                              <a:gd name="T8" fmla="*/ 42 w 858"/>
                              <a:gd name="T9" fmla="*/ 60 h 215"/>
                              <a:gd name="T10" fmla="*/ 62 w 858"/>
                              <a:gd name="T11" fmla="*/ 51 h 215"/>
                              <a:gd name="T12" fmla="*/ 84 w 858"/>
                              <a:gd name="T13" fmla="*/ 42 h 215"/>
                              <a:gd name="T14" fmla="*/ 110 w 858"/>
                              <a:gd name="T15" fmla="*/ 33 h 215"/>
                              <a:gd name="T16" fmla="*/ 139 w 858"/>
                              <a:gd name="T17" fmla="*/ 27 h 215"/>
                              <a:gd name="T18" fmla="*/ 172 w 858"/>
                              <a:gd name="T19" fmla="*/ 20 h 215"/>
                              <a:gd name="T20" fmla="*/ 206 w 858"/>
                              <a:gd name="T21" fmla="*/ 16 h 215"/>
                              <a:gd name="T22" fmla="*/ 261 w 858"/>
                              <a:gd name="T23" fmla="*/ 7 h 215"/>
                              <a:gd name="T24" fmla="*/ 343 w 858"/>
                              <a:gd name="T25" fmla="*/ 0 h 215"/>
                              <a:gd name="T26" fmla="*/ 429 w 858"/>
                              <a:gd name="T27" fmla="*/ 0 h 215"/>
                              <a:gd name="T28" fmla="*/ 515 w 858"/>
                              <a:gd name="T29" fmla="*/ 3 h 215"/>
                              <a:gd name="T30" fmla="*/ 597 w 858"/>
                              <a:gd name="T31" fmla="*/ 7 h 215"/>
                              <a:gd name="T32" fmla="*/ 653 w 858"/>
                              <a:gd name="T33" fmla="*/ 16 h 215"/>
                              <a:gd name="T34" fmla="*/ 686 w 858"/>
                              <a:gd name="T35" fmla="*/ 20 h 215"/>
                              <a:gd name="T36" fmla="*/ 719 w 858"/>
                              <a:gd name="T37" fmla="*/ 27 h 215"/>
                              <a:gd name="T38" fmla="*/ 748 w 858"/>
                              <a:gd name="T39" fmla="*/ 33 h 215"/>
                              <a:gd name="T40" fmla="*/ 774 w 858"/>
                              <a:gd name="T41" fmla="*/ 42 h 215"/>
                              <a:gd name="T42" fmla="*/ 796 w 858"/>
                              <a:gd name="T43" fmla="*/ 51 h 215"/>
                              <a:gd name="T44" fmla="*/ 816 w 858"/>
                              <a:gd name="T45" fmla="*/ 60 h 215"/>
                              <a:gd name="T46" fmla="*/ 832 w 858"/>
                              <a:gd name="T47" fmla="*/ 69 h 215"/>
                              <a:gd name="T48" fmla="*/ 845 w 858"/>
                              <a:gd name="T49" fmla="*/ 80 h 215"/>
                              <a:gd name="T50" fmla="*/ 854 w 858"/>
                              <a:gd name="T51" fmla="*/ 91 h 215"/>
                              <a:gd name="T52" fmla="*/ 858 w 858"/>
                              <a:gd name="T53" fmla="*/ 102 h 215"/>
                              <a:gd name="T54" fmla="*/ 858 w 858"/>
                              <a:gd name="T55" fmla="*/ 106 h 215"/>
                              <a:gd name="T56" fmla="*/ 856 w 858"/>
                              <a:gd name="T57" fmla="*/ 117 h 215"/>
                              <a:gd name="T58" fmla="*/ 850 w 858"/>
                              <a:gd name="T59" fmla="*/ 128 h 215"/>
                              <a:gd name="T60" fmla="*/ 841 w 858"/>
                              <a:gd name="T61" fmla="*/ 140 h 215"/>
                              <a:gd name="T62" fmla="*/ 825 w 858"/>
                              <a:gd name="T63" fmla="*/ 148 h 215"/>
                              <a:gd name="T64" fmla="*/ 808 w 858"/>
                              <a:gd name="T65" fmla="*/ 157 h 215"/>
                              <a:gd name="T66" fmla="*/ 785 w 858"/>
                              <a:gd name="T67" fmla="*/ 166 h 215"/>
                              <a:gd name="T68" fmla="*/ 761 w 858"/>
                              <a:gd name="T69" fmla="*/ 175 h 215"/>
                              <a:gd name="T70" fmla="*/ 732 w 858"/>
                              <a:gd name="T71" fmla="*/ 184 h 215"/>
                              <a:gd name="T72" fmla="*/ 704 w 858"/>
                              <a:gd name="T73" fmla="*/ 190 h 215"/>
                              <a:gd name="T74" fmla="*/ 670 w 858"/>
                              <a:gd name="T75" fmla="*/ 195 h 215"/>
                              <a:gd name="T76" fmla="*/ 635 w 858"/>
                              <a:gd name="T77" fmla="*/ 201 h 215"/>
                              <a:gd name="T78" fmla="*/ 557 w 858"/>
                              <a:gd name="T79" fmla="*/ 210 h 215"/>
                              <a:gd name="T80" fmla="*/ 473 w 858"/>
                              <a:gd name="T81" fmla="*/ 215 h 215"/>
                              <a:gd name="T82" fmla="*/ 385 w 858"/>
                              <a:gd name="T83" fmla="*/ 215 h 215"/>
                              <a:gd name="T84" fmla="*/ 301 w 858"/>
                              <a:gd name="T85" fmla="*/ 210 h 215"/>
                              <a:gd name="T86" fmla="*/ 223 w 858"/>
                              <a:gd name="T87" fmla="*/ 201 h 215"/>
                              <a:gd name="T88" fmla="*/ 188 w 858"/>
                              <a:gd name="T89" fmla="*/ 195 h 215"/>
                              <a:gd name="T90" fmla="*/ 155 w 858"/>
                              <a:gd name="T91" fmla="*/ 190 h 215"/>
                              <a:gd name="T92" fmla="*/ 126 w 858"/>
                              <a:gd name="T93" fmla="*/ 184 h 215"/>
                              <a:gd name="T94" fmla="*/ 97 w 858"/>
                              <a:gd name="T95" fmla="*/ 175 h 215"/>
                              <a:gd name="T96" fmla="*/ 73 w 858"/>
                              <a:gd name="T97" fmla="*/ 166 h 215"/>
                              <a:gd name="T98" fmla="*/ 51 w 858"/>
                              <a:gd name="T99" fmla="*/ 157 h 215"/>
                              <a:gd name="T100" fmla="*/ 33 w 858"/>
                              <a:gd name="T101" fmla="*/ 148 h 215"/>
                              <a:gd name="T102" fmla="*/ 17 w 858"/>
                              <a:gd name="T103" fmla="*/ 140 h 215"/>
                              <a:gd name="T104" fmla="*/ 9 w 858"/>
                              <a:gd name="T105" fmla="*/ 128 h 215"/>
                              <a:gd name="T106" fmla="*/ 2 w 858"/>
                              <a:gd name="T107" fmla="*/ 117 h 215"/>
                              <a:gd name="T108" fmla="*/ 0 w 858"/>
                              <a:gd name="T109" fmla="*/ 106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58" h="215">
                                <a:moveTo>
                                  <a:pt x="0" y="106"/>
                                </a:moveTo>
                                <a:lnTo>
                                  <a:pt x="0" y="102"/>
                                </a:lnTo>
                                <a:lnTo>
                                  <a:pt x="2" y="95"/>
                                </a:lnTo>
                                <a:lnTo>
                                  <a:pt x="4" y="91"/>
                                </a:lnTo>
                                <a:lnTo>
                                  <a:pt x="9" y="84"/>
                                </a:lnTo>
                                <a:lnTo>
                                  <a:pt x="13" y="80"/>
                                </a:lnTo>
                                <a:lnTo>
                                  <a:pt x="17" y="75"/>
                                </a:lnTo>
                                <a:lnTo>
                                  <a:pt x="24" y="69"/>
                                </a:lnTo>
                                <a:lnTo>
                                  <a:pt x="33" y="64"/>
                                </a:lnTo>
                                <a:lnTo>
                                  <a:pt x="42" y="60"/>
                                </a:lnTo>
                                <a:lnTo>
                                  <a:pt x="51" y="56"/>
                                </a:lnTo>
                                <a:lnTo>
                                  <a:pt x="62" y="51"/>
                                </a:lnTo>
                                <a:lnTo>
                                  <a:pt x="73" y="47"/>
                                </a:lnTo>
                                <a:lnTo>
                                  <a:pt x="84" y="42"/>
                                </a:lnTo>
                                <a:lnTo>
                                  <a:pt x="97" y="38"/>
                                </a:lnTo>
                                <a:lnTo>
                                  <a:pt x="110" y="33"/>
                                </a:lnTo>
                                <a:lnTo>
                                  <a:pt x="126" y="31"/>
                                </a:lnTo>
                                <a:lnTo>
                                  <a:pt x="139" y="27"/>
                                </a:lnTo>
                                <a:lnTo>
                                  <a:pt x="155" y="25"/>
                                </a:lnTo>
                                <a:lnTo>
                                  <a:pt x="172" y="20"/>
                                </a:lnTo>
                                <a:lnTo>
                                  <a:pt x="188" y="18"/>
                                </a:lnTo>
                                <a:lnTo>
                                  <a:pt x="206" y="16"/>
                                </a:lnTo>
                                <a:lnTo>
                                  <a:pt x="223" y="11"/>
                                </a:lnTo>
                                <a:lnTo>
                                  <a:pt x="261" y="7"/>
                                </a:lnTo>
                                <a:lnTo>
                                  <a:pt x="301" y="5"/>
                                </a:lnTo>
                                <a:lnTo>
                                  <a:pt x="343" y="0"/>
                                </a:lnTo>
                                <a:lnTo>
                                  <a:pt x="385" y="0"/>
                                </a:lnTo>
                                <a:lnTo>
                                  <a:pt x="429" y="0"/>
                                </a:lnTo>
                                <a:lnTo>
                                  <a:pt x="473" y="0"/>
                                </a:lnTo>
                                <a:lnTo>
                                  <a:pt x="515" y="3"/>
                                </a:lnTo>
                                <a:lnTo>
                                  <a:pt x="557" y="5"/>
                                </a:lnTo>
                                <a:lnTo>
                                  <a:pt x="597" y="7"/>
                                </a:lnTo>
                                <a:lnTo>
                                  <a:pt x="635" y="11"/>
                                </a:lnTo>
                                <a:lnTo>
                                  <a:pt x="653" y="16"/>
                                </a:lnTo>
                                <a:lnTo>
                                  <a:pt x="670" y="18"/>
                                </a:lnTo>
                                <a:lnTo>
                                  <a:pt x="686" y="20"/>
                                </a:lnTo>
                                <a:lnTo>
                                  <a:pt x="704" y="25"/>
                                </a:lnTo>
                                <a:lnTo>
                                  <a:pt x="719" y="27"/>
                                </a:lnTo>
                                <a:lnTo>
                                  <a:pt x="732" y="31"/>
                                </a:lnTo>
                                <a:lnTo>
                                  <a:pt x="748" y="33"/>
                                </a:lnTo>
                                <a:lnTo>
                                  <a:pt x="761" y="38"/>
                                </a:lnTo>
                                <a:lnTo>
                                  <a:pt x="774" y="42"/>
                                </a:lnTo>
                                <a:lnTo>
                                  <a:pt x="785" y="47"/>
                                </a:lnTo>
                                <a:lnTo>
                                  <a:pt x="796" y="51"/>
                                </a:lnTo>
                                <a:lnTo>
                                  <a:pt x="808" y="56"/>
                                </a:lnTo>
                                <a:lnTo>
                                  <a:pt x="816" y="60"/>
                                </a:lnTo>
                                <a:lnTo>
                                  <a:pt x="825" y="64"/>
                                </a:lnTo>
                                <a:lnTo>
                                  <a:pt x="832" y="69"/>
                                </a:lnTo>
                                <a:lnTo>
                                  <a:pt x="841" y="75"/>
                                </a:lnTo>
                                <a:lnTo>
                                  <a:pt x="845" y="80"/>
                                </a:lnTo>
                                <a:lnTo>
                                  <a:pt x="850" y="84"/>
                                </a:lnTo>
                                <a:lnTo>
                                  <a:pt x="854" y="91"/>
                                </a:lnTo>
                                <a:lnTo>
                                  <a:pt x="856" y="95"/>
                                </a:lnTo>
                                <a:lnTo>
                                  <a:pt x="858" y="102"/>
                                </a:lnTo>
                                <a:lnTo>
                                  <a:pt x="858" y="106"/>
                                </a:lnTo>
                                <a:lnTo>
                                  <a:pt x="858" y="106"/>
                                </a:lnTo>
                                <a:lnTo>
                                  <a:pt x="858" y="113"/>
                                </a:lnTo>
                                <a:lnTo>
                                  <a:pt x="856" y="117"/>
                                </a:lnTo>
                                <a:lnTo>
                                  <a:pt x="854" y="124"/>
                                </a:lnTo>
                                <a:lnTo>
                                  <a:pt x="850" y="128"/>
                                </a:lnTo>
                                <a:lnTo>
                                  <a:pt x="845" y="133"/>
                                </a:lnTo>
                                <a:lnTo>
                                  <a:pt x="841" y="140"/>
                                </a:lnTo>
                                <a:lnTo>
                                  <a:pt x="832" y="144"/>
                                </a:lnTo>
                                <a:lnTo>
                                  <a:pt x="825" y="148"/>
                                </a:lnTo>
                                <a:lnTo>
                                  <a:pt x="816" y="153"/>
                                </a:lnTo>
                                <a:lnTo>
                                  <a:pt x="808" y="157"/>
                                </a:lnTo>
                                <a:lnTo>
                                  <a:pt x="796" y="162"/>
                                </a:lnTo>
                                <a:lnTo>
                                  <a:pt x="785" y="166"/>
                                </a:lnTo>
                                <a:lnTo>
                                  <a:pt x="774" y="170"/>
                                </a:lnTo>
                                <a:lnTo>
                                  <a:pt x="761" y="175"/>
                                </a:lnTo>
                                <a:lnTo>
                                  <a:pt x="748" y="179"/>
                                </a:lnTo>
                                <a:lnTo>
                                  <a:pt x="732" y="184"/>
                                </a:lnTo>
                                <a:lnTo>
                                  <a:pt x="719" y="186"/>
                                </a:lnTo>
                                <a:lnTo>
                                  <a:pt x="704" y="190"/>
                                </a:lnTo>
                                <a:lnTo>
                                  <a:pt x="686" y="193"/>
                                </a:lnTo>
                                <a:lnTo>
                                  <a:pt x="670" y="195"/>
                                </a:lnTo>
                                <a:lnTo>
                                  <a:pt x="653" y="199"/>
                                </a:lnTo>
                                <a:lnTo>
                                  <a:pt x="635" y="201"/>
                                </a:lnTo>
                                <a:lnTo>
                                  <a:pt x="597" y="206"/>
                                </a:lnTo>
                                <a:lnTo>
                                  <a:pt x="557" y="210"/>
                                </a:lnTo>
                                <a:lnTo>
                                  <a:pt x="515" y="212"/>
                                </a:lnTo>
                                <a:lnTo>
                                  <a:pt x="473" y="215"/>
                                </a:lnTo>
                                <a:lnTo>
                                  <a:pt x="429" y="215"/>
                                </a:lnTo>
                                <a:lnTo>
                                  <a:pt x="385" y="215"/>
                                </a:lnTo>
                                <a:lnTo>
                                  <a:pt x="343" y="212"/>
                                </a:lnTo>
                                <a:lnTo>
                                  <a:pt x="301" y="210"/>
                                </a:lnTo>
                                <a:lnTo>
                                  <a:pt x="261" y="206"/>
                                </a:lnTo>
                                <a:lnTo>
                                  <a:pt x="223" y="201"/>
                                </a:lnTo>
                                <a:lnTo>
                                  <a:pt x="206" y="199"/>
                                </a:lnTo>
                                <a:lnTo>
                                  <a:pt x="188" y="195"/>
                                </a:lnTo>
                                <a:lnTo>
                                  <a:pt x="172" y="193"/>
                                </a:lnTo>
                                <a:lnTo>
                                  <a:pt x="155" y="190"/>
                                </a:lnTo>
                                <a:lnTo>
                                  <a:pt x="139" y="186"/>
                                </a:lnTo>
                                <a:lnTo>
                                  <a:pt x="126" y="184"/>
                                </a:lnTo>
                                <a:lnTo>
                                  <a:pt x="110" y="179"/>
                                </a:lnTo>
                                <a:lnTo>
                                  <a:pt x="97" y="175"/>
                                </a:lnTo>
                                <a:lnTo>
                                  <a:pt x="84" y="170"/>
                                </a:lnTo>
                                <a:lnTo>
                                  <a:pt x="73" y="166"/>
                                </a:lnTo>
                                <a:lnTo>
                                  <a:pt x="62" y="162"/>
                                </a:lnTo>
                                <a:lnTo>
                                  <a:pt x="51" y="157"/>
                                </a:lnTo>
                                <a:lnTo>
                                  <a:pt x="42" y="153"/>
                                </a:lnTo>
                                <a:lnTo>
                                  <a:pt x="33" y="148"/>
                                </a:lnTo>
                                <a:lnTo>
                                  <a:pt x="24" y="144"/>
                                </a:lnTo>
                                <a:lnTo>
                                  <a:pt x="17" y="140"/>
                                </a:lnTo>
                                <a:lnTo>
                                  <a:pt x="13" y="133"/>
                                </a:lnTo>
                                <a:lnTo>
                                  <a:pt x="9" y="128"/>
                                </a:lnTo>
                                <a:lnTo>
                                  <a:pt x="4" y="124"/>
                                </a:lnTo>
                                <a:lnTo>
                                  <a:pt x="2" y="117"/>
                                </a:lnTo>
                                <a:lnTo>
                                  <a:pt x="0" y="113"/>
                                </a:lnTo>
                                <a:lnTo>
                                  <a:pt x="0" y="106"/>
                                </a:lnTo>
                                <a:lnTo>
                                  <a:pt x="0" y="106"/>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5" name="Freeform 1901"/>
                        <wps:cNvSpPr>
                          <a:spLocks/>
                        </wps:cNvSpPr>
                        <wps:spPr bwMode="auto">
                          <a:xfrm>
                            <a:off x="1304290" y="1003300"/>
                            <a:ext cx="544830" cy="238760"/>
                          </a:xfrm>
                          <a:custGeom>
                            <a:avLst/>
                            <a:gdLst>
                              <a:gd name="T0" fmla="*/ 0 w 858"/>
                              <a:gd name="T1" fmla="*/ 274 h 376"/>
                              <a:gd name="T2" fmla="*/ 4 w 858"/>
                              <a:gd name="T3" fmla="*/ 285 h 376"/>
                              <a:gd name="T4" fmla="*/ 13 w 858"/>
                              <a:gd name="T5" fmla="*/ 296 h 376"/>
                              <a:gd name="T6" fmla="*/ 24 w 858"/>
                              <a:gd name="T7" fmla="*/ 305 h 376"/>
                              <a:gd name="T8" fmla="*/ 42 w 858"/>
                              <a:gd name="T9" fmla="*/ 316 h 376"/>
                              <a:gd name="T10" fmla="*/ 62 w 858"/>
                              <a:gd name="T11" fmla="*/ 325 h 376"/>
                              <a:gd name="T12" fmla="*/ 84 w 858"/>
                              <a:gd name="T13" fmla="*/ 334 h 376"/>
                              <a:gd name="T14" fmla="*/ 110 w 858"/>
                              <a:gd name="T15" fmla="*/ 341 h 376"/>
                              <a:gd name="T16" fmla="*/ 139 w 858"/>
                              <a:gd name="T17" fmla="*/ 350 h 376"/>
                              <a:gd name="T18" fmla="*/ 172 w 858"/>
                              <a:gd name="T19" fmla="*/ 356 h 376"/>
                              <a:gd name="T20" fmla="*/ 206 w 858"/>
                              <a:gd name="T21" fmla="*/ 361 h 376"/>
                              <a:gd name="T22" fmla="*/ 261 w 858"/>
                              <a:gd name="T23" fmla="*/ 367 h 376"/>
                              <a:gd name="T24" fmla="*/ 343 w 858"/>
                              <a:gd name="T25" fmla="*/ 374 h 376"/>
                              <a:gd name="T26" fmla="*/ 429 w 858"/>
                              <a:gd name="T27" fmla="*/ 376 h 376"/>
                              <a:gd name="T28" fmla="*/ 515 w 858"/>
                              <a:gd name="T29" fmla="*/ 374 h 376"/>
                              <a:gd name="T30" fmla="*/ 597 w 858"/>
                              <a:gd name="T31" fmla="*/ 367 h 376"/>
                              <a:gd name="T32" fmla="*/ 653 w 858"/>
                              <a:gd name="T33" fmla="*/ 361 h 376"/>
                              <a:gd name="T34" fmla="*/ 686 w 858"/>
                              <a:gd name="T35" fmla="*/ 356 h 376"/>
                              <a:gd name="T36" fmla="*/ 719 w 858"/>
                              <a:gd name="T37" fmla="*/ 350 h 376"/>
                              <a:gd name="T38" fmla="*/ 748 w 858"/>
                              <a:gd name="T39" fmla="*/ 341 h 376"/>
                              <a:gd name="T40" fmla="*/ 774 w 858"/>
                              <a:gd name="T41" fmla="*/ 334 h 376"/>
                              <a:gd name="T42" fmla="*/ 796 w 858"/>
                              <a:gd name="T43" fmla="*/ 325 h 376"/>
                              <a:gd name="T44" fmla="*/ 816 w 858"/>
                              <a:gd name="T45" fmla="*/ 316 h 376"/>
                              <a:gd name="T46" fmla="*/ 832 w 858"/>
                              <a:gd name="T47" fmla="*/ 305 h 376"/>
                              <a:gd name="T48" fmla="*/ 845 w 858"/>
                              <a:gd name="T49" fmla="*/ 296 h 376"/>
                              <a:gd name="T50" fmla="*/ 854 w 858"/>
                              <a:gd name="T51" fmla="*/ 285 h 376"/>
                              <a:gd name="T52" fmla="*/ 858 w 858"/>
                              <a:gd name="T53" fmla="*/ 274 h 376"/>
                              <a:gd name="T54" fmla="*/ 858 w 858"/>
                              <a:gd name="T55" fmla="*/ 270 h 376"/>
                              <a:gd name="T56" fmla="*/ 858 w 858"/>
                              <a:gd name="T57" fmla="*/ 7 h 376"/>
                              <a:gd name="T58" fmla="*/ 854 w 858"/>
                              <a:gd name="T59" fmla="*/ 18 h 376"/>
                              <a:gd name="T60" fmla="*/ 845 w 858"/>
                              <a:gd name="T61" fmla="*/ 27 h 376"/>
                              <a:gd name="T62" fmla="*/ 832 w 858"/>
                              <a:gd name="T63" fmla="*/ 38 h 376"/>
                              <a:gd name="T64" fmla="*/ 816 w 858"/>
                              <a:gd name="T65" fmla="*/ 47 h 376"/>
                              <a:gd name="T66" fmla="*/ 796 w 858"/>
                              <a:gd name="T67" fmla="*/ 56 h 376"/>
                              <a:gd name="T68" fmla="*/ 774 w 858"/>
                              <a:gd name="T69" fmla="*/ 64 h 376"/>
                              <a:gd name="T70" fmla="*/ 748 w 858"/>
                              <a:gd name="T71" fmla="*/ 73 h 376"/>
                              <a:gd name="T72" fmla="*/ 719 w 858"/>
                              <a:gd name="T73" fmla="*/ 80 h 376"/>
                              <a:gd name="T74" fmla="*/ 686 w 858"/>
                              <a:gd name="T75" fmla="*/ 87 h 376"/>
                              <a:gd name="T76" fmla="*/ 653 w 858"/>
                              <a:gd name="T77" fmla="*/ 93 h 376"/>
                              <a:gd name="T78" fmla="*/ 597 w 858"/>
                              <a:gd name="T79" fmla="*/ 100 h 376"/>
                              <a:gd name="T80" fmla="*/ 515 w 858"/>
                              <a:gd name="T81" fmla="*/ 106 h 376"/>
                              <a:gd name="T82" fmla="*/ 429 w 858"/>
                              <a:gd name="T83" fmla="*/ 109 h 376"/>
                              <a:gd name="T84" fmla="*/ 343 w 858"/>
                              <a:gd name="T85" fmla="*/ 106 h 376"/>
                              <a:gd name="T86" fmla="*/ 261 w 858"/>
                              <a:gd name="T87" fmla="*/ 100 h 376"/>
                              <a:gd name="T88" fmla="*/ 206 w 858"/>
                              <a:gd name="T89" fmla="*/ 93 h 376"/>
                              <a:gd name="T90" fmla="*/ 172 w 858"/>
                              <a:gd name="T91" fmla="*/ 87 h 376"/>
                              <a:gd name="T92" fmla="*/ 139 w 858"/>
                              <a:gd name="T93" fmla="*/ 80 h 376"/>
                              <a:gd name="T94" fmla="*/ 110 w 858"/>
                              <a:gd name="T95" fmla="*/ 73 h 376"/>
                              <a:gd name="T96" fmla="*/ 84 w 858"/>
                              <a:gd name="T97" fmla="*/ 64 h 376"/>
                              <a:gd name="T98" fmla="*/ 62 w 858"/>
                              <a:gd name="T99" fmla="*/ 56 h 376"/>
                              <a:gd name="T100" fmla="*/ 42 w 858"/>
                              <a:gd name="T101" fmla="*/ 47 h 376"/>
                              <a:gd name="T102" fmla="*/ 24 w 858"/>
                              <a:gd name="T103" fmla="*/ 38 h 376"/>
                              <a:gd name="T104" fmla="*/ 13 w 858"/>
                              <a:gd name="T105" fmla="*/ 27 h 376"/>
                              <a:gd name="T106" fmla="*/ 4 w 858"/>
                              <a:gd name="T107" fmla="*/ 18 h 376"/>
                              <a:gd name="T108" fmla="*/ 0 w 858"/>
                              <a:gd name="T109" fmla="*/ 7 h 376"/>
                              <a:gd name="T110" fmla="*/ 0 w 858"/>
                              <a:gd name="T111" fmla="*/ 27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58" h="376">
                                <a:moveTo>
                                  <a:pt x="0" y="270"/>
                                </a:moveTo>
                                <a:lnTo>
                                  <a:pt x="0" y="274"/>
                                </a:lnTo>
                                <a:lnTo>
                                  <a:pt x="2" y="281"/>
                                </a:lnTo>
                                <a:lnTo>
                                  <a:pt x="4" y="285"/>
                                </a:lnTo>
                                <a:lnTo>
                                  <a:pt x="9" y="290"/>
                                </a:lnTo>
                                <a:lnTo>
                                  <a:pt x="13" y="296"/>
                                </a:lnTo>
                                <a:lnTo>
                                  <a:pt x="17" y="301"/>
                                </a:lnTo>
                                <a:lnTo>
                                  <a:pt x="24" y="305"/>
                                </a:lnTo>
                                <a:lnTo>
                                  <a:pt x="33" y="312"/>
                                </a:lnTo>
                                <a:lnTo>
                                  <a:pt x="42" y="316"/>
                                </a:lnTo>
                                <a:lnTo>
                                  <a:pt x="51" y="321"/>
                                </a:lnTo>
                                <a:lnTo>
                                  <a:pt x="62" y="325"/>
                                </a:lnTo>
                                <a:lnTo>
                                  <a:pt x="73" y="330"/>
                                </a:lnTo>
                                <a:lnTo>
                                  <a:pt x="84" y="334"/>
                                </a:lnTo>
                                <a:lnTo>
                                  <a:pt x="97" y="338"/>
                                </a:lnTo>
                                <a:lnTo>
                                  <a:pt x="110" y="341"/>
                                </a:lnTo>
                                <a:lnTo>
                                  <a:pt x="126" y="345"/>
                                </a:lnTo>
                                <a:lnTo>
                                  <a:pt x="139" y="350"/>
                                </a:lnTo>
                                <a:lnTo>
                                  <a:pt x="155" y="352"/>
                                </a:lnTo>
                                <a:lnTo>
                                  <a:pt x="172" y="356"/>
                                </a:lnTo>
                                <a:lnTo>
                                  <a:pt x="188" y="358"/>
                                </a:lnTo>
                                <a:lnTo>
                                  <a:pt x="206" y="361"/>
                                </a:lnTo>
                                <a:lnTo>
                                  <a:pt x="223" y="363"/>
                                </a:lnTo>
                                <a:lnTo>
                                  <a:pt x="261" y="367"/>
                                </a:lnTo>
                                <a:lnTo>
                                  <a:pt x="301" y="372"/>
                                </a:lnTo>
                                <a:lnTo>
                                  <a:pt x="343" y="374"/>
                                </a:lnTo>
                                <a:lnTo>
                                  <a:pt x="385" y="376"/>
                                </a:lnTo>
                                <a:lnTo>
                                  <a:pt x="429" y="376"/>
                                </a:lnTo>
                                <a:lnTo>
                                  <a:pt x="473" y="376"/>
                                </a:lnTo>
                                <a:lnTo>
                                  <a:pt x="515" y="374"/>
                                </a:lnTo>
                                <a:lnTo>
                                  <a:pt x="557" y="372"/>
                                </a:lnTo>
                                <a:lnTo>
                                  <a:pt x="597" y="367"/>
                                </a:lnTo>
                                <a:lnTo>
                                  <a:pt x="635" y="363"/>
                                </a:lnTo>
                                <a:lnTo>
                                  <a:pt x="653" y="361"/>
                                </a:lnTo>
                                <a:lnTo>
                                  <a:pt x="670" y="358"/>
                                </a:lnTo>
                                <a:lnTo>
                                  <a:pt x="686" y="356"/>
                                </a:lnTo>
                                <a:lnTo>
                                  <a:pt x="704" y="352"/>
                                </a:lnTo>
                                <a:lnTo>
                                  <a:pt x="719" y="350"/>
                                </a:lnTo>
                                <a:lnTo>
                                  <a:pt x="732" y="345"/>
                                </a:lnTo>
                                <a:lnTo>
                                  <a:pt x="748" y="341"/>
                                </a:lnTo>
                                <a:lnTo>
                                  <a:pt x="761" y="338"/>
                                </a:lnTo>
                                <a:lnTo>
                                  <a:pt x="774" y="334"/>
                                </a:lnTo>
                                <a:lnTo>
                                  <a:pt x="785" y="330"/>
                                </a:lnTo>
                                <a:lnTo>
                                  <a:pt x="796" y="325"/>
                                </a:lnTo>
                                <a:lnTo>
                                  <a:pt x="808" y="321"/>
                                </a:lnTo>
                                <a:lnTo>
                                  <a:pt x="816" y="316"/>
                                </a:lnTo>
                                <a:lnTo>
                                  <a:pt x="825" y="312"/>
                                </a:lnTo>
                                <a:lnTo>
                                  <a:pt x="832" y="305"/>
                                </a:lnTo>
                                <a:lnTo>
                                  <a:pt x="841" y="301"/>
                                </a:lnTo>
                                <a:lnTo>
                                  <a:pt x="845" y="296"/>
                                </a:lnTo>
                                <a:lnTo>
                                  <a:pt x="850" y="290"/>
                                </a:lnTo>
                                <a:lnTo>
                                  <a:pt x="854" y="285"/>
                                </a:lnTo>
                                <a:lnTo>
                                  <a:pt x="856" y="281"/>
                                </a:lnTo>
                                <a:lnTo>
                                  <a:pt x="858" y="274"/>
                                </a:lnTo>
                                <a:lnTo>
                                  <a:pt x="858" y="270"/>
                                </a:lnTo>
                                <a:lnTo>
                                  <a:pt x="858" y="270"/>
                                </a:lnTo>
                                <a:lnTo>
                                  <a:pt x="858" y="0"/>
                                </a:lnTo>
                                <a:lnTo>
                                  <a:pt x="858" y="7"/>
                                </a:lnTo>
                                <a:lnTo>
                                  <a:pt x="856" y="11"/>
                                </a:lnTo>
                                <a:lnTo>
                                  <a:pt x="854" y="18"/>
                                </a:lnTo>
                                <a:lnTo>
                                  <a:pt x="850" y="22"/>
                                </a:lnTo>
                                <a:lnTo>
                                  <a:pt x="845" y="27"/>
                                </a:lnTo>
                                <a:lnTo>
                                  <a:pt x="841" y="34"/>
                                </a:lnTo>
                                <a:lnTo>
                                  <a:pt x="832" y="38"/>
                                </a:lnTo>
                                <a:lnTo>
                                  <a:pt x="825" y="42"/>
                                </a:lnTo>
                                <a:lnTo>
                                  <a:pt x="816" y="47"/>
                                </a:lnTo>
                                <a:lnTo>
                                  <a:pt x="808" y="51"/>
                                </a:lnTo>
                                <a:lnTo>
                                  <a:pt x="796" y="56"/>
                                </a:lnTo>
                                <a:lnTo>
                                  <a:pt x="785" y="60"/>
                                </a:lnTo>
                                <a:lnTo>
                                  <a:pt x="774" y="64"/>
                                </a:lnTo>
                                <a:lnTo>
                                  <a:pt x="761" y="69"/>
                                </a:lnTo>
                                <a:lnTo>
                                  <a:pt x="748" y="73"/>
                                </a:lnTo>
                                <a:lnTo>
                                  <a:pt x="732" y="78"/>
                                </a:lnTo>
                                <a:lnTo>
                                  <a:pt x="719" y="80"/>
                                </a:lnTo>
                                <a:lnTo>
                                  <a:pt x="704" y="84"/>
                                </a:lnTo>
                                <a:lnTo>
                                  <a:pt x="686" y="87"/>
                                </a:lnTo>
                                <a:lnTo>
                                  <a:pt x="670" y="89"/>
                                </a:lnTo>
                                <a:lnTo>
                                  <a:pt x="653" y="93"/>
                                </a:lnTo>
                                <a:lnTo>
                                  <a:pt x="635" y="95"/>
                                </a:lnTo>
                                <a:lnTo>
                                  <a:pt x="597" y="100"/>
                                </a:lnTo>
                                <a:lnTo>
                                  <a:pt x="557" y="104"/>
                                </a:lnTo>
                                <a:lnTo>
                                  <a:pt x="515" y="106"/>
                                </a:lnTo>
                                <a:lnTo>
                                  <a:pt x="473" y="109"/>
                                </a:lnTo>
                                <a:lnTo>
                                  <a:pt x="429" y="109"/>
                                </a:lnTo>
                                <a:lnTo>
                                  <a:pt x="385" y="109"/>
                                </a:lnTo>
                                <a:lnTo>
                                  <a:pt x="343" y="106"/>
                                </a:lnTo>
                                <a:lnTo>
                                  <a:pt x="301" y="104"/>
                                </a:lnTo>
                                <a:lnTo>
                                  <a:pt x="261" y="100"/>
                                </a:lnTo>
                                <a:lnTo>
                                  <a:pt x="223" y="95"/>
                                </a:lnTo>
                                <a:lnTo>
                                  <a:pt x="206" y="93"/>
                                </a:lnTo>
                                <a:lnTo>
                                  <a:pt x="188" y="89"/>
                                </a:lnTo>
                                <a:lnTo>
                                  <a:pt x="172" y="87"/>
                                </a:lnTo>
                                <a:lnTo>
                                  <a:pt x="155" y="84"/>
                                </a:lnTo>
                                <a:lnTo>
                                  <a:pt x="139" y="80"/>
                                </a:lnTo>
                                <a:lnTo>
                                  <a:pt x="126" y="78"/>
                                </a:lnTo>
                                <a:lnTo>
                                  <a:pt x="110" y="73"/>
                                </a:lnTo>
                                <a:lnTo>
                                  <a:pt x="97" y="69"/>
                                </a:lnTo>
                                <a:lnTo>
                                  <a:pt x="84" y="64"/>
                                </a:lnTo>
                                <a:lnTo>
                                  <a:pt x="73" y="60"/>
                                </a:lnTo>
                                <a:lnTo>
                                  <a:pt x="62" y="56"/>
                                </a:lnTo>
                                <a:lnTo>
                                  <a:pt x="51" y="51"/>
                                </a:lnTo>
                                <a:lnTo>
                                  <a:pt x="42" y="47"/>
                                </a:lnTo>
                                <a:lnTo>
                                  <a:pt x="33" y="42"/>
                                </a:lnTo>
                                <a:lnTo>
                                  <a:pt x="24" y="38"/>
                                </a:lnTo>
                                <a:lnTo>
                                  <a:pt x="17" y="34"/>
                                </a:lnTo>
                                <a:lnTo>
                                  <a:pt x="13" y="27"/>
                                </a:lnTo>
                                <a:lnTo>
                                  <a:pt x="9" y="22"/>
                                </a:lnTo>
                                <a:lnTo>
                                  <a:pt x="4" y="18"/>
                                </a:lnTo>
                                <a:lnTo>
                                  <a:pt x="2" y="11"/>
                                </a:lnTo>
                                <a:lnTo>
                                  <a:pt x="0" y="7"/>
                                </a:lnTo>
                                <a:lnTo>
                                  <a:pt x="0" y="0"/>
                                </a:lnTo>
                                <a:lnTo>
                                  <a:pt x="0" y="270"/>
                                </a:lnTo>
                                <a:lnTo>
                                  <a:pt x="0" y="27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6" name="Freeform 1902"/>
                        <wps:cNvSpPr>
                          <a:spLocks/>
                        </wps:cNvSpPr>
                        <wps:spPr bwMode="auto">
                          <a:xfrm>
                            <a:off x="1304290" y="935990"/>
                            <a:ext cx="544830" cy="136525"/>
                          </a:xfrm>
                          <a:custGeom>
                            <a:avLst/>
                            <a:gdLst>
                              <a:gd name="T0" fmla="*/ 0 w 858"/>
                              <a:gd name="T1" fmla="*/ 102 h 215"/>
                              <a:gd name="T2" fmla="*/ 4 w 858"/>
                              <a:gd name="T3" fmla="*/ 91 h 215"/>
                              <a:gd name="T4" fmla="*/ 13 w 858"/>
                              <a:gd name="T5" fmla="*/ 80 h 215"/>
                              <a:gd name="T6" fmla="*/ 24 w 858"/>
                              <a:gd name="T7" fmla="*/ 69 h 215"/>
                              <a:gd name="T8" fmla="*/ 42 w 858"/>
                              <a:gd name="T9" fmla="*/ 60 h 215"/>
                              <a:gd name="T10" fmla="*/ 62 w 858"/>
                              <a:gd name="T11" fmla="*/ 51 h 215"/>
                              <a:gd name="T12" fmla="*/ 84 w 858"/>
                              <a:gd name="T13" fmla="*/ 42 h 215"/>
                              <a:gd name="T14" fmla="*/ 110 w 858"/>
                              <a:gd name="T15" fmla="*/ 33 h 215"/>
                              <a:gd name="T16" fmla="*/ 139 w 858"/>
                              <a:gd name="T17" fmla="*/ 27 h 215"/>
                              <a:gd name="T18" fmla="*/ 172 w 858"/>
                              <a:gd name="T19" fmla="*/ 20 h 215"/>
                              <a:gd name="T20" fmla="*/ 206 w 858"/>
                              <a:gd name="T21" fmla="*/ 16 h 215"/>
                              <a:gd name="T22" fmla="*/ 261 w 858"/>
                              <a:gd name="T23" fmla="*/ 7 h 215"/>
                              <a:gd name="T24" fmla="*/ 343 w 858"/>
                              <a:gd name="T25" fmla="*/ 0 h 215"/>
                              <a:gd name="T26" fmla="*/ 429 w 858"/>
                              <a:gd name="T27" fmla="*/ 0 h 215"/>
                              <a:gd name="T28" fmla="*/ 515 w 858"/>
                              <a:gd name="T29" fmla="*/ 3 h 215"/>
                              <a:gd name="T30" fmla="*/ 597 w 858"/>
                              <a:gd name="T31" fmla="*/ 7 h 215"/>
                              <a:gd name="T32" fmla="*/ 653 w 858"/>
                              <a:gd name="T33" fmla="*/ 16 h 215"/>
                              <a:gd name="T34" fmla="*/ 686 w 858"/>
                              <a:gd name="T35" fmla="*/ 20 h 215"/>
                              <a:gd name="T36" fmla="*/ 719 w 858"/>
                              <a:gd name="T37" fmla="*/ 27 h 215"/>
                              <a:gd name="T38" fmla="*/ 748 w 858"/>
                              <a:gd name="T39" fmla="*/ 33 h 215"/>
                              <a:gd name="T40" fmla="*/ 774 w 858"/>
                              <a:gd name="T41" fmla="*/ 42 h 215"/>
                              <a:gd name="T42" fmla="*/ 796 w 858"/>
                              <a:gd name="T43" fmla="*/ 51 h 215"/>
                              <a:gd name="T44" fmla="*/ 816 w 858"/>
                              <a:gd name="T45" fmla="*/ 60 h 215"/>
                              <a:gd name="T46" fmla="*/ 832 w 858"/>
                              <a:gd name="T47" fmla="*/ 69 h 215"/>
                              <a:gd name="T48" fmla="*/ 845 w 858"/>
                              <a:gd name="T49" fmla="*/ 80 h 215"/>
                              <a:gd name="T50" fmla="*/ 854 w 858"/>
                              <a:gd name="T51" fmla="*/ 91 h 215"/>
                              <a:gd name="T52" fmla="*/ 858 w 858"/>
                              <a:gd name="T53" fmla="*/ 102 h 215"/>
                              <a:gd name="T54" fmla="*/ 858 w 858"/>
                              <a:gd name="T55" fmla="*/ 106 h 215"/>
                              <a:gd name="T56" fmla="*/ 856 w 858"/>
                              <a:gd name="T57" fmla="*/ 117 h 215"/>
                              <a:gd name="T58" fmla="*/ 850 w 858"/>
                              <a:gd name="T59" fmla="*/ 128 h 215"/>
                              <a:gd name="T60" fmla="*/ 841 w 858"/>
                              <a:gd name="T61" fmla="*/ 140 h 215"/>
                              <a:gd name="T62" fmla="*/ 825 w 858"/>
                              <a:gd name="T63" fmla="*/ 148 h 215"/>
                              <a:gd name="T64" fmla="*/ 808 w 858"/>
                              <a:gd name="T65" fmla="*/ 157 h 215"/>
                              <a:gd name="T66" fmla="*/ 785 w 858"/>
                              <a:gd name="T67" fmla="*/ 166 h 215"/>
                              <a:gd name="T68" fmla="*/ 761 w 858"/>
                              <a:gd name="T69" fmla="*/ 175 h 215"/>
                              <a:gd name="T70" fmla="*/ 732 w 858"/>
                              <a:gd name="T71" fmla="*/ 184 h 215"/>
                              <a:gd name="T72" fmla="*/ 704 w 858"/>
                              <a:gd name="T73" fmla="*/ 190 h 215"/>
                              <a:gd name="T74" fmla="*/ 670 w 858"/>
                              <a:gd name="T75" fmla="*/ 195 h 215"/>
                              <a:gd name="T76" fmla="*/ 635 w 858"/>
                              <a:gd name="T77" fmla="*/ 201 h 215"/>
                              <a:gd name="T78" fmla="*/ 557 w 858"/>
                              <a:gd name="T79" fmla="*/ 210 h 215"/>
                              <a:gd name="T80" fmla="*/ 473 w 858"/>
                              <a:gd name="T81" fmla="*/ 215 h 215"/>
                              <a:gd name="T82" fmla="*/ 385 w 858"/>
                              <a:gd name="T83" fmla="*/ 215 h 215"/>
                              <a:gd name="T84" fmla="*/ 301 w 858"/>
                              <a:gd name="T85" fmla="*/ 210 h 215"/>
                              <a:gd name="T86" fmla="*/ 223 w 858"/>
                              <a:gd name="T87" fmla="*/ 201 h 215"/>
                              <a:gd name="T88" fmla="*/ 188 w 858"/>
                              <a:gd name="T89" fmla="*/ 195 h 215"/>
                              <a:gd name="T90" fmla="*/ 155 w 858"/>
                              <a:gd name="T91" fmla="*/ 190 h 215"/>
                              <a:gd name="T92" fmla="*/ 126 w 858"/>
                              <a:gd name="T93" fmla="*/ 184 h 215"/>
                              <a:gd name="T94" fmla="*/ 97 w 858"/>
                              <a:gd name="T95" fmla="*/ 175 h 215"/>
                              <a:gd name="T96" fmla="*/ 73 w 858"/>
                              <a:gd name="T97" fmla="*/ 166 h 215"/>
                              <a:gd name="T98" fmla="*/ 51 w 858"/>
                              <a:gd name="T99" fmla="*/ 157 h 215"/>
                              <a:gd name="T100" fmla="*/ 33 w 858"/>
                              <a:gd name="T101" fmla="*/ 148 h 215"/>
                              <a:gd name="T102" fmla="*/ 17 w 858"/>
                              <a:gd name="T103" fmla="*/ 140 h 215"/>
                              <a:gd name="T104" fmla="*/ 9 w 858"/>
                              <a:gd name="T105" fmla="*/ 128 h 215"/>
                              <a:gd name="T106" fmla="*/ 2 w 858"/>
                              <a:gd name="T107" fmla="*/ 117 h 215"/>
                              <a:gd name="T108" fmla="*/ 0 w 858"/>
                              <a:gd name="T109" fmla="*/ 106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58" h="215">
                                <a:moveTo>
                                  <a:pt x="0" y="106"/>
                                </a:moveTo>
                                <a:lnTo>
                                  <a:pt x="0" y="102"/>
                                </a:lnTo>
                                <a:lnTo>
                                  <a:pt x="2" y="95"/>
                                </a:lnTo>
                                <a:lnTo>
                                  <a:pt x="4" y="91"/>
                                </a:lnTo>
                                <a:lnTo>
                                  <a:pt x="9" y="84"/>
                                </a:lnTo>
                                <a:lnTo>
                                  <a:pt x="13" y="80"/>
                                </a:lnTo>
                                <a:lnTo>
                                  <a:pt x="17" y="75"/>
                                </a:lnTo>
                                <a:lnTo>
                                  <a:pt x="24" y="69"/>
                                </a:lnTo>
                                <a:lnTo>
                                  <a:pt x="33" y="64"/>
                                </a:lnTo>
                                <a:lnTo>
                                  <a:pt x="42" y="60"/>
                                </a:lnTo>
                                <a:lnTo>
                                  <a:pt x="51" y="56"/>
                                </a:lnTo>
                                <a:lnTo>
                                  <a:pt x="62" y="51"/>
                                </a:lnTo>
                                <a:lnTo>
                                  <a:pt x="73" y="47"/>
                                </a:lnTo>
                                <a:lnTo>
                                  <a:pt x="84" y="42"/>
                                </a:lnTo>
                                <a:lnTo>
                                  <a:pt x="97" y="38"/>
                                </a:lnTo>
                                <a:lnTo>
                                  <a:pt x="110" y="33"/>
                                </a:lnTo>
                                <a:lnTo>
                                  <a:pt x="126" y="31"/>
                                </a:lnTo>
                                <a:lnTo>
                                  <a:pt x="139" y="27"/>
                                </a:lnTo>
                                <a:lnTo>
                                  <a:pt x="155" y="25"/>
                                </a:lnTo>
                                <a:lnTo>
                                  <a:pt x="172" y="20"/>
                                </a:lnTo>
                                <a:lnTo>
                                  <a:pt x="188" y="18"/>
                                </a:lnTo>
                                <a:lnTo>
                                  <a:pt x="206" y="16"/>
                                </a:lnTo>
                                <a:lnTo>
                                  <a:pt x="223" y="11"/>
                                </a:lnTo>
                                <a:lnTo>
                                  <a:pt x="261" y="7"/>
                                </a:lnTo>
                                <a:lnTo>
                                  <a:pt x="301" y="5"/>
                                </a:lnTo>
                                <a:lnTo>
                                  <a:pt x="343" y="0"/>
                                </a:lnTo>
                                <a:lnTo>
                                  <a:pt x="385" y="0"/>
                                </a:lnTo>
                                <a:lnTo>
                                  <a:pt x="429" y="0"/>
                                </a:lnTo>
                                <a:lnTo>
                                  <a:pt x="473" y="0"/>
                                </a:lnTo>
                                <a:lnTo>
                                  <a:pt x="515" y="3"/>
                                </a:lnTo>
                                <a:lnTo>
                                  <a:pt x="557" y="5"/>
                                </a:lnTo>
                                <a:lnTo>
                                  <a:pt x="597" y="7"/>
                                </a:lnTo>
                                <a:lnTo>
                                  <a:pt x="635" y="11"/>
                                </a:lnTo>
                                <a:lnTo>
                                  <a:pt x="653" y="16"/>
                                </a:lnTo>
                                <a:lnTo>
                                  <a:pt x="670" y="18"/>
                                </a:lnTo>
                                <a:lnTo>
                                  <a:pt x="686" y="20"/>
                                </a:lnTo>
                                <a:lnTo>
                                  <a:pt x="704" y="25"/>
                                </a:lnTo>
                                <a:lnTo>
                                  <a:pt x="719" y="27"/>
                                </a:lnTo>
                                <a:lnTo>
                                  <a:pt x="732" y="31"/>
                                </a:lnTo>
                                <a:lnTo>
                                  <a:pt x="748" y="33"/>
                                </a:lnTo>
                                <a:lnTo>
                                  <a:pt x="761" y="38"/>
                                </a:lnTo>
                                <a:lnTo>
                                  <a:pt x="774" y="42"/>
                                </a:lnTo>
                                <a:lnTo>
                                  <a:pt x="785" y="47"/>
                                </a:lnTo>
                                <a:lnTo>
                                  <a:pt x="796" y="51"/>
                                </a:lnTo>
                                <a:lnTo>
                                  <a:pt x="808" y="56"/>
                                </a:lnTo>
                                <a:lnTo>
                                  <a:pt x="816" y="60"/>
                                </a:lnTo>
                                <a:lnTo>
                                  <a:pt x="825" y="64"/>
                                </a:lnTo>
                                <a:lnTo>
                                  <a:pt x="832" y="69"/>
                                </a:lnTo>
                                <a:lnTo>
                                  <a:pt x="841" y="75"/>
                                </a:lnTo>
                                <a:lnTo>
                                  <a:pt x="845" y="80"/>
                                </a:lnTo>
                                <a:lnTo>
                                  <a:pt x="850" y="84"/>
                                </a:lnTo>
                                <a:lnTo>
                                  <a:pt x="854" y="91"/>
                                </a:lnTo>
                                <a:lnTo>
                                  <a:pt x="856" y="95"/>
                                </a:lnTo>
                                <a:lnTo>
                                  <a:pt x="858" y="102"/>
                                </a:lnTo>
                                <a:lnTo>
                                  <a:pt x="858" y="106"/>
                                </a:lnTo>
                                <a:lnTo>
                                  <a:pt x="858" y="106"/>
                                </a:lnTo>
                                <a:lnTo>
                                  <a:pt x="858" y="113"/>
                                </a:lnTo>
                                <a:lnTo>
                                  <a:pt x="856" y="117"/>
                                </a:lnTo>
                                <a:lnTo>
                                  <a:pt x="854" y="124"/>
                                </a:lnTo>
                                <a:lnTo>
                                  <a:pt x="850" y="128"/>
                                </a:lnTo>
                                <a:lnTo>
                                  <a:pt x="845" y="133"/>
                                </a:lnTo>
                                <a:lnTo>
                                  <a:pt x="841" y="140"/>
                                </a:lnTo>
                                <a:lnTo>
                                  <a:pt x="832" y="144"/>
                                </a:lnTo>
                                <a:lnTo>
                                  <a:pt x="825" y="148"/>
                                </a:lnTo>
                                <a:lnTo>
                                  <a:pt x="816" y="153"/>
                                </a:lnTo>
                                <a:lnTo>
                                  <a:pt x="808" y="157"/>
                                </a:lnTo>
                                <a:lnTo>
                                  <a:pt x="796" y="162"/>
                                </a:lnTo>
                                <a:lnTo>
                                  <a:pt x="785" y="166"/>
                                </a:lnTo>
                                <a:lnTo>
                                  <a:pt x="774" y="170"/>
                                </a:lnTo>
                                <a:lnTo>
                                  <a:pt x="761" y="175"/>
                                </a:lnTo>
                                <a:lnTo>
                                  <a:pt x="748" y="179"/>
                                </a:lnTo>
                                <a:lnTo>
                                  <a:pt x="732" y="184"/>
                                </a:lnTo>
                                <a:lnTo>
                                  <a:pt x="719" y="186"/>
                                </a:lnTo>
                                <a:lnTo>
                                  <a:pt x="704" y="190"/>
                                </a:lnTo>
                                <a:lnTo>
                                  <a:pt x="686" y="193"/>
                                </a:lnTo>
                                <a:lnTo>
                                  <a:pt x="670" y="195"/>
                                </a:lnTo>
                                <a:lnTo>
                                  <a:pt x="653" y="199"/>
                                </a:lnTo>
                                <a:lnTo>
                                  <a:pt x="635" y="201"/>
                                </a:lnTo>
                                <a:lnTo>
                                  <a:pt x="597" y="206"/>
                                </a:lnTo>
                                <a:lnTo>
                                  <a:pt x="557" y="210"/>
                                </a:lnTo>
                                <a:lnTo>
                                  <a:pt x="515" y="212"/>
                                </a:lnTo>
                                <a:lnTo>
                                  <a:pt x="473" y="215"/>
                                </a:lnTo>
                                <a:lnTo>
                                  <a:pt x="429" y="215"/>
                                </a:lnTo>
                                <a:lnTo>
                                  <a:pt x="385" y="215"/>
                                </a:lnTo>
                                <a:lnTo>
                                  <a:pt x="343" y="212"/>
                                </a:lnTo>
                                <a:lnTo>
                                  <a:pt x="301" y="210"/>
                                </a:lnTo>
                                <a:lnTo>
                                  <a:pt x="261" y="206"/>
                                </a:lnTo>
                                <a:lnTo>
                                  <a:pt x="223" y="201"/>
                                </a:lnTo>
                                <a:lnTo>
                                  <a:pt x="206" y="199"/>
                                </a:lnTo>
                                <a:lnTo>
                                  <a:pt x="188" y="195"/>
                                </a:lnTo>
                                <a:lnTo>
                                  <a:pt x="172" y="193"/>
                                </a:lnTo>
                                <a:lnTo>
                                  <a:pt x="155" y="190"/>
                                </a:lnTo>
                                <a:lnTo>
                                  <a:pt x="139" y="186"/>
                                </a:lnTo>
                                <a:lnTo>
                                  <a:pt x="126" y="184"/>
                                </a:lnTo>
                                <a:lnTo>
                                  <a:pt x="110" y="179"/>
                                </a:lnTo>
                                <a:lnTo>
                                  <a:pt x="97" y="175"/>
                                </a:lnTo>
                                <a:lnTo>
                                  <a:pt x="84" y="170"/>
                                </a:lnTo>
                                <a:lnTo>
                                  <a:pt x="73" y="166"/>
                                </a:lnTo>
                                <a:lnTo>
                                  <a:pt x="62" y="162"/>
                                </a:lnTo>
                                <a:lnTo>
                                  <a:pt x="51" y="157"/>
                                </a:lnTo>
                                <a:lnTo>
                                  <a:pt x="42" y="153"/>
                                </a:lnTo>
                                <a:lnTo>
                                  <a:pt x="33" y="148"/>
                                </a:lnTo>
                                <a:lnTo>
                                  <a:pt x="24" y="144"/>
                                </a:lnTo>
                                <a:lnTo>
                                  <a:pt x="17" y="140"/>
                                </a:lnTo>
                                <a:lnTo>
                                  <a:pt x="13" y="133"/>
                                </a:lnTo>
                                <a:lnTo>
                                  <a:pt x="9" y="128"/>
                                </a:lnTo>
                                <a:lnTo>
                                  <a:pt x="4" y="124"/>
                                </a:lnTo>
                                <a:lnTo>
                                  <a:pt x="2" y="117"/>
                                </a:lnTo>
                                <a:lnTo>
                                  <a:pt x="0" y="113"/>
                                </a:lnTo>
                                <a:lnTo>
                                  <a:pt x="0" y="106"/>
                                </a:lnTo>
                                <a:lnTo>
                                  <a:pt x="0" y="106"/>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7" name="Freeform 1903"/>
                        <wps:cNvSpPr>
                          <a:spLocks/>
                        </wps:cNvSpPr>
                        <wps:spPr bwMode="auto">
                          <a:xfrm>
                            <a:off x="1304290" y="1003300"/>
                            <a:ext cx="544830" cy="238760"/>
                          </a:xfrm>
                          <a:custGeom>
                            <a:avLst/>
                            <a:gdLst>
                              <a:gd name="T0" fmla="*/ 0 w 858"/>
                              <a:gd name="T1" fmla="*/ 274 h 376"/>
                              <a:gd name="T2" fmla="*/ 4 w 858"/>
                              <a:gd name="T3" fmla="*/ 285 h 376"/>
                              <a:gd name="T4" fmla="*/ 13 w 858"/>
                              <a:gd name="T5" fmla="*/ 296 h 376"/>
                              <a:gd name="T6" fmla="*/ 24 w 858"/>
                              <a:gd name="T7" fmla="*/ 305 h 376"/>
                              <a:gd name="T8" fmla="*/ 42 w 858"/>
                              <a:gd name="T9" fmla="*/ 316 h 376"/>
                              <a:gd name="T10" fmla="*/ 62 w 858"/>
                              <a:gd name="T11" fmla="*/ 325 h 376"/>
                              <a:gd name="T12" fmla="*/ 84 w 858"/>
                              <a:gd name="T13" fmla="*/ 334 h 376"/>
                              <a:gd name="T14" fmla="*/ 110 w 858"/>
                              <a:gd name="T15" fmla="*/ 341 h 376"/>
                              <a:gd name="T16" fmla="*/ 139 w 858"/>
                              <a:gd name="T17" fmla="*/ 350 h 376"/>
                              <a:gd name="T18" fmla="*/ 172 w 858"/>
                              <a:gd name="T19" fmla="*/ 356 h 376"/>
                              <a:gd name="T20" fmla="*/ 206 w 858"/>
                              <a:gd name="T21" fmla="*/ 361 h 376"/>
                              <a:gd name="T22" fmla="*/ 261 w 858"/>
                              <a:gd name="T23" fmla="*/ 367 h 376"/>
                              <a:gd name="T24" fmla="*/ 343 w 858"/>
                              <a:gd name="T25" fmla="*/ 374 h 376"/>
                              <a:gd name="T26" fmla="*/ 429 w 858"/>
                              <a:gd name="T27" fmla="*/ 376 h 376"/>
                              <a:gd name="T28" fmla="*/ 515 w 858"/>
                              <a:gd name="T29" fmla="*/ 374 h 376"/>
                              <a:gd name="T30" fmla="*/ 597 w 858"/>
                              <a:gd name="T31" fmla="*/ 367 h 376"/>
                              <a:gd name="T32" fmla="*/ 653 w 858"/>
                              <a:gd name="T33" fmla="*/ 361 h 376"/>
                              <a:gd name="T34" fmla="*/ 686 w 858"/>
                              <a:gd name="T35" fmla="*/ 356 h 376"/>
                              <a:gd name="T36" fmla="*/ 719 w 858"/>
                              <a:gd name="T37" fmla="*/ 350 h 376"/>
                              <a:gd name="T38" fmla="*/ 748 w 858"/>
                              <a:gd name="T39" fmla="*/ 341 h 376"/>
                              <a:gd name="T40" fmla="*/ 774 w 858"/>
                              <a:gd name="T41" fmla="*/ 334 h 376"/>
                              <a:gd name="T42" fmla="*/ 796 w 858"/>
                              <a:gd name="T43" fmla="*/ 325 h 376"/>
                              <a:gd name="T44" fmla="*/ 816 w 858"/>
                              <a:gd name="T45" fmla="*/ 316 h 376"/>
                              <a:gd name="T46" fmla="*/ 832 w 858"/>
                              <a:gd name="T47" fmla="*/ 305 h 376"/>
                              <a:gd name="T48" fmla="*/ 845 w 858"/>
                              <a:gd name="T49" fmla="*/ 296 h 376"/>
                              <a:gd name="T50" fmla="*/ 854 w 858"/>
                              <a:gd name="T51" fmla="*/ 285 h 376"/>
                              <a:gd name="T52" fmla="*/ 858 w 858"/>
                              <a:gd name="T53" fmla="*/ 274 h 376"/>
                              <a:gd name="T54" fmla="*/ 858 w 858"/>
                              <a:gd name="T55" fmla="*/ 270 h 376"/>
                              <a:gd name="T56" fmla="*/ 858 w 858"/>
                              <a:gd name="T57" fmla="*/ 7 h 376"/>
                              <a:gd name="T58" fmla="*/ 854 w 858"/>
                              <a:gd name="T59" fmla="*/ 18 h 376"/>
                              <a:gd name="T60" fmla="*/ 845 w 858"/>
                              <a:gd name="T61" fmla="*/ 27 h 376"/>
                              <a:gd name="T62" fmla="*/ 832 w 858"/>
                              <a:gd name="T63" fmla="*/ 38 h 376"/>
                              <a:gd name="T64" fmla="*/ 816 w 858"/>
                              <a:gd name="T65" fmla="*/ 47 h 376"/>
                              <a:gd name="T66" fmla="*/ 796 w 858"/>
                              <a:gd name="T67" fmla="*/ 56 h 376"/>
                              <a:gd name="T68" fmla="*/ 774 w 858"/>
                              <a:gd name="T69" fmla="*/ 64 h 376"/>
                              <a:gd name="T70" fmla="*/ 748 w 858"/>
                              <a:gd name="T71" fmla="*/ 73 h 376"/>
                              <a:gd name="T72" fmla="*/ 719 w 858"/>
                              <a:gd name="T73" fmla="*/ 80 h 376"/>
                              <a:gd name="T74" fmla="*/ 686 w 858"/>
                              <a:gd name="T75" fmla="*/ 87 h 376"/>
                              <a:gd name="T76" fmla="*/ 653 w 858"/>
                              <a:gd name="T77" fmla="*/ 93 h 376"/>
                              <a:gd name="T78" fmla="*/ 597 w 858"/>
                              <a:gd name="T79" fmla="*/ 100 h 376"/>
                              <a:gd name="T80" fmla="*/ 515 w 858"/>
                              <a:gd name="T81" fmla="*/ 106 h 376"/>
                              <a:gd name="T82" fmla="*/ 429 w 858"/>
                              <a:gd name="T83" fmla="*/ 109 h 376"/>
                              <a:gd name="T84" fmla="*/ 343 w 858"/>
                              <a:gd name="T85" fmla="*/ 106 h 376"/>
                              <a:gd name="T86" fmla="*/ 261 w 858"/>
                              <a:gd name="T87" fmla="*/ 100 h 376"/>
                              <a:gd name="T88" fmla="*/ 206 w 858"/>
                              <a:gd name="T89" fmla="*/ 93 h 376"/>
                              <a:gd name="T90" fmla="*/ 172 w 858"/>
                              <a:gd name="T91" fmla="*/ 87 h 376"/>
                              <a:gd name="T92" fmla="*/ 139 w 858"/>
                              <a:gd name="T93" fmla="*/ 80 h 376"/>
                              <a:gd name="T94" fmla="*/ 110 w 858"/>
                              <a:gd name="T95" fmla="*/ 73 h 376"/>
                              <a:gd name="T96" fmla="*/ 84 w 858"/>
                              <a:gd name="T97" fmla="*/ 64 h 376"/>
                              <a:gd name="T98" fmla="*/ 62 w 858"/>
                              <a:gd name="T99" fmla="*/ 56 h 376"/>
                              <a:gd name="T100" fmla="*/ 42 w 858"/>
                              <a:gd name="T101" fmla="*/ 47 h 376"/>
                              <a:gd name="T102" fmla="*/ 24 w 858"/>
                              <a:gd name="T103" fmla="*/ 38 h 376"/>
                              <a:gd name="T104" fmla="*/ 13 w 858"/>
                              <a:gd name="T105" fmla="*/ 27 h 376"/>
                              <a:gd name="T106" fmla="*/ 4 w 858"/>
                              <a:gd name="T107" fmla="*/ 18 h 376"/>
                              <a:gd name="T108" fmla="*/ 0 w 858"/>
                              <a:gd name="T109" fmla="*/ 7 h 376"/>
                              <a:gd name="T110" fmla="*/ 0 w 858"/>
                              <a:gd name="T111" fmla="*/ 27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58" h="376">
                                <a:moveTo>
                                  <a:pt x="0" y="270"/>
                                </a:moveTo>
                                <a:lnTo>
                                  <a:pt x="0" y="274"/>
                                </a:lnTo>
                                <a:lnTo>
                                  <a:pt x="2" y="281"/>
                                </a:lnTo>
                                <a:lnTo>
                                  <a:pt x="4" y="285"/>
                                </a:lnTo>
                                <a:lnTo>
                                  <a:pt x="9" y="290"/>
                                </a:lnTo>
                                <a:lnTo>
                                  <a:pt x="13" y="296"/>
                                </a:lnTo>
                                <a:lnTo>
                                  <a:pt x="17" y="301"/>
                                </a:lnTo>
                                <a:lnTo>
                                  <a:pt x="24" y="305"/>
                                </a:lnTo>
                                <a:lnTo>
                                  <a:pt x="33" y="312"/>
                                </a:lnTo>
                                <a:lnTo>
                                  <a:pt x="42" y="316"/>
                                </a:lnTo>
                                <a:lnTo>
                                  <a:pt x="51" y="321"/>
                                </a:lnTo>
                                <a:lnTo>
                                  <a:pt x="62" y="325"/>
                                </a:lnTo>
                                <a:lnTo>
                                  <a:pt x="73" y="330"/>
                                </a:lnTo>
                                <a:lnTo>
                                  <a:pt x="84" y="334"/>
                                </a:lnTo>
                                <a:lnTo>
                                  <a:pt x="97" y="338"/>
                                </a:lnTo>
                                <a:lnTo>
                                  <a:pt x="110" y="341"/>
                                </a:lnTo>
                                <a:lnTo>
                                  <a:pt x="126" y="345"/>
                                </a:lnTo>
                                <a:lnTo>
                                  <a:pt x="139" y="350"/>
                                </a:lnTo>
                                <a:lnTo>
                                  <a:pt x="155" y="352"/>
                                </a:lnTo>
                                <a:lnTo>
                                  <a:pt x="172" y="356"/>
                                </a:lnTo>
                                <a:lnTo>
                                  <a:pt x="188" y="358"/>
                                </a:lnTo>
                                <a:lnTo>
                                  <a:pt x="206" y="361"/>
                                </a:lnTo>
                                <a:lnTo>
                                  <a:pt x="223" y="363"/>
                                </a:lnTo>
                                <a:lnTo>
                                  <a:pt x="261" y="367"/>
                                </a:lnTo>
                                <a:lnTo>
                                  <a:pt x="301" y="372"/>
                                </a:lnTo>
                                <a:lnTo>
                                  <a:pt x="343" y="374"/>
                                </a:lnTo>
                                <a:lnTo>
                                  <a:pt x="385" y="376"/>
                                </a:lnTo>
                                <a:lnTo>
                                  <a:pt x="429" y="376"/>
                                </a:lnTo>
                                <a:lnTo>
                                  <a:pt x="473" y="376"/>
                                </a:lnTo>
                                <a:lnTo>
                                  <a:pt x="515" y="374"/>
                                </a:lnTo>
                                <a:lnTo>
                                  <a:pt x="557" y="372"/>
                                </a:lnTo>
                                <a:lnTo>
                                  <a:pt x="597" y="367"/>
                                </a:lnTo>
                                <a:lnTo>
                                  <a:pt x="635" y="363"/>
                                </a:lnTo>
                                <a:lnTo>
                                  <a:pt x="653" y="361"/>
                                </a:lnTo>
                                <a:lnTo>
                                  <a:pt x="670" y="358"/>
                                </a:lnTo>
                                <a:lnTo>
                                  <a:pt x="686" y="356"/>
                                </a:lnTo>
                                <a:lnTo>
                                  <a:pt x="704" y="352"/>
                                </a:lnTo>
                                <a:lnTo>
                                  <a:pt x="719" y="350"/>
                                </a:lnTo>
                                <a:lnTo>
                                  <a:pt x="732" y="345"/>
                                </a:lnTo>
                                <a:lnTo>
                                  <a:pt x="748" y="341"/>
                                </a:lnTo>
                                <a:lnTo>
                                  <a:pt x="761" y="338"/>
                                </a:lnTo>
                                <a:lnTo>
                                  <a:pt x="774" y="334"/>
                                </a:lnTo>
                                <a:lnTo>
                                  <a:pt x="785" y="330"/>
                                </a:lnTo>
                                <a:lnTo>
                                  <a:pt x="796" y="325"/>
                                </a:lnTo>
                                <a:lnTo>
                                  <a:pt x="808" y="321"/>
                                </a:lnTo>
                                <a:lnTo>
                                  <a:pt x="816" y="316"/>
                                </a:lnTo>
                                <a:lnTo>
                                  <a:pt x="825" y="312"/>
                                </a:lnTo>
                                <a:lnTo>
                                  <a:pt x="832" y="305"/>
                                </a:lnTo>
                                <a:lnTo>
                                  <a:pt x="841" y="301"/>
                                </a:lnTo>
                                <a:lnTo>
                                  <a:pt x="845" y="296"/>
                                </a:lnTo>
                                <a:lnTo>
                                  <a:pt x="850" y="290"/>
                                </a:lnTo>
                                <a:lnTo>
                                  <a:pt x="854" y="285"/>
                                </a:lnTo>
                                <a:lnTo>
                                  <a:pt x="856" y="281"/>
                                </a:lnTo>
                                <a:lnTo>
                                  <a:pt x="858" y="274"/>
                                </a:lnTo>
                                <a:lnTo>
                                  <a:pt x="858" y="270"/>
                                </a:lnTo>
                                <a:lnTo>
                                  <a:pt x="858" y="270"/>
                                </a:lnTo>
                                <a:lnTo>
                                  <a:pt x="858" y="0"/>
                                </a:lnTo>
                                <a:lnTo>
                                  <a:pt x="858" y="7"/>
                                </a:lnTo>
                                <a:lnTo>
                                  <a:pt x="856" y="11"/>
                                </a:lnTo>
                                <a:lnTo>
                                  <a:pt x="854" y="18"/>
                                </a:lnTo>
                                <a:lnTo>
                                  <a:pt x="850" y="22"/>
                                </a:lnTo>
                                <a:lnTo>
                                  <a:pt x="845" y="27"/>
                                </a:lnTo>
                                <a:lnTo>
                                  <a:pt x="841" y="34"/>
                                </a:lnTo>
                                <a:lnTo>
                                  <a:pt x="832" y="38"/>
                                </a:lnTo>
                                <a:lnTo>
                                  <a:pt x="825" y="42"/>
                                </a:lnTo>
                                <a:lnTo>
                                  <a:pt x="816" y="47"/>
                                </a:lnTo>
                                <a:lnTo>
                                  <a:pt x="808" y="51"/>
                                </a:lnTo>
                                <a:lnTo>
                                  <a:pt x="796" y="56"/>
                                </a:lnTo>
                                <a:lnTo>
                                  <a:pt x="785" y="60"/>
                                </a:lnTo>
                                <a:lnTo>
                                  <a:pt x="774" y="64"/>
                                </a:lnTo>
                                <a:lnTo>
                                  <a:pt x="761" y="69"/>
                                </a:lnTo>
                                <a:lnTo>
                                  <a:pt x="748" y="73"/>
                                </a:lnTo>
                                <a:lnTo>
                                  <a:pt x="732" y="78"/>
                                </a:lnTo>
                                <a:lnTo>
                                  <a:pt x="719" y="80"/>
                                </a:lnTo>
                                <a:lnTo>
                                  <a:pt x="704" y="84"/>
                                </a:lnTo>
                                <a:lnTo>
                                  <a:pt x="686" y="87"/>
                                </a:lnTo>
                                <a:lnTo>
                                  <a:pt x="670" y="89"/>
                                </a:lnTo>
                                <a:lnTo>
                                  <a:pt x="653" y="93"/>
                                </a:lnTo>
                                <a:lnTo>
                                  <a:pt x="635" y="95"/>
                                </a:lnTo>
                                <a:lnTo>
                                  <a:pt x="597" y="100"/>
                                </a:lnTo>
                                <a:lnTo>
                                  <a:pt x="557" y="104"/>
                                </a:lnTo>
                                <a:lnTo>
                                  <a:pt x="515" y="106"/>
                                </a:lnTo>
                                <a:lnTo>
                                  <a:pt x="473" y="109"/>
                                </a:lnTo>
                                <a:lnTo>
                                  <a:pt x="429" y="109"/>
                                </a:lnTo>
                                <a:lnTo>
                                  <a:pt x="385" y="109"/>
                                </a:lnTo>
                                <a:lnTo>
                                  <a:pt x="343" y="106"/>
                                </a:lnTo>
                                <a:lnTo>
                                  <a:pt x="301" y="104"/>
                                </a:lnTo>
                                <a:lnTo>
                                  <a:pt x="261" y="100"/>
                                </a:lnTo>
                                <a:lnTo>
                                  <a:pt x="223" y="95"/>
                                </a:lnTo>
                                <a:lnTo>
                                  <a:pt x="206" y="93"/>
                                </a:lnTo>
                                <a:lnTo>
                                  <a:pt x="188" y="89"/>
                                </a:lnTo>
                                <a:lnTo>
                                  <a:pt x="172" y="87"/>
                                </a:lnTo>
                                <a:lnTo>
                                  <a:pt x="155" y="84"/>
                                </a:lnTo>
                                <a:lnTo>
                                  <a:pt x="139" y="80"/>
                                </a:lnTo>
                                <a:lnTo>
                                  <a:pt x="126" y="78"/>
                                </a:lnTo>
                                <a:lnTo>
                                  <a:pt x="110" y="73"/>
                                </a:lnTo>
                                <a:lnTo>
                                  <a:pt x="97" y="69"/>
                                </a:lnTo>
                                <a:lnTo>
                                  <a:pt x="84" y="64"/>
                                </a:lnTo>
                                <a:lnTo>
                                  <a:pt x="73" y="60"/>
                                </a:lnTo>
                                <a:lnTo>
                                  <a:pt x="62" y="56"/>
                                </a:lnTo>
                                <a:lnTo>
                                  <a:pt x="51" y="51"/>
                                </a:lnTo>
                                <a:lnTo>
                                  <a:pt x="42" y="47"/>
                                </a:lnTo>
                                <a:lnTo>
                                  <a:pt x="33" y="42"/>
                                </a:lnTo>
                                <a:lnTo>
                                  <a:pt x="24" y="38"/>
                                </a:lnTo>
                                <a:lnTo>
                                  <a:pt x="17" y="34"/>
                                </a:lnTo>
                                <a:lnTo>
                                  <a:pt x="13" y="27"/>
                                </a:lnTo>
                                <a:lnTo>
                                  <a:pt x="9" y="22"/>
                                </a:lnTo>
                                <a:lnTo>
                                  <a:pt x="4" y="18"/>
                                </a:lnTo>
                                <a:lnTo>
                                  <a:pt x="2" y="11"/>
                                </a:lnTo>
                                <a:lnTo>
                                  <a:pt x="0" y="7"/>
                                </a:lnTo>
                                <a:lnTo>
                                  <a:pt x="0" y="0"/>
                                </a:lnTo>
                                <a:lnTo>
                                  <a:pt x="0" y="270"/>
                                </a:lnTo>
                                <a:lnTo>
                                  <a:pt x="0" y="270"/>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38" name="Rectangle 1904"/>
                        <wps:cNvSpPr>
                          <a:spLocks noChangeArrowheads="1"/>
                        </wps:cNvSpPr>
                        <wps:spPr bwMode="auto">
                          <a:xfrm>
                            <a:off x="1243965" y="1271270"/>
                            <a:ext cx="61785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5584DEE" w14:textId="77777777" w:rsidR="00181A7E" w:rsidRDefault="00181A7E" w:rsidP="00F94E00">
                              <w:r>
                                <w:rPr>
                                  <w:rFonts w:cs="Arial"/>
                                  <w:b/>
                                  <w:bCs/>
                                  <w:color w:val="000000"/>
                                  <w:sz w:val="14"/>
                                  <w:szCs w:val="14"/>
                                </w:rPr>
                                <w:t>GEO Database</w:t>
                              </w:r>
                            </w:p>
                          </w:txbxContent>
                        </wps:txbx>
                        <wps:bodyPr rot="0" vert="horz" wrap="none" lIns="0" tIns="0" rIns="0" bIns="0" anchor="t" anchorCtr="0">
                          <a:spAutoFit/>
                        </wps:bodyPr>
                      </wps:wsp>
                      <wps:wsp>
                        <wps:cNvPr id="1839" name="Rectangle 1905"/>
                        <wps:cNvSpPr>
                          <a:spLocks noChangeArrowheads="1"/>
                        </wps:cNvSpPr>
                        <wps:spPr bwMode="auto">
                          <a:xfrm>
                            <a:off x="1312545" y="1383665"/>
                            <a:ext cx="2540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4DFABC2" w14:textId="77777777" w:rsidR="00181A7E" w:rsidRDefault="00181A7E" w:rsidP="00F94E00">
                              <w:r>
                                <w:rPr>
                                  <w:rFonts w:cs="Arial"/>
                                  <w:b/>
                                  <w:bCs/>
                                  <w:color w:val="000000"/>
                                  <w:sz w:val="12"/>
                                  <w:szCs w:val="12"/>
                                </w:rPr>
                                <w:t>(</w:t>
                              </w:r>
                            </w:p>
                          </w:txbxContent>
                        </wps:txbx>
                        <wps:bodyPr rot="0" vert="horz" wrap="none" lIns="0" tIns="0" rIns="0" bIns="0" anchor="t" anchorCtr="0">
                          <a:spAutoFit/>
                        </wps:bodyPr>
                      </wps:wsp>
                      <wps:wsp>
                        <wps:cNvPr id="1840" name="Rectangle 1906"/>
                        <wps:cNvSpPr>
                          <a:spLocks noChangeArrowheads="1"/>
                        </wps:cNvSpPr>
                        <wps:spPr bwMode="auto">
                          <a:xfrm>
                            <a:off x="1340485" y="1383665"/>
                            <a:ext cx="18224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9F9AF3" w14:textId="77777777" w:rsidR="00181A7E" w:rsidRDefault="00181A7E" w:rsidP="00F94E00">
                              <w:r>
                                <w:rPr>
                                  <w:rFonts w:cs="Arial"/>
                                  <w:b/>
                                  <w:bCs/>
                                  <w:color w:val="000000"/>
                                  <w:sz w:val="12"/>
                                  <w:szCs w:val="12"/>
                                </w:rPr>
                                <w:t>node</w:t>
                              </w:r>
                            </w:p>
                          </w:txbxContent>
                        </wps:txbx>
                        <wps:bodyPr rot="0" vert="horz" wrap="none" lIns="0" tIns="0" rIns="0" bIns="0" anchor="t" anchorCtr="0">
                          <a:spAutoFit/>
                        </wps:bodyPr>
                      </wps:wsp>
                      <wps:wsp>
                        <wps:cNvPr id="1841" name="Rectangle 1907"/>
                        <wps:cNvSpPr>
                          <a:spLocks noChangeArrowheads="1"/>
                        </wps:cNvSpPr>
                        <wps:spPr bwMode="auto">
                          <a:xfrm>
                            <a:off x="1522095" y="1383665"/>
                            <a:ext cx="215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FC216F" w14:textId="77777777" w:rsidR="00181A7E" w:rsidRDefault="00181A7E" w:rsidP="00F94E00">
                              <w:r>
                                <w:rPr>
                                  <w:rFonts w:cs="Arial"/>
                                  <w:b/>
                                  <w:bCs/>
                                  <w:color w:val="000000"/>
                                  <w:sz w:val="12"/>
                                  <w:szCs w:val="12"/>
                                </w:rPr>
                                <w:t>/</w:t>
                              </w:r>
                            </w:p>
                          </w:txbxContent>
                        </wps:txbx>
                        <wps:bodyPr rot="0" vert="horz" wrap="none" lIns="0" tIns="0" rIns="0" bIns="0" anchor="t" anchorCtr="0">
                          <a:spAutoFit/>
                        </wps:bodyPr>
                      </wps:wsp>
                      <wps:wsp>
                        <wps:cNvPr id="1842" name="Rectangle 1908"/>
                        <wps:cNvSpPr>
                          <a:spLocks noChangeArrowheads="1"/>
                        </wps:cNvSpPr>
                        <wps:spPr bwMode="auto">
                          <a:xfrm>
                            <a:off x="1540510" y="1383665"/>
                            <a:ext cx="2755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B61111A" w14:textId="77777777" w:rsidR="00181A7E" w:rsidRDefault="00181A7E" w:rsidP="00F94E00">
                              <w:r>
                                <w:rPr>
                                  <w:rFonts w:cs="Arial"/>
                                  <w:b/>
                                  <w:bCs/>
                                  <w:color w:val="000000"/>
                                  <w:sz w:val="12"/>
                                  <w:szCs w:val="12"/>
                                </w:rPr>
                                <w:t>breaker</w:t>
                              </w:r>
                            </w:p>
                          </w:txbxContent>
                        </wps:txbx>
                        <wps:bodyPr rot="0" vert="horz" wrap="none" lIns="0" tIns="0" rIns="0" bIns="0" anchor="t" anchorCtr="0">
                          <a:spAutoFit/>
                        </wps:bodyPr>
                      </wps:wsp>
                      <wps:wsp>
                        <wps:cNvPr id="1843" name="Rectangle 1909"/>
                        <wps:cNvSpPr>
                          <a:spLocks noChangeArrowheads="1"/>
                        </wps:cNvSpPr>
                        <wps:spPr bwMode="auto">
                          <a:xfrm>
                            <a:off x="1818640" y="1383665"/>
                            <a:ext cx="2540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0E20E8" w14:textId="77777777" w:rsidR="00181A7E" w:rsidRDefault="00181A7E" w:rsidP="00F94E00">
                              <w:r>
                                <w:rPr>
                                  <w:rFonts w:cs="Arial"/>
                                  <w:b/>
                                  <w:bCs/>
                                  <w:color w:val="000000"/>
                                  <w:sz w:val="12"/>
                                  <w:szCs w:val="12"/>
                                </w:rPr>
                                <w:t>)</w:t>
                              </w:r>
                            </w:p>
                          </w:txbxContent>
                        </wps:txbx>
                        <wps:bodyPr rot="0" vert="horz" wrap="none" lIns="0" tIns="0" rIns="0" bIns="0" anchor="t" anchorCtr="0">
                          <a:spAutoFit/>
                        </wps:bodyPr>
                      </wps:wsp>
                      <wps:wsp>
                        <wps:cNvPr id="1844" name="Freeform 1910"/>
                        <wps:cNvSpPr>
                          <a:spLocks/>
                        </wps:cNvSpPr>
                        <wps:spPr bwMode="auto">
                          <a:xfrm>
                            <a:off x="1151255" y="817245"/>
                            <a:ext cx="116205" cy="271780"/>
                          </a:xfrm>
                          <a:custGeom>
                            <a:avLst/>
                            <a:gdLst>
                              <a:gd name="T0" fmla="*/ 0 w 183"/>
                              <a:gd name="T1" fmla="*/ 0 h 428"/>
                              <a:gd name="T2" fmla="*/ 0 w 183"/>
                              <a:gd name="T3" fmla="*/ 428 h 428"/>
                              <a:gd name="T4" fmla="*/ 183 w 183"/>
                              <a:gd name="T5" fmla="*/ 428 h 428"/>
                            </a:gdLst>
                            <a:ahLst/>
                            <a:cxnLst>
                              <a:cxn ang="0">
                                <a:pos x="T0" y="T1"/>
                              </a:cxn>
                              <a:cxn ang="0">
                                <a:pos x="T2" y="T3"/>
                              </a:cxn>
                              <a:cxn ang="0">
                                <a:pos x="T4" y="T5"/>
                              </a:cxn>
                            </a:cxnLst>
                            <a:rect l="0" t="0" r="r" b="b"/>
                            <a:pathLst>
                              <a:path w="183" h="428">
                                <a:moveTo>
                                  <a:pt x="0" y="0"/>
                                </a:moveTo>
                                <a:lnTo>
                                  <a:pt x="0" y="428"/>
                                </a:lnTo>
                                <a:lnTo>
                                  <a:pt x="183" y="428"/>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45" name="Freeform 1911"/>
                        <wps:cNvSpPr>
                          <a:spLocks/>
                        </wps:cNvSpPr>
                        <wps:spPr bwMode="auto">
                          <a:xfrm>
                            <a:off x="1254760" y="1063625"/>
                            <a:ext cx="49530" cy="50800"/>
                          </a:xfrm>
                          <a:custGeom>
                            <a:avLst/>
                            <a:gdLst>
                              <a:gd name="T0" fmla="*/ 78 w 78"/>
                              <a:gd name="T1" fmla="*/ 40 h 80"/>
                              <a:gd name="T2" fmla="*/ 0 w 78"/>
                              <a:gd name="T3" fmla="*/ 80 h 80"/>
                              <a:gd name="T4" fmla="*/ 5 w 78"/>
                              <a:gd name="T5" fmla="*/ 69 h 80"/>
                              <a:gd name="T6" fmla="*/ 7 w 78"/>
                              <a:gd name="T7" fmla="*/ 60 h 80"/>
                              <a:gd name="T8" fmla="*/ 9 w 78"/>
                              <a:gd name="T9" fmla="*/ 49 h 80"/>
                              <a:gd name="T10" fmla="*/ 9 w 78"/>
                              <a:gd name="T11" fmla="*/ 40 h 80"/>
                              <a:gd name="T12" fmla="*/ 9 w 78"/>
                              <a:gd name="T13" fmla="*/ 29 h 80"/>
                              <a:gd name="T14" fmla="*/ 7 w 78"/>
                              <a:gd name="T15" fmla="*/ 20 h 80"/>
                              <a:gd name="T16" fmla="*/ 5 w 78"/>
                              <a:gd name="T17" fmla="*/ 9 h 80"/>
                              <a:gd name="T18" fmla="*/ 0 w 78"/>
                              <a:gd name="T19" fmla="*/ 0 h 80"/>
                              <a:gd name="T20" fmla="*/ 78 w 78"/>
                              <a:gd name="T21" fmla="*/ 40 h 80"/>
                              <a:gd name="T22" fmla="*/ 78 w 78"/>
                              <a:gd name="T23" fmla="*/ 4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78" y="40"/>
                                </a:moveTo>
                                <a:lnTo>
                                  <a:pt x="0" y="80"/>
                                </a:lnTo>
                                <a:lnTo>
                                  <a:pt x="5" y="69"/>
                                </a:lnTo>
                                <a:lnTo>
                                  <a:pt x="7" y="60"/>
                                </a:lnTo>
                                <a:lnTo>
                                  <a:pt x="9" y="49"/>
                                </a:lnTo>
                                <a:lnTo>
                                  <a:pt x="9" y="40"/>
                                </a:lnTo>
                                <a:lnTo>
                                  <a:pt x="9" y="29"/>
                                </a:lnTo>
                                <a:lnTo>
                                  <a:pt x="7" y="20"/>
                                </a:lnTo>
                                <a:lnTo>
                                  <a:pt x="5" y="9"/>
                                </a:lnTo>
                                <a:lnTo>
                                  <a:pt x="0" y="0"/>
                                </a:lnTo>
                                <a:lnTo>
                                  <a:pt x="78" y="40"/>
                                </a:lnTo>
                                <a:lnTo>
                                  <a:pt x="78"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46" name="Freeform 1912"/>
                        <wps:cNvSpPr>
                          <a:spLocks/>
                        </wps:cNvSpPr>
                        <wps:spPr bwMode="auto">
                          <a:xfrm>
                            <a:off x="1254760" y="1063625"/>
                            <a:ext cx="49530" cy="50800"/>
                          </a:xfrm>
                          <a:custGeom>
                            <a:avLst/>
                            <a:gdLst>
                              <a:gd name="T0" fmla="*/ 78 w 78"/>
                              <a:gd name="T1" fmla="*/ 40 h 80"/>
                              <a:gd name="T2" fmla="*/ 0 w 78"/>
                              <a:gd name="T3" fmla="*/ 80 h 80"/>
                              <a:gd name="T4" fmla="*/ 5 w 78"/>
                              <a:gd name="T5" fmla="*/ 69 h 80"/>
                              <a:gd name="T6" fmla="*/ 7 w 78"/>
                              <a:gd name="T7" fmla="*/ 60 h 80"/>
                              <a:gd name="T8" fmla="*/ 9 w 78"/>
                              <a:gd name="T9" fmla="*/ 49 h 80"/>
                              <a:gd name="T10" fmla="*/ 9 w 78"/>
                              <a:gd name="T11" fmla="*/ 40 h 80"/>
                              <a:gd name="T12" fmla="*/ 9 w 78"/>
                              <a:gd name="T13" fmla="*/ 29 h 80"/>
                              <a:gd name="T14" fmla="*/ 7 w 78"/>
                              <a:gd name="T15" fmla="*/ 20 h 80"/>
                              <a:gd name="T16" fmla="*/ 5 w 78"/>
                              <a:gd name="T17" fmla="*/ 9 h 80"/>
                              <a:gd name="T18" fmla="*/ 0 w 78"/>
                              <a:gd name="T19" fmla="*/ 0 h 80"/>
                              <a:gd name="T20" fmla="*/ 78 w 78"/>
                              <a:gd name="T21" fmla="*/ 40 h 80"/>
                              <a:gd name="T22" fmla="*/ 78 w 78"/>
                              <a:gd name="T23" fmla="*/ 4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78" y="40"/>
                                </a:moveTo>
                                <a:lnTo>
                                  <a:pt x="0" y="80"/>
                                </a:lnTo>
                                <a:lnTo>
                                  <a:pt x="5" y="69"/>
                                </a:lnTo>
                                <a:lnTo>
                                  <a:pt x="7" y="60"/>
                                </a:lnTo>
                                <a:lnTo>
                                  <a:pt x="9" y="49"/>
                                </a:lnTo>
                                <a:lnTo>
                                  <a:pt x="9" y="40"/>
                                </a:lnTo>
                                <a:lnTo>
                                  <a:pt x="9" y="29"/>
                                </a:lnTo>
                                <a:lnTo>
                                  <a:pt x="7" y="20"/>
                                </a:lnTo>
                                <a:lnTo>
                                  <a:pt x="5" y="9"/>
                                </a:lnTo>
                                <a:lnTo>
                                  <a:pt x="0" y="0"/>
                                </a:lnTo>
                                <a:lnTo>
                                  <a:pt x="78" y="40"/>
                                </a:lnTo>
                                <a:lnTo>
                                  <a:pt x="78" y="4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47" name="Rectangle 1913"/>
                        <wps:cNvSpPr>
                          <a:spLocks noChangeArrowheads="1"/>
                        </wps:cNvSpPr>
                        <wps:spPr bwMode="auto">
                          <a:xfrm>
                            <a:off x="929005" y="498475"/>
                            <a:ext cx="477520" cy="31877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48" name="Rectangle 1915"/>
                        <wps:cNvSpPr>
                          <a:spLocks noChangeArrowheads="1"/>
                        </wps:cNvSpPr>
                        <wps:spPr bwMode="auto">
                          <a:xfrm>
                            <a:off x="960120" y="549275"/>
                            <a:ext cx="43434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F04CC4" w14:textId="77777777" w:rsidR="00181A7E" w:rsidRDefault="00181A7E" w:rsidP="00F94E00">
                              <w:r>
                                <w:rPr>
                                  <w:rFonts w:cs="Arial"/>
                                  <w:b/>
                                  <w:bCs/>
                                  <w:color w:val="000000"/>
                                  <w:sz w:val="10"/>
                                  <w:szCs w:val="10"/>
                                </w:rPr>
                                <w:t>CIM Converter</w:t>
                              </w:r>
                            </w:p>
                          </w:txbxContent>
                        </wps:txbx>
                        <wps:bodyPr rot="0" vert="horz" wrap="none" lIns="0" tIns="0" rIns="0" bIns="0" anchor="t" anchorCtr="0">
                          <a:spAutoFit/>
                        </wps:bodyPr>
                      </wps:wsp>
                      <wps:wsp>
                        <wps:cNvPr id="1849" name="Rectangle 1916"/>
                        <wps:cNvSpPr>
                          <a:spLocks noChangeArrowheads="1"/>
                        </wps:cNvSpPr>
                        <wps:spPr bwMode="auto">
                          <a:xfrm>
                            <a:off x="993775" y="623570"/>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DBD38D"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50" name="Rectangle 1917"/>
                        <wps:cNvSpPr>
                          <a:spLocks noChangeArrowheads="1"/>
                        </wps:cNvSpPr>
                        <wps:spPr bwMode="auto">
                          <a:xfrm>
                            <a:off x="1017270" y="623570"/>
                            <a:ext cx="11303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F1E703" w14:textId="77777777" w:rsidR="00181A7E" w:rsidRDefault="00181A7E" w:rsidP="00F94E00">
                              <w:r>
                                <w:rPr>
                                  <w:rFonts w:cs="Arial"/>
                                  <w:b/>
                                  <w:bCs/>
                                  <w:color w:val="000000"/>
                                  <w:sz w:val="10"/>
                                  <w:szCs w:val="10"/>
                                </w:rPr>
                                <w:t>bus</w:t>
                              </w:r>
                            </w:p>
                          </w:txbxContent>
                        </wps:txbx>
                        <wps:bodyPr rot="0" vert="horz" wrap="none" lIns="0" tIns="0" rIns="0" bIns="0" anchor="t" anchorCtr="0">
                          <a:spAutoFit/>
                        </wps:bodyPr>
                      </wps:wsp>
                      <wps:wsp>
                        <wps:cNvPr id="1851" name="Rectangle 1918"/>
                        <wps:cNvSpPr>
                          <a:spLocks noChangeArrowheads="1"/>
                        </wps:cNvSpPr>
                        <wps:spPr bwMode="auto">
                          <a:xfrm>
                            <a:off x="1125855" y="623570"/>
                            <a:ext cx="1778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AD4656"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52" name="Rectangle 1919"/>
                        <wps:cNvSpPr>
                          <a:spLocks noChangeArrowheads="1"/>
                        </wps:cNvSpPr>
                        <wps:spPr bwMode="auto">
                          <a:xfrm>
                            <a:off x="1142365" y="623570"/>
                            <a:ext cx="2120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C66189" w14:textId="77777777" w:rsidR="00181A7E" w:rsidRDefault="00181A7E" w:rsidP="00F94E00">
                              <w:r>
                                <w:rPr>
                                  <w:rFonts w:cs="Arial"/>
                                  <w:b/>
                                  <w:bCs/>
                                  <w:color w:val="000000"/>
                                  <w:sz w:val="10"/>
                                  <w:szCs w:val="10"/>
                                </w:rPr>
                                <w:t xml:space="preserve">branch </w:t>
                              </w:r>
                            </w:p>
                          </w:txbxContent>
                        </wps:txbx>
                        <wps:bodyPr rot="0" vert="horz" wrap="none" lIns="0" tIns="0" rIns="0" bIns="0" anchor="t" anchorCtr="0">
                          <a:spAutoFit/>
                        </wps:bodyPr>
                      </wps:wsp>
                      <wps:wsp>
                        <wps:cNvPr id="1853" name="Rectangle 1920"/>
                        <wps:cNvSpPr>
                          <a:spLocks noChangeArrowheads="1"/>
                        </wps:cNvSpPr>
                        <wps:spPr bwMode="auto">
                          <a:xfrm>
                            <a:off x="1101725" y="696595"/>
                            <a:ext cx="11684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F54DD0" w14:textId="77777777" w:rsidR="00181A7E" w:rsidRDefault="00181A7E" w:rsidP="00F94E00">
                              <w:r>
                                <w:rPr>
                                  <w:rFonts w:cs="Arial"/>
                                  <w:b/>
                                  <w:bCs/>
                                  <w:color w:val="000000"/>
                                  <w:sz w:val="10"/>
                                  <w:szCs w:val="10"/>
                                </w:rPr>
                                <w:t>CIM</w:t>
                              </w:r>
                            </w:p>
                          </w:txbxContent>
                        </wps:txbx>
                        <wps:bodyPr rot="0" vert="horz" wrap="none" lIns="0" tIns="0" rIns="0" bIns="0" anchor="t" anchorCtr="0">
                          <a:spAutoFit/>
                        </wps:bodyPr>
                      </wps:wsp>
                      <wps:wsp>
                        <wps:cNvPr id="1854" name="Rectangle 1921"/>
                        <wps:cNvSpPr>
                          <a:spLocks noChangeArrowheads="1"/>
                        </wps:cNvSpPr>
                        <wps:spPr bwMode="auto">
                          <a:xfrm>
                            <a:off x="1217295" y="696595"/>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5E4F2B"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55" name="Rectangle 1922"/>
                        <wps:cNvSpPr>
                          <a:spLocks noChangeArrowheads="1"/>
                        </wps:cNvSpPr>
                        <wps:spPr bwMode="auto">
                          <a:xfrm>
                            <a:off x="1475740" y="498475"/>
                            <a:ext cx="476250" cy="31877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56" name="Rectangle 1924"/>
                        <wps:cNvSpPr>
                          <a:spLocks noChangeArrowheads="1"/>
                        </wps:cNvSpPr>
                        <wps:spPr bwMode="auto">
                          <a:xfrm>
                            <a:off x="1607820" y="515620"/>
                            <a:ext cx="22606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48BA120" w14:textId="77777777" w:rsidR="00181A7E" w:rsidRDefault="00181A7E" w:rsidP="00F94E00">
                              <w:r>
                                <w:rPr>
                                  <w:rFonts w:cs="Arial"/>
                                  <w:b/>
                                  <w:bCs/>
                                  <w:color w:val="000000"/>
                                  <w:sz w:val="10"/>
                                  <w:szCs w:val="10"/>
                                </w:rPr>
                                <w:t xml:space="preserve">SCADA </w:t>
                              </w:r>
                            </w:p>
                          </w:txbxContent>
                        </wps:txbx>
                        <wps:bodyPr rot="0" vert="horz" wrap="none" lIns="0" tIns="0" rIns="0" bIns="0" anchor="t" anchorCtr="0">
                          <a:spAutoFit/>
                        </wps:bodyPr>
                      </wps:wsp>
                      <wps:wsp>
                        <wps:cNvPr id="1857" name="Rectangle 1925"/>
                        <wps:cNvSpPr>
                          <a:spLocks noChangeArrowheads="1"/>
                        </wps:cNvSpPr>
                        <wps:spPr bwMode="auto">
                          <a:xfrm>
                            <a:off x="1568450" y="584200"/>
                            <a:ext cx="30035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81780E" w14:textId="77777777" w:rsidR="00181A7E" w:rsidRDefault="00181A7E" w:rsidP="00F94E00">
                              <w:r>
                                <w:rPr>
                                  <w:rFonts w:cs="Arial"/>
                                  <w:b/>
                                  <w:bCs/>
                                  <w:color w:val="000000"/>
                                  <w:sz w:val="10"/>
                                  <w:szCs w:val="10"/>
                                </w:rPr>
                                <w:t>Telemetry</w:t>
                              </w:r>
                            </w:p>
                          </w:txbxContent>
                        </wps:txbx>
                        <wps:bodyPr rot="0" vert="horz" wrap="none" lIns="0" tIns="0" rIns="0" bIns="0" anchor="t" anchorCtr="0">
                          <a:spAutoFit/>
                        </wps:bodyPr>
                      </wps:wsp>
                      <wps:wsp>
                        <wps:cNvPr id="1858" name="Rectangle 1926"/>
                        <wps:cNvSpPr>
                          <a:spLocks noChangeArrowheads="1"/>
                        </wps:cNvSpPr>
                        <wps:spPr bwMode="auto">
                          <a:xfrm>
                            <a:off x="1510665" y="657225"/>
                            <a:ext cx="43053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48CBA2" w14:textId="77777777" w:rsidR="00181A7E" w:rsidRDefault="00181A7E" w:rsidP="00F94E00">
                              <w:r>
                                <w:rPr>
                                  <w:rFonts w:cs="Arial"/>
                                  <w:b/>
                                  <w:bCs/>
                                  <w:color w:val="000000"/>
                                  <w:sz w:val="10"/>
                                  <w:szCs w:val="10"/>
                                </w:rPr>
                                <w:t xml:space="preserve">Default switch </w:t>
                              </w:r>
                            </w:p>
                          </w:txbxContent>
                        </wps:txbx>
                        <wps:bodyPr rot="0" vert="horz" wrap="none" lIns="0" tIns="0" rIns="0" bIns="0" anchor="t" anchorCtr="0">
                          <a:spAutoFit/>
                        </wps:bodyPr>
                      </wps:wsp>
                      <wps:wsp>
                        <wps:cNvPr id="1859" name="Rectangle 1927"/>
                        <wps:cNvSpPr>
                          <a:spLocks noChangeArrowheads="1"/>
                        </wps:cNvSpPr>
                        <wps:spPr bwMode="auto">
                          <a:xfrm>
                            <a:off x="1579880" y="731520"/>
                            <a:ext cx="282575"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0978EC" w14:textId="77777777" w:rsidR="00181A7E" w:rsidRDefault="00181A7E" w:rsidP="00F94E00">
                              <w:r>
                                <w:rPr>
                                  <w:rFonts w:cs="Arial"/>
                                  <w:b/>
                                  <w:bCs/>
                                  <w:color w:val="000000"/>
                                  <w:sz w:val="10"/>
                                  <w:szCs w:val="10"/>
                                </w:rPr>
                                <w:t>positions</w:t>
                              </w:r>
                            </w:p>
                          </w:txbxContent>
                        </wps:txbx>
                        <wps:bodyPr rot="0" vert="horz" wrap="none" lIns="0" tIns="0" rIns="0" bIns="0" anchor="t" anchorCtr="0">
                          <a:spAutoFit/>
                        </wps:bodyPr>
                      </wps:wsp>
                      <wps:wsp>
                        <wps:cNvPr id="1860" name="Freeform 1928"/>
                        <wps:cNvSpPr>
                          <a:spLocks/>
                        </wps:cNvSpPr>
                        <wps:spPr bwMode="auto">
                          <a:xfrm>
                            <a:off x="758825" y="1173480"/>
                            <a:ext cx="508635" cy="527685"/>
                          </a:xfrm>
                          <a:custGeom>
                            <a:avLst/>
                            <a:gdLst>
                              <a:gd name="T0" fmla="*/ 801 w 801"/>
                              <a:gd name="T1" fmla="*/ 0 h 831"/>
                              <a:gd name="T2" fmla="*/ 538 w 801"/>
                              <a:gd name="T3" fmla="*/ 0 h 831"/>
                              <a:gd name="T4" fmla="*/ 538 w 801"/>
                              <a:gd name="T5" fmla="*/ 831 h 831"/>
                              <a:gd name="T6" fmla="*/ 0 w 801"/>
                              <a:gd name="T7" fmla="*/ 831 h 831"/>
                            </a:gdLst>
                            <a:ahLst/>
                            <a:cxnLst>
                              <a:cxn ang="0">
                                <a:pos x="T0" y="T1"/>
                              </a:cxn>
                              <a:cxn ang="0">
                                <a:pos x="T2" y="T3"/>
                              </a:cxn>
                              <a:cxn ang="0">
                                <a:pos x="T4" y="T5"/>
                              </a:cxn>
                              <a:cxn ang="0">
                                <a:pos x="T6" y="T7"/>
                              </a:cxn>
                            </a:cxnLst>
                            <a:rect l="0" t="0" r="r" b="b"/>
                            <a:pathLst>
                              <a:path w="801" h="831">
                                <a:moveTo>
                                  <a:pt x="801" y="0"/>
                                </a:moveTo>
                                <a:lnTo>
                                  <a:pt x="538" y="0"/>
                                </a:lnTo>
                                <a:lnTo>
                                  <a:pt x="538" y="831"/>
                                </a:lnTo>
                                <a:lnTo>
                                  <a:pt x="0" y="831"/>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61" name="Freeform 1929"/>
                        <wps:cNvSpPr>
                          <a:spLocks/>
                        </wps:cNvSpPr>
                        <wps:spPr bwMode="auto">
                          <a:xfrm>
                            <a:off x="1254760" y="1150620"/>
                            <a:ext cx="49530" cy="48260"/>
                          </a:xfrm>
                          <a:custGeom>
                            <a:avLst/>
                            <a:gdLst>
                              <a:gd name="T0" fmla="*/ 78 w 78"/>
                              <a:gd name="T1" fmla="*/ 38 h 76"/>
                              <a:gd name="T2" fmla="*/ 0 w 78"/>
                              <a:gd name="T3" fmla="*/ 76 h 76"/>
                              <a:gd name="T4" fmla="*/ 5 w 78"/>
                              <a:gd name="T5" fmla="*/ 67 h 76"/>
                              <a:gd name="T6" fmla="*/ 7 w 78"/>
                              <a:gd name="T7" fmla="*/ 58 h 76"/>
                              <a:gd name="T8" fmla="*/ 9 w 78"/>
                              <a:gd name="T9" fmla="*/ 47 h 76"/>
                              <a:gd name="T10" fmla="*/ 9 w 78"/>
                              <a:gd name="T11" fmla="*/ 38 h 76"/>
                              <a:gd name="T12" fmla="*/ 9 w 78"/>
                              <a:gd name="T13" fmla="*/ 27 h 76"/>
                              <a:gd name="T14" fmla="*/ 7 w 78"/>
                              <a:gd name="T15" fmla="*/ 18 h 76"/>
                              <a:gd name="T16" fmla="*/ 5 w 78"/>
                              <a:gd name="T17" fmla="*/ 9 h 76"/>
                              <a:gd name="T18" fmla="*/ 0 w 78"/>
                              <a:gd name="T19" fmla="*/ 0 h 76"/>
                              <a:gd name="T20" fmla="*/ 78 w 78"/>
                              <a:gd name="T21" fmla="*/ 38 h 76"/>
                              <a:gd name="T22" fmla="*/ 78 w 78"/>
                              <a:gd name="T23" fmla="*/ 38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6">
                                <a:moveTo>
                                  <a:pt x="78" y="38"/>
                                </a:moveTo>
                                <a:lnTo>
                                  <a:pt x="0" y="76"/>
                                </a:lnTo>
                                <a:lnTo>
                                  <a:pt x="5" y="67"/>
                                </a:lnTo>
                                <a:lnTo>
                                  <a:pt x="7" y="58"/>
                                </a:lnTo>
                                <a:lnTo>
                                  <a:pt x="9" y="47"/>
                                </a:lnTo>
                                <a:lnTo>
                                  <a:pt x="9" y="38"/>
                                </a:lnTo>
                                <a:lnTo>
                                  <a:pt x="9" y="27"/>
                                </a:lnTo>
                                <a:lnTo>
                                  <a:pt x="7" y="18"/>
                                </a:lnTo>
                                <a:lnTo>
                                  <a:pt x="5" y="9"/>
                                </a:lnTo>
                                <a:lnTo>
                                  <a:pt x="0" y="0"/>
                                </a:lnTo>
                                <a:lnTo>
                                  <a:pt x="78" y="38"/>
                                </a:lnTo>
                                <a:lnTo>
                                  <a:pt x="78"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62" name="Freeform 1930"/>
                        <wps:cNvSpPr>
                          <a:spLocks/>
                        </wps:cNvSpPr>
                        <wps:spPr bwMode="auto">
                          <a:xfrm>
                            <a:off x="1254760" y="1150620"/>
                            <a:ext cx="49530" cy="48260"/>
                          </a:xfrm>
                          <a:custGeom>
                            <a:avLst/>
                            <a:gdLst>
                              <a:gd name="T0" fmla="*/ 78 w 78"/>
                              <a:gd name="T1" fmla="*/ 38 h 76"/>
                              <a:gd name="T2" fmla="*/ 0 w 78"/>
                              <a:gd name="T3" fmla="*/ 76 h 76"/>
                              <a:gd name="T4" fmla="*/ 5 w 78"/>
                              <a:gd name="T5" fmla="*/ 67 h 76"/>
                              <a:gd name="T6" fmla="*/ 7 w 78"/>
                              <a:gd name="T7" fmla="*/ 58 h 76"/>
                              <a:gd name="T8" fmla="*/ 9 w 78"/>
                              <a:gd name="T9" fmla="*/ 47 h 76"/>
                              <a:gd name="T10" fmla="*/ 9 w 78"/>
                              <a:gd name="T11" fmla="*/ 38 h 76"/>
                              <a:gd name="T12" fmla="*/ 9 w 78"/>
                              <a:gd name="T13" fmla="*/ 27 h 76"/>
                              <a:gd name="T14" fmla="*/ 7 w 78"/>
                              <a:gd name="T15" fmla="*/ 18 h 76"/>
                              <a:gd name="T16" fmla="*/ 5 w 78"/>
                              <a:gd name="T17" fmla="*/ 9 h 76"/>
                              <a:gd name="T18" fmla="*/ 0 w 78"/>
                              <a:gd name="T19" fmla="*/ 0 h 76"/>
                              <a:gd name="T20" fmla="*/ 78 w 78"/>
                              <a:gd name="T21" fmla="*/ 38 h 76"/>
                              <a:gd name="T22" fmla="*/ 78 w 78"/>
                              <a:gd name="T23" fmla="*/ 38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6">
                                <a:moveTo>
                                  <a:pt x="78" y="38"/>
                                </a:moveTo>
                                <a:lnTo>
                                  <a:pt x="0" y="76"/>
                                </a:lnTo>
                                <a:lnTo>
                                  <a:pt x="5" y="67"/>
                                </a:lnTo>
                                <a:lnTo>
                                  <a:pt x="7" y="58"/>
                                </a:lnTo>
                                <a:lnTo>
                                  <a:pt x="9" y="47"/>
                                </a:lnTo>
                                <a:lnTo>
                                  <a:pt x="9" y="38"/>
                                </a:lnTo>
                                <a:lnTo>
                                  <a:pt x="9" y="27"/>
                                </a:lnTo>
                                <a:lnTo>
                                  <a:pt x="7" y="18"/>
                                </a:lnTo>
                                <a:lnTo>
                                  <a:pt x="5" y="9"/>
                                </a:lnTo>
                                <a:lnTo>
                                  <a:pt x="0" y="0"/>
                                </a:lnTo>
                                <a:lnTo>
                                  <a:pt x="78" y="38"/>
                                </a:lnTo>
                                <a:lnTo>
                                  <a:pt x="78" y="38"/>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63" name="Line 1931"/>
                        <wps:cNvCnPr/>
                        <wps:spPr bwMode="auto">
                          <a:xfrm>
                            <a:off x="1599565" y="1278255"/>
                            <a:ext cx="1270" cy="65849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864" name="Freeform 1932"/>
                        <wps:cNvSpPr>
                          <a:spLocks/>
                        </wps:cNvSpPr>
                        <wps:spPr bwMode="auto">
                          <a:xfrm>
                            <a:off x="1575435" y="1242060"/>
                            <a:ext cx="48895" cy="48895"/>
                          </a:xfrm>
                          <a:custGeom>
                            <a:avLst/>
                            <a:gdLst>
                              <a:gd name="T0" fmla="*/ 40 w 77"/>
                              <a:gd name="T1" fmla="*/ 0 h 77"/>
                              <a:gd name="T2" fmla="*/ 77 w 77"/>
                              <a:gd name="T3" fmla="*/ 77 h 77"/>
                              <a:gd name="T4" fmla="*/ 69 w 77"/>
                              <a:gd name="T5" fmla="*/ 73 h 77"/>
                              <a:gd name="T6" fmla="*/ 57 w 77"/>
                              <a:gd name="T7" fmla="*/ 71 h 77"/>
                              <a:gd name="T8" fmla="*/ 49 w 77"/>
                              <a:gd name="T9" fmla="*/ 69 h 77"/>
                              <a:gd name="T10" fmla="*/ 40 w 77"/>
                              <a:gd name="T11" fmla="*/ 69 h 77"/>
                              <a:gd name="T12" fmla="*/ 29 w 77"/>
                              <a:gd name="T13" fmla="*/ 69 h 77"/>
                              <a:gd name="T14" fmla="*/ 20 w 77"/>
                              <a:gd name="T15" fmla="*/ 71 h 77"/>
                              <a:gd name="T16" fmla="*/ 11 w 77"/>
                              <a:gd name="T17" fmla="*/ 73 h 77"/>
                              <a:gd name="T18" fmla="*/ 0 w 77"/>
                              <a:gd name="T19" fmla="*/ 77 h 77"/>
                              <a:gd name="T20" fmla="*/ 40 w 77"/>
                              <a:gd name="T21" fmla="*/ 0 h 77"/>
                              <a:gd name="T22" fmla="*/ 40 w 77"/>
                              <a:gd name="T23"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40" y="0"/>
                                </a:moveTo>
                                <a:lnTo>
                                  <a:pt x="77" y="77"/>
                                </a:lnTo>
                                <a:lnTo>
                                  <a:pt x="69" y="73"/>
                                </a:lnTo>
                                <a:lnTo>
                                  <a:pt x="57" y="71"/>
                                </a:lnTo>
                                <a:lnTo>
                                  <a:pt x="49" y="69"/>
                                </a:lnTo>
                                <a:lnTo>
                                  <a:pt x="40" y="69"/>
                                </a:lnTo>
                                <a:lnTo>
                                  <a:pt x="29" y="69"/>
                                </a:lnTo>
                                <a:lnTo>
                                  <a:pt x="20" y="71"/>
                                </a:lnTo>
                                <a:lnTo>
                                  <a:pt x="11" y="73"/>
                                </a:lnTo>
                                <a:lnTo>
                                  <a:pt x="0" y="77"/>
                                </a:lnTo>
                                <a:lnTo>
                                  <a:pt x="40" y="0"/>
                                </a:lnTo>
                                <a:lnTo>
                                  <a:pt x="4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65" name="Freeform 1933"/>
                        <wps:cNvSpPr>
                          <a:spLocks/>
                        </wps:cNvSpPr>
                        <wps:spPr bwMode="auto">
                          <a:xfrm>
                            <a:off x="1575435" y="1242060"/>
                            <a:ext cx="48895" cy="48895"/>
                          </a:xfrm>
                          <a:custGeom>
                            <a:avLst/>
                            <a:gdLst>
                              <a:gd name="T0" fmla="*/ 40 w 77"/>
                              <a:gd name="T1" fmla="*/ 0 h 77"/>
                              <a:gd name="T2" fmla="*/ 77 w 77"/>
                              <a:gd name="T3" fmla="*/ 77 h 77"/>
                              <a:gd name="T4" fmla="*/ 69 w 77"/>
                              <a:gd name="T5" fmla="*/ 73 h 77"/>
                              <a:gd name="T6" fmla="*/ 57 w 77"/>
                              <a:gd name="T7" fmla="*/ 71 h 77"/>
                              <a:gd name="T8" fmla="*/ 49 w 77"/>
                              <a:gd name="T9" fmla="*/ 69 h 77"/>
                              <a:gd name="T10" fmla="*/ 40 w 77"/>
                              <a:gd name="T11" fmla="*/ 69 h 77"/>
                              <a:gd name="T12" fmla="*/ 29 w 77"/>
                              <a:gd name="T13" fmla="*/ 69 h 77"/>
                              <a:gd name="T14" fmla="*/ 20 w 77"/>
                              <a:gd name="T15" fmla="*/ 71 h 77"/>
                              <a:gd name="T16" fmla="*/ 11 w 77"/>
                              <a:gd name="T17" fmla="*/ 73 h 77"/>
                              <a:gd name="T18" fmla="*/ 0 w 77"/>
                              <a:gd name="T19" fmla="*/ 77 h 77"/>
                              <a:gd name="T20" fmla="*/ 40 w 77"/>
                              <a:gd name="T21" fmla="*/ 0 h 77"/>
                              <a:gd name="T22" fmla="*/ 40 w 77"/>
                              <a:gd name="T23" fmla="*/ 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40" y="0"/>
                                </a:moveTo>
                                <a:lnTo>
                                  <a:pt x="77" y="77"/>
                                </a:lnTo>
                                <a:lnTo>
                                  <a:pt x="69" y="73"/>
                                </a:lnTo>
                                <a:lnTo>
                                  <a:pt x="57" y="71"/>
                                </a:lnTo>
                                <a:lnTo>
                                  <a:pt x="49" y="69"/>
                                </a:lnTo>
                                <a:lnTo>
                                  <a:pt x="40" y="69"/>
                                </a:lnTo>
                                <a:lnTo>
                                  <a:pt x="29" y="69"/>
                                </a:lnTo>
                                <a:lnTo>
                                  <a:pt x="20" y="71"/>
                                </a:lnTo>
                                <a:lnTo>
                                  <a:pt x="11" y="73"/>
                                </a:lnTo>
                                <a:lnTo>
                                  <a:pt x="0" y="77"/>
                                </a:lnTo>
                                <a:lnTo>
                                  <a:pt x="40" y="0"/>
                                </a:lnTo>
                                <a:lnTo>
                                  <a:pt x="40" y="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66" name="Freeform 1934"/>
                        <wps:cNvSpPr>
                          <a:spLocks/>
                        </wps:cNvSpPr>
                        <wps:spPr bwMode="auto">
                          <a:xfrm>
                            <a:off x="1575435" y="1925320"/>
                            <a:ext cx="48895" cy="48895"/>
                          </a:xfrm>
                          <a:custGeom>
                            <a:avLst/>
                            <a:gdLst>
                              <a:gd name="T0" fmla="*/ 40 w 77"/>
                              <a:gd name="T1" fmla="*/ 77 h 77"/>
                              <a:gd name="T2" fmla="*/ 0 w 77"/>
                              <a:gd name="T3" fmla="*/ 0 h 77"/>
                              <a:gd name="T4" fmla="*/ 11 w 77"/>
                              <a:gd name="T5" fmla="*/ 5 h 77"/>
                              <a:gd name="T6" fmla="*/ 20 w 77"/>
                              <a:gd name="T7" fmla="*/ 7 h 77"/>
                              <a:gd name="T8" fmla="*/ 29 w 77"/>
                              <a:gd name="T9" fmla="*/ 9 h 77"/>
                              <a:gd name="T10" fmla="*/ 40 w 77"/>
                              <a:gd name="T11" fmla="*/ 9 h 77"/>
                              <a:gd name="T12" fmla="*/ 49 w 77"/>
                              <a:gd name="T13" fmla="*/ 9 h 77"/>
                              <a:gd name="T14" fmla="*/ 57 w 77"/>
                              <a:gd name="T15" fmla="*/ 7 h 77"/>
                              <a:gd name="T16" fmla="*/ 69 w 77"/>
                              <a:gd name="T17" fmla="*/ 5 h 77"/>
                              <a:gd name="T18" fmla="*/ 77 w 77"/>
                              <a:gd name="T19" fmla="*/ 0 h 77"/>
                              <a:gd name="T20" fmla="*/ 40 w 77"/>
                              <a:gd name="T21" fmla="*/ 77 h 77"/>
                              <a:gd name="T22" fmla="*/ 40 w 77"/>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40" y="77"/>
                                </a:moveTo>
                                <a:lnTo>
                                  <a:pt x="0" y="0"/>
                                </a:lnTo>
                                <a:lnTo>
                                  <a:pt x="11" y="5"/>
                                </a:lnTo>
                                <a:lnTo>
                                  <a:pt x="20" y="7"/>
                                </a:lnTo>
                                <a:lnTo>
                                  <a:pt x="29" y="9"/>
                                </a:lnTo>
                                <a:lnTo>
                                  <a:pt x="40" y="9"/>
                                </a:lnTo>
                                <a:lnTo>
                                  <a:pt x="49" y="9"/>
                                </a:lnTo>
                                <a:lnTo>
                                  <a:pt x="57" y="7"/>
                                </a:lnTo>
                                <a:lnTo>
                                  <a:pt x="69" y="5"/>
                                </a:lnTo>
                                <a:lnTo>
                                  <a:pt x="77" y="0"/>
                                </a:lnTo>
                                <a:lnTo>
                                  <a:pt x="40" y="77"/>
                                </a:lnTo>
                                <a:lnTo>
                                  <a:pt x="40"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67" name="Freeform 1935"/>
                        <wps:cNvSpPr>
                          <a:spLocks/>
                        </wps:cNvSpPr>
                        <wps:spPr bwMode="auto">
                          <a:xfrm>
                            <a:off x="1575435" y="1925320"/>
                            <a:ext cx="48895" cy="48895"/>
                          </a:xfrm>
                          <a:custGeom>
                            <a:avLst/>
                            <a:gdLst>
                              <a:gd name="T0" fmla="*/ 40 w 77"/>
                              <a:gd name="T1" fmla="*/ 77 h 77"/>
                              <a:gd name="T2" fmla="*/ 0 w 77"/>
                              <a:gd name="T3" fmla="*/ 0 h 77"/>
                              <a:gd name="T4" fmla="*/ 11 w 77"/>
                              <a:gd name="T5" fmla="*/ 5 h 77"/>
                              <a:gd name="T6" fmla="*/ 20 w 77"/>
                              <a:gd name="T7" fmla="*/ 7 h 77"/>
                              <a:gd name="T8" fmla="*/ 29 w 77"/>
                              <a:gd name="T9" fmla="*/ 9 h 77"/>
                              <a:gd name="T10" fmla="*/ 40 w 77"/>
                              <a:gd name="T11" fmla="*/ 9 h 77"/>
                              <a:gd name="T12" fmla="*/ 49 w 77"/>
                              <a:gd name="T13" fmla="*/ 9 h 77"/>
                              <a:gd name="T14" fmla="*/ 57 w 77"/>
                              <a:gd name="T15" fmla="*/ 7 h 77"/>
                              <a:gd name="T16" fmla="*/ 69 w 77"/>
                              <a:gd name="T17" fmla="*/ 5 h 77"/>
                              <a:gd name="T18" fmla="*/ 77 w 77"/>
                              <a:gd name="T19" fmla="*/ 0 h 77"/>
                              <a:gd name="T20" fmla="*/ 40 w 77"/>
                              <a:gd name="T21" fmla="*/ 77 h 77"/>
                              <a:gd name="T22" fmla="*/ 40 w 77"/>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40" y="77"/>
                                </a:moveTo>
                                <a:lnTo>
                                  <a:pt x="0" y="0"/>
                                </a:lnTo>
                                <a:lnTo>
                                  <a:pt x="11" y="5"/>
                                </a:lnTo>
                                <a:lnTo>
                                  <a:pt x="20" y="7"/>
                                </a:lnTo>
                                <a:lnTo>
                                  <a:pt x="29" y="9"/>
                                </a:lnTo>
                                <a:lnTo>
                                  <a:pt x="40" y="9"/>
                                </a:lnTo>
                                <a:lnTo>
                                  <a:pt x="49" y="9"/>
                                </a:lnTo>
                                <a:lnTo>
                                  <a:pt x="57" y="7"/>
                                </a:lnTo>
                                <a:lnTo>
                                  <a:pt x="69" y="5"/>
                                </a:lnTo>
                                <a:lnTo>
                                  <a:pt x="77" y="0"/>
                                </a:lnTo>
                                <a:lnTo>
                                  <a:pt x="40" y="77"/>
                                </a:lnTo>
                                <a:lnTo>
                                  <a:pt x="40" y="77"/>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68" name="Freeform 1936"/>
                        <wps:cNvSpPr>
                          <a:spLocks/>
                        </wps:cNvSpPr>
                        <wps:spPr bwMode="auto">
                          <a:xfrm>
                            <a:off x="1848741" y="952867"/>
                            <a:ext cx="424363" cy="272415"/>
                          </a:xfrm>
                          <a:custGeom>
                            <a:avLst/>
                            <a:gdLst>
                              <a:gd name="T0" fmla="*/ 753 w 753"/>
                              <a:gd name="T1" fmla="*/ 214 h 429"/>
                              <a:gd name="T2" fmla="*/ 538 w 753"/>
                              <a:gd name="T3" fmla="*/ 429 h 429"/>
                              <a:gd name="T4" fmla="*/ 538 w 753"/>
                              <a:gd name="T5" fmla="*/ 287 h 429"/>
                              <a:gd name="T6" fmla="*/ 0 w 753"/>
                              <a:gd name="T7" fmla="*/ 287 h 429"/>
                              <a:gd name="T8" fmla="*/ 0 w 753"/>
                              <a:gd name="T9" fmla="*/ 141 h 429"/>
                              <a:gd name="T10" fmla="*/ 538 w 753"/>
                              <a:gd name="T11" fmla="*/ 141 h 429"/>
                              <a:gd name="T12" fmla="*/ 538 w 753"/>
                              <a:gd name="T13" fmla="*/ 0 h 429"/>
                              <a:gd name="T14" fmla="*/ 753 w 753"/>
                              <a:gd name="T15" fmla="*/ 214 h 4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53" h="429">
                                <a:moveTo>
                                  <a:pt x="753" y="214"/>
                                </a:moveTo>
                                <a:lnTo>
                                  <a:pt x="538" y="429"/>
                                </a:lnTo>
                                <a:lnTo>
                                  <a:pt x="538" y="287"/>
                                </a:lnTo>
                                <a:lnTo>
                                  <a:pt x="0" y="287"/>
                                </a:lnTo>
                                <a:lnTo>
                                  <a:pt x="0" y="141"/>
                                </a:lnTo>
                                <a:lnTo>
                                  <a:pt x="538" y="141"/>
                                </a:lnTo>
                                <a:lnTo>
                                  <a:pt x="538" y="0"/>
                                </a:lnTo>
                                <a:lnTo>
                                  <a:pt x="753" y="214"/>
                                </a:lnTo>
                                <a:close/>
                              </a:path>
                            </a:pathLst>
                          </a:custGeom>
                          <a:solidFill>
                            <a:srgbClr val="99CCFF"/>
                          </a:solidFill>
                          <a:ln w="3175">
                            <a:solidFill>
                              <a:srgbClr val="000000"/>
                            </a:solidFill>
                            <a:round/>
                            <a:headEnd/>
                            <a:tailEnd/>
                          </a:ln>
                          <a:extLst/>
                        </wps:spPr>
                        <wps:bodyPr rot="0" vert="horz" wrap="square" lIns="91440" tIns="45720" rIns="91440" bIns="45720" anchor="t" anchorCtr="0" upright="1">
                          <a:noAutofit/>
                        </wps:bodyPr>
                      </wps:wsp>
                      <wps:wsp>
                        <wps:cNvPr id="1869" name="Rectangle 1938"/>
                        <wps:cNvSpPr>
                          <a:spLocks noChangeArrowheads="1"/>
                        </wps:cNvSpPr>
                        <wps:spPr bwMode="auto">
                          <a:xfrm>
                            <a:off x="349885" y="1974215"/>
                            <a:ext cx="1431925" cy="546100"/>
                          </a:xfrm>
                          <a:prstGeom prst="rect">
                            <a:avLst/>
                          </a:prstGeom>
                          <a:blipFill dpi="0" rotWithShape="0">
                            <a:blip r:embed="rId28"/>
                            <a:srcRect/>
                            <a:tile tx="0" ty="0" sx="100000" sy="100000" flip="none" algn="tl"/>
                          </a:blipFill>
                          <a:ln w="3175">
                            <a:solidFill>
                              <a:srgbClr val="000000"/>
                            </a:solidFill>
                            <a:miter lim="800000"/>
                            <a:headEnd/>
                            <a:tailEnd/>
                          </a:ln>
                          <a:extLst/>
                        </wps:spPr>
                        <wps:bodyPr rot="0" vert="horz" wrap="square" lIns="91440" tIns="45720" rIns="91440" bIns="45720" anchor="t" anchorCtr="0" upright="1">
                          <a:noAutofit/>
                        </wps:bodyPr>
                      </wps:wsp>
                      <wps:wsp>
                        <wps:cNvPr id="1870" name="Rectangle 1940"/>
                        <wps:cNvSpPr>
                          <a:spLocks noChangeArrowheads="1"/>
                        </wps:cNvSpPr>
                        <wps:spPr bwMode="auto">
                          <a:xfrm>
                            <a:off x="667385" y="2186305"/>
                            <a:ext cx="79565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A4D0EF" w14:textId="77777777" w:rsidR="00181A7E" w:rsidRDefault="00181A7E" w:rsidP="00F94E00">
                              <w:r>
                                <w:rPr>
                                  <w:rFonts w:cs="Arial"/>
                                  <w:b/>
                                  <w:bCs/>
                                  <w:color w:val="000000"/>
                                  <w:sz w:val="14"/>
                                  <w:szCs w:val="14"/>
                                </w:rPr>
                                <w:t>Validation Process</w:t>
                              </w:r>
                            </w:p>
                          </w:txbxContent>
                        </wps:txbx>
                        <wps:bodyPr rot="0" vert="horz" wrap="none" lIns="0" tIns="0" rIns="0" bIns="0" anchor="t" anchorCtr="0">
                          <a:spAutoFit/>
                        </wps:bodyPr>
                      </wps:wsp>
                      <wps:wsp>
                        <wps:cNvPr id="1871" name="Rectangle 1941"/>
                        <wps:cNvSpPr>
                          <a:spLocks noChangeArrowheads="1"/>
                        </wps:cNvSpPr>
                        <wps:spPr bwMode="auto">
                          <a:xfrm>
                            <a:off x="77470" y="2587625"/>
                            <a:ext cx="1977390" cy="954405"/>
                          </a:xfrm>
                          <a:prstGeom prst="rect">
                            <a:avLst/>
                          </a:prstGeom>
                          <a:blipFill dpi="0" rotWithShape="0">
                            <a:blip r:embed="rId28"/>
                            <a:srcRect/>
                            <a:tile tx="0" ty="0" sx="100000" sy="100000" flip="none" algn="tl"/>
                          </a:blipFill>
                          <a:ln w="3175">
                            <a:solidFill>
                              <a:srgbClr val="000000"/>
                            </a:solidFill>
                            <a:miter lim="800000"/>
                            <a:headEnd/>
                            <a:tailEnd/>
                          </a:ln>
                          <a:extLst/>
                        </wps:spPr>
                        <wps:bodyPr rot="0" vert="horz" wrap="square" lIns="91440" tIns="45720" rIns="91440" bIns="45720" anchor="t" anchorCtr="0" upright="1">
                          <a:noAutofit/>
                        </wps:bodyPr>
                      </wps:wsp>
                      <wps:wsp>
                        <wps:cNvPr id="1872" name="Freeform 1943"/>
                        <wps:cNvSpPr>
                          <a:spLocks noEditPoints="1"/>
                        </wps:cNvSpPr>
                        <wps:spPr bwMode="auto">
                          <a:xfrm>
                            <a:off x="758825" y="2656205"/>
                            <a:ext cx="645160" cy="317500"/>
                          </a:xfrm>
                          <a:custGeom>
                            <a:avLst/>
                            <a:gdLst>
                              <a:gd name="T0" fmla="*/ 7 w 1016"/>
                              <a:gd name="T1" fmla="*/ 106 h 500"/>
                              <a:gd name="T2" fmla="*/ 33 w 1016"/>
                              <a:gd name="T3" fmla="*/ 82 h 500"/>
                              <a:gd name="T4" fmla="*/ 78 w 1016"/>
                              <a:gd name="T5" fmla="*/ 60 h 500"/>
                              <a:gd name="T6" fmla="*/ 135 w 1016"/>
                              <a:gd name="T7" fmla="*/ 40 h 500"/>
                              <a:gd name="T8" fmla="*/ 208 w 1016"/>
                              <a:gd name="T9" fmla="*/ 25 h 500"/>
                              <a:gd name="T10" fmla="*/ 292 w 1016"/>
                              <a:gd name="T11" fmla="*/ 11 h 500"/>
                              <a:gd name="T12" fmla="*/ 412 w 1016"/>
                              <a:gd name="T13" fmla="*/ 3 h 500"/>
                              <a:gd name="T14" fmla="*/ 613 w 1016"/>
                              <a:gd name="T15" fmla="*/ 3 h 500"/>
                              <a:gd name="T16" fmla="*/ 730 w 1016"/>
                              <a:gd name="T17" fmla="*/ 14 h 500"/>
                              <a:gd name="T18" fmla="*/ 812 w 1016"/>
                              <a:gd name="T19" fmla="*/ 25 h 500"/>
                              <a:gd name="T20" fmla="*/ 883 w 1016"/>
                              <a:gd name="T21" fmla="*/ 42 h 500"/>
                              <a:gd name="T22" fmla="*/ 941 w 1016"/>
                              <a:gd name="T23" fmla="*/ 60 h 500"/>
                              <a:gd name="T24" fmla="*/ 983 w 1016"/>
                              <a:gd name="T25" fmla="*/ 82 h 500"/>
                              <a:gd name="T26" fmla="*/ 1009 w 1016"/>
                              <a:gd name="T27" fmla="*/ 106 h 500"/>
                              <a:gd name="T28" fmla="*/ 1014 w 1016"/>
                              <a:gd name="T29" fmla="*/ 131 h 500"/>
                              <a:gd name="T30" fmla="*/ 998 w 1016"/>
                              <a:gd name="T31" fmla="*/ 157 h 500"/>
                              <a:gd name="T32" fmla="*/ 963 w 1016"/>
                              <a:gd name="T33" fmla="*/ 179 h 500"/>
                              <a:gd name="T34" fmla="*/ 912 w 1016"/>
                              <a:gd name="T35" fmla="*/ 201 h 500"/>
                              <a:gd name="T36" fmla="*/ 845 w 1016"/>
                              <a:gd name="T37" fmla="*/ 219 h 500"/>
                              <a:gd name="T38" fmla="*/ 766 w 1016"/>
                              <a:gd name="T39" fmla="*/ 232 h 500"/>
                              <a:gd name="T40" fmla="*/ 653 w 1016"/>
                              <a:gd name="T41" fmla="*/ 246 h 500"/>
                              <a:gd name="T42" fmla="*/ 452 w 1016"/>
                              <a:gd name="T43" fmla="*/ 250 h 500"/>
                              <a:gd name="T44" fmla="*/ 308 w 1016"/>
                              <a:gd name="T45" fmla="*/ 239 h 500"/>
                              <a:gd name="T46" fmla="*/ 224 w 1016"/>
                              <a:gd name="T47" fmla="*/ 228 h 500"/>
                              <a:gd name="T48" fmla="*/ 148 w 1016"/>
                              <a:gd name="T49" fmla="*/ 213 h 500"/>
                              <a:gd name="T50" fmla="*/ 89 w 1016"/>
                              <a:gd name="T51" fmla="*/ 195 h 500"/>
                              <a:gd name="T52" fmla="*/ 42 w 1016"/>
                              <a:gd name="T53" fmla="*/ 173 h 500"/>
                              <a:gd name="T54" fmla="*/ 11 w 1016"/>
                              <a:gd name="T55" fmla="*/ 151 h 500"/>
                              <a:gd name="T56" fmla="*/ 0 w 1016"/>
                              <a:gd name="T57" fmla="*/ 124 h 500"/>
                              <a:gd name="T58" fmla="*/ 5 w 1016"/>
                              <a:gd name="T59" fmla="*/ 387 h 500"/>
                              <a:gd name="T60" fmla="*/ 24 w 1016"/>
                              <a:gd name="T61" fmla="*/ 414 h 500"/>
                              <a:gd name="T62" fmla="*/ 64 w 1016"/>
                              <a:gd name="T63" fmla="*/ 436 h 500"/>
                              <a:gd name="T64" fmla="*/ 120 w 1016"/>
                              <a:gd name="T65" fmla="*/ 456 h 500"/>
                              <a:gd name="T66" fmla="*/ 188 w 1016"/>
                              <a:gd name="T67" fmla="*/ 473 h 500"/>
                              <a:gd name="T68" fmla="*/ 270 w 1016"/>
                              <a:gd name="T69" fmla="*/ 487 h 500"/>
                              <a:gd name="T70" fmla="*/ 363 w 1016"/>
                              <a:gd name="T71" fmla="*/ 495 h 500"/>
                              <a:gd name="T72" fmla="*/ 564 w 1016"/>
                              <a:gd name="T73" fmla="*/ 500 h 500"/>
                              <a:gd name="T74" fmla="*/ 708 w 1016"/>
                              <a:gd name="T75" fmla="*/ 491 h 500"/>
                              <a:gd name="T76" fmla="*/ 792 w 1016"/>
                              <a:gd name="T77" fmla="*/ 478 h 500"/>
                              <a:gd name="T78" fmla="*/ 865 w 1016"/>
                              <a:gd name="T79" fmla="*/ 462 h 500"/>
                              <a:gd name="T80" fmla="*/ 927 w 1016"/>
                              <a:gd name="T81" fmla="*/ 445 h 500"/>
                              <a:gd name="T82" fmla="*/ 974 w 1016"/>
                              <a:gd name="T83" fmla="*/ 425 h 500"/>
                              <a:gd name="T84" fmla="*/ 1005 w 1016"/>
                              <a:gd name="T85" fmla="*/ 400 h 500"/>
                              <a:gd name="T86" fmla="*/ 1016 w 1016"/>
                              <a:gd name="T87" fmla="*/ 376 h 500"/>
                              <a:gd name="T88" fmla="*/ 1009 w 1016"/>
                              <a:gd name="T89" fmla="*/ 144 h 500"/>
                              <a:gd name="T90" fmla="*/ 983 w 1016"/>
                              <a:gd name="T91" fmla="*/ 168 h 500"/>
                              <a:gd name="T92" fmla="*/ 938 w 1016"/>
                              <a:gd name="T93" fmla="*/ 190 h 500"/>
                              <a:gd name="T94" fmla="*/ 879 w 1016"/>
                              <a:gd name="T95" fmla="*/ 210 h 500"/>
                              <a:gd name="T96" fmla="*/ 808 w 1016"/>
                              <a:gd name="T97" fmla="*/ 226 h 500"/>
                              <a:gd name="T98" fmla="*/ 722 w 1016"/>
                              <a:gd name="T99" fmla="*/ 239 h 500"/>
                              <a:gd name="T100" fmla="*/ 553 w 1016"/>
                              <a:gd name="T101" fmla="*/ 250 h 500"/>
                              <a:gd name="T102" fmla="*/ 354 w 1016"/>
                              <a:gd name="T103" fmla="*/ 243 h 500"/>
                              <a:gd name="T104" fmla="*/ 263 w 1016"/>
                              <a:gd name="T105" fmla="*/ 235 h 500"/>
                              <a:gd name="T106" fmla="*/ 184 w 1016"/>
                              <a:gd name="T107" fmla="*/ 221 h 500"/>
                              <a:gd name="T108" fmla="*/ 117 w 1016"/>
                              <a:gd name="T109" fmla="*/ 204 h 500"/>
                              <a:gd name="T110" fmla="*/ 62 w 1016"/>
                              <a:gd name="T111" fmla="*/ 184 h 500"/>
                              <a:gd name="T112" fmla="*/ 24 w 1016"/>
                              <a:gd name="T113" fmla="*/ 162 h 500"/>
                              <a:gd name="T114" fmla="*/ 5 w 1016"/>
                              <a:gd name="T115" fmla="*/ 137 h 500"/>
                              <a:gd name="T116" fmla="*/ 0 w 1016"/>
                              <a:gd name="T117" fmla="*/ 376 h 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6" h="500">
                                <a:moveTo>
                                  <a:pt x="0" y="124"/>
                                </a:moveTo>
                                <a:lnTo>
                                  <a:pt x="2" y="118"/>
                                </a:lnTo>
                                <a:lnTo>
                                  <a:pt x="5" y="113"/>
                                </a:lnTo>
                                <a:lnTo>
                                  <a:pt x="7" y="106"/>
                                </a:lnTo>
                                <a:lnTo>
                                  <a:pt x="11" y="100"/>
                                </a:lnTo>
                                <a:lnTo>
                                  <a:pt x="18" y="93"/>
                                </a:lnTo>
                                <a:lnTo>
                                  <a:pt x="24" y="87"/>
                                </a:lnTo>
                                <a:lnTo>
                                  <a:pt x="33" y="82"/>
                                </a:lnTo>
                                <a:lnTo>
                                  <a:pt x="42" y="76"/>
                                </a:lnTo>
                                <a:lnTo>
                                  <a:pt x="53" y="71"/>
                                </a:lnTo>
                                <a:lnTo>
                                  <a:pt x="64" y="64"/>
                                </a:lnTo>
                                <a:lnTo>
                                  <a:pt x="78" y="60"/>
                                </a:lnTo>
                                <a:lnTo>
                                  <a:pt x="91" y="56"/>
                                </a:lnTo>
                                <a:lnTo>
                                  <a:pt x="104" y="49"/>
                                </a:lnTo>
                                <a:lnTo>
                                  <a:pt x="120" y="45"/>
                                </a:lnTo>
                                <a:lnTo>
                                  <a:pt x="135" y="40"/>
                                </a:lnTo>
                                <a:lnTo>
                                  <a:pt x="153" y="36"/>
                                </a:lnTo>
                                <a:lnTo>
                                  <a:pt x="170" y="31"/>
                                </a:lnTo>
                                <a:lnTo>
                                  <a:pt x="188" y="27"/>
                                </a:lnTo>
                                <a:lnTo>
                                  <a:pt x="208" y="25"/>
                                </a:lnTo>
                                <a:lnTo>
                                  <a:pt x="228" y="20"/>
                                </a:lnTo>
                                <a:lnTo>
                                  <a:pt x="250" y="18"/>
                                </a:lnTo>
                                <a:lnTo>
                                  <a:pt x="270" y="14"/>
                                </a:lnTo>
                                <a:lnTo>
                                  <a:pt x="292" y="11"/>
                                </a:lnTo>
                                <a:lnTo>
                                  <a:pt x="314" y="9"/>
                                </a:lnTo>
                                <a:lnTo>
                                  <a:pt x="339" y="7"/>
                                </a:lnTo>
                                <a:lnTo>
                                  <a:pt x="363" y="5"/>
                                </a:lnTo>
                                <a:lnTo>
                                  <a:pt x="412" y="3"/>
                                </a:lnTo>
                                <a:lnTo>
                                  <a:pt x="460" y="0"/>
                                </a:lnTo>
                                <a:lnTo>
                                  <a:pt x="514" y="0"/>
                                </a:lnTo>
                                <a:lnTo>
                                  <a:pt x="564" y="0"/>
                                </a:lnTo>
                                <a:lnTo>
                                  <a:pt x="613" y="3"/>
                                </a:lnTo>
                                <a:lnTo>
                                  <a:pt x="662" y="5"/>
                                </a:lnTo>
                                <a:lnTo>
                                  <a:pt x="684" y="7"/>
                                </a:lnTo>
                                <a:lnTo>
                                  <a:pt x="708" y="9"/>
                                </a:lnTo>
                                <a:lnTo>
                                  <a:pt x="730" y="14"/>
                                </a:lnTo>
                                <a:lnTo>
                                  <a:pt x="750" y="16"/>
                                </a:lnTo>
                                <a:lnTo>
                                  <a:pt x="772" y="18"/>
                                </a:lnTo>
                                <a:lnTo>
                                  <a:pt x="792" y="22"/>
                                </a:lnTo>
                                <a:lnTo>
                                  <a:pt x="812" y="25"/>
                                </a:lnTo>
                                <a:lnTo>
                                  <a:pt x="830" y="29"/>
                                </a:lnTo>
                                <a:lnTo>
                                  <a:pt x="850" y="34"/>
                                </a:lnTo>
                                <a:lnTo>
                                  <a:pt x="865" y="38"/>
                                </a:lnTo>
                                <a:lnTo>
                                  <a:pt x="883" y="42"/>
                                </a:lnTo>
                                <a:lnTo>
                                  <a:pt x="899" y="47"/>
                                </a:lnTo>
                                <a:lnTo>
                                  <a:pt x="914" y="51"/>
                                </a:lnTo>
                                <a:lnTo>
                                  <a:pt x="927" y="56"/>
                                </a:lnTo>
                                <a:lnTo>
                                  <a:pt x="941" y="60"/>
                                </a:lnTo>
                                <a:lnTo>
                                  <a:pt x="954" y="67"/>
                                </a:lnTo>
                                <a:lnTo>
                                  <a:pt x="965" y="71"/>
                                </a:lnTo>
                                <a:lnTo>
                                  <a:pt x="974" y="76"/>
                                </a:lnTo>
                                <a:lnTo>
                                  <a:pt x="983" y="82"/>
                                </a:lnTo>
                                <a:lnTo>
                                  <a:pt x="992" y="89"/>
                                </a:lnTo>
                                <a:lnTo>
                                  <a:pt x="998" y="93"/>
                                </a:lnTo>
                                <a:lnTo>
                                  <a:pt x="1005" y="100"/>
                                </a:lnTo>
                                <a:lnTo>
                                  <a:pt x="1009" y="106"/>
                                </a:lnTo>
                                <a:lnTo>
                                  <a:pt x="1011" y="113"/>
                                </a:lnTo>
                                <a:lnTo>
                                  <a:pt x="1014" y="118"/>
                                </a:lnTo>
                                <a:lnTo>
                                  <a:pt x="1016" y="124"/>
                                </a:lnTo>
                                <a:lnTo>
                                  <a:pt x="1014" y="131"/>
                                </a:lnTo>
                                <a:lnTo>
                                  <a:pt x="1011" y="137"/>
                                </a:lnTo>
                                <a:lnTo>
                                  <a:pt x="1009" y="144"/>
                                </a:lnTo>
                                <a:lnTo>
                                  <a:pt x="1003" y="151"/>
                                </a:lnTo>
                                <a:lnTo>
                                  <a:pt x="998" y="157"/>
                                </a:lnTo>
                                <a:lnTo>
                                  <a:pt x="992" y="162"/>
                                </a:lnTo>
                                <a:lnTo>
                                  <a:pt x="983" y="168"/>
                                </a:lnTo>
                                <a:lnTo>
                                  <a:pt x="974" y="175"/>
                                </a:lnTo>
                                <a:lnTo>
                                  <a:pt x="963" y="179"/>
                                </a:lnTo>
                                <a:lnTo>
                                  <a:pt x="952" y="186"/>
                                </a:lnTo>
                                <a:lnTo>
                                  <a:pt x="938" y="190"/>
                                </a:lnTo>
                                <a:lnTo>
                                  <a:pt x="925" y="195"/>
                                </a:lnTo>
                                <a:lnTo>
                                  <a:pt x="912" y="201"/>
                                </a:lnTo>
                                <a:lnTo>
                                  <a:pt x="896" y="206"/>
                                </a:lnTo>
                                <a:lnTo>
                                  <a:pt x="879" y="210"/>
                                </a:lnTo>
                                <a:lnTo>
                                  <a:pt x="863" y="215"/>
                                </a:lnTo>
                                <a:lnTo>
                                  <a:pt x="845" y="219"/>
                                </a:lnTo>
                                <a:lnTo>
                                  <a:pt x="826" y="221"/>
                                </a:lnTo>
                                <a:lnTo>
                                  <a:pt x="808" y="226"/>
                                </a:lnTo>
                                <a:lnTo>
                                  <a:pt x="786" y="230"/>
                                </a:lnTo>
                                <a:lnTo>
                                  <a:pt x="766" y="232"/>
                                </a:lnTo>
                                <a:lnTo>
                                  <a:pt x="744" y="235"/>
                                </a:lnTo>
                                <a:lnTo>
                                  <a:pt x="722" y="239"/>
                                </a:lnTo>
                                <a:lnTo>
                                  <a:pt x="699" y="241"/>
                                </a:lnTo>
                                <a:lnTo>
                                  <a:pt x="653" y="246"/>
                                </a:lnTo>
                                <a:lnTo>
                                  <a:pt x="604" y="248"/>
                                </a:lnTo>
                                <a:lnTo>
                                  <a:pt x="553" y="250"/>
                                </a:lnTo>
                                <a:lnTo>
                                  <a:pt x="502" y="250"/>
                                </a:lnTo>
                                <a:lnTo>
                                  <a:pt x="452" y="250"/>
                                </a:lnTo>
                                <a:lnTo>
                                  <a:pt x="401" y="248"/>
                                </a:lnTo>
                                <a:lnTo>
                                  <a:pt x="354" y="243"/>
                                </a:lnTo>
                                <a:lnTo>
                                  <a:pt x="330" y="241"/>
                                </a:lnTo>
                                <a:lnTo>
                                  <a:pt x="308" y="239"/>
                                </a:lnTo>
                                <a:lnTo>
                                  <a:pt x="286" y="237"/>
                                </a:lnTo>
                                <a:lnTo>
                                  <a:pt x="263" y="235"/>
                                </a:lnTo>
                                <a:lnTo>
                                  <a:pt x="244" y="232"/>
                                </a:lnTo>
                                <a:lnTo>
                                  <a:pt x="224" y="228"/>
                                </a:lnTo>
                                <a:lnTo>
                                  <a:pt x="204" y="226"/>
                                </a:lnTo>
                                <a:lnTo>
                                  <a:pt x="184" y="221"/>
                                </a:lnTo>
                                <a:lnTo>
                                  <a:pt x="166" y="217"/>
                                </a:lnTo>
                                <a:lnTo>
                                  <a:pt x="148" y="213"/>
                                </a:lnTo>
                                <a:lnTo>
                                  <a:pt x="133" y="208"/>
                                </a:lnTo>
                                <a:lnTo>
                                  <a:pt x="117" y="204"/>
                                </a:lnTo>
                                <a:lnTo>
                                  <a:pt x="102" y="199"/>
                                </a:lnTo>
                                <a:lnTo>
                                  <a:pt x="89" y="195"/>
                                </a:lnTo>
                                <a:lnTo>
                                  <a:pt x="75" y="190"/>
                                </a:lnTo>
                                <a:lnTo>
                                  <a:pt x="62" y="184"/>
                                </a:lnTo>
                                <a:lnTo>
                                  <a:pt x="51" y="179"/>
                                </a:lnTo>
                                <a:lnTo>
                                  <a:pt x="42" y="173"/>
                                </a:lnTo>
                                <a:lnTo>
                                  <a:pt x="33" y="168"/>
                                </a:lnTo>
                                <a:lnTo>
                                  <a:pt x="24" y="162"/>
                                </a:lnTo>
                                <a:lnTo>
                                  <a:pt x="18" y="157"/>
                                </a:lnTo>
                                <a:lnTo>
                                  <a:pt x="11" y="151"/>
                                </a:lnTo>
                                <a:lnTo>
                                  <a:pt x="7" y="144"/>
                                </a:lnTo>
                                <a:lnTo>
                                  <a:pt x="5" y="137"/>
                                </a:lnTo>
                                <a:lnTo>
                                  <a:pt x="2" y="131"/>
                                </a:lnTo>
                                <a:lnTo>
                                  <a:pt x="0" y="124"/>
                                </a:lnTo>
                                <a:lnTo>
                                  <a:pt x="0" y="124"/>
                                </a:lnTo>
                                <a:close/>
                                <a:moveTo>
                                  <a:pt x="0" y="376"/>
                                </a:moveTo>
                                <a:lnTo>
                                  <a:pt x="2" y="383"/>
                                </a:lnTo>
                                <a:lnTo>
                                  <a:pt x="5" y="387"/>
                                </a:lnTo>
                                <a:lnTo>
                                  <a:pt x="7" y="394"/>
                                </a:lnTo>
                                <a:lnTo>
                                  <a:pt x="11" y="400"/>
                                </a:lnTo>
                                <a:lnTo>
                                  <a:pt x="18" y="407"/>
                                </a:lnTo>
                                <a:lnTo>
                                  <a:pt x="24" y="414"/>
                                </a:lnTo>
                                <a:lnTo>
                                  <a:pt x="33" y="418"/>
                                </a:lnTo>
                                <a:lnTo>
                                  <a:pt x="42" y="425"/>
                                </a:lnTo>
                                <a:lnTo>
                                  <a:pt x="53" y="429"/>
                                </a:lnTo>
                                <a:lnTo>
                                  <a:pt x="64" y="436"/>
                                </a:lnTo>
                                <a:lnTo>
                                  <a:pt x="78" y="440"/>
                                </a:lnTo>
                                <a:lnTo>
                                  <a:pt x="91" y="445"/>
                                </a:lnTo>
                                <a:lnTo>
                                  <a:pt x="104" y="451"/>
                                </a:lnTo>
                                <a:lnTo>
                                  <a:pt x="120" y="456"/>
                                </a:lnTo>
                                <a:lnTo>
                                  <a:pt x="135" y="460"/>
                                </a:lnTo>
                                <a:lnTo>
                                  <a:pt x="153" y="464"/>
                                </a:lnTo>
                                <a:lnTo>
                                  <a:pt x="170" y="469"/>
                                </a:lnTo>
                                <a:lnTo>
                                  <a:pt x="188" y="473"/>
                                </a:lnTo>
                                <a:lnTo>
                                  <a:pt x="208" y="475"/>
                                </a:lnTo>
                                <a:lnTo>
                                  <a:pt x="228" y="480"/>
                                </a:lnTo>
                                <a:lnTo>
                                  <a:pt x="250" y="482"/>
                                </a:lnTo>
                                <a:lnTo>
                                  <a:pt x="270" y="487"/>
                                </a:lnTo>
                                <a:lnTo>
                                  <a:pt x="292" y="489"/>
                                </a:lnTo>
                                <a:lnTo>
                                  <a:pt x="314" y="491"/>
                                </a:lnTo>
                                <a:lnTo>
                                  <a:pt x="339" y="493"/>
                                </a:lnTo>
                                <a:lnTo>
                                  <a:pt x="363" y="495"/>
                                </a:lnTo>
                                <a:lnTo>
                                  <a:pt x="412" y="498"/>
                                </a:lnTo>
                                <a:lnTo>
                                  <a:pt x="460" y="500"/>
                                </a:lnTo>
                                <a:lnTo>
                                  <a:pt x="514" y="500"/>
                                </a:lnTo>
                                <a:lnTo>
                                  <a:pt x="564" y="500"/>
                                </a:lnTo>
                                <a:lnTo>
                                  <a:pt x="613" y="498"/>
                                </a:lnTo>
                                <a:lnTo>
                                  <a:pt x="662" y="493"/>
                                </a:lnTo>
                                <a:lnTo>
                                  <a:pt x="684" y="493"/>
                                </a:lnTo>
                                <a:lnTo>
                                  <a:pt x="708" y="491"/>
                                </a:lnTo>
                                <a:lnTo>
                                  <a:pt x="730" y="487"/>
                                </a:lnTo>
                                <a:lnTo>
                                  <a:pt x="750" y="484"/>
                                </a:lnTo>
                                <a:lnTo>
                                  <a:pt x="772" y="482"/>
                                </a:lnTo>
                                <a:lnTo>
                                  <a:pt x="792" y="478"/>
                                </a:lnTo>
                                <a:lnTo>
                                  <a:pt x="812" y="475"/>
                                </a:lnTo>
                                <a:lnTo>
                                  <a:pt x="830" y="471"/>
                                </a:lnTo>
                                <a:lnTo>
                                  <a:pt x="850" y="467"/>
                                </a:lnTo>
                                <a:lnTo>
                                  <a:pt x="865" y="462"/>
                                </a:lnTo>
                                <a:lnTo>
                                  <a:pt x="883" y="458"/>
                                </a:lnTo>
                                <a:lnTo>
                                  <a:pt x="899" y="453"/>
                                </a:lnTo>
                                <a:lnTo>
                                  <a:pt x="914" y="449"/>
                                </a:lnTo>
                                <a:lnTo>
                                  <a:pt x="927" y="445"/>
                                </a:lnTo>
                                <a:lnTo>
                                  <a:pt x="941" y="440"/>
                                </a:lnTo>
                                <a:lnTo>
                                  <a:pt x="954" y="433"/>
                                </a:lnTo>
                                <a:lnTo>
                                  <a:pt x="965" y="429"/>
                                </a:lnTo>
                                <a:lnTo>
                                  <a:pt x="974" y="425"/>
                                </a:lnTo>
                                <a:lnTo>
                                  <a:pt x="983" y="418"/>
                                </a:lnTo>
                                <a:lnTo>
                                  <a:pt x="992" y="411"/>
                                </a:lnTo>
                                <a:lnTo>
                                  <a:pt x="998" y="407"/>
                                </a:lnTo>
                                <a:lnTo>
                                  <a:pt x="1005" y="400"/>
                                </a:lnTo>
                                <a:lnTo>
                                  <a:pt x="1009" y="394"/>
                                </a:lnTo>
                                <a:lnTo>
                                  <a:pt x="1011" y="387"/>
                                </a:lnTo>
                                <a:lnTo>
                                  <a:pt x="1014" y="383"/>
                                </a:lnTo>
                                <a:lnTo>
                                  <a:pt x="1016" y="376"/>
                                </a:lnTo>
                                <a:lnTo>
                                  <a:pt x="1016" y="124"/>
                                </a:lnTo>
                                <a:lnTo>
                                  <a:pt x="1014" y="131"/>
                                </a:lnTo>
                                <a:lnTo>
                                  <a:pt x="1011" y="137"/>
                                </a:lnTo>
                                <a:lnTo>
                                  <a:pt x="1009" y="144"/>
                                </a:lnTo>
                                <a:lnTo>
                                  <a:pt x="1003" y="151"/>
                                </a:lnTo>
                                <a:lnTo>
                                  <a:pt x="998" y="157"/>
                                </a:lnTo>
                                <a:lnTo>
                                  <a:pt x="992" y="162"/>
                                </a:lnTo>
                                <a:lnTo>
                                  <a:pt x="983" y="168"/>
                                </a:lnTo>
                                <a:lnTo>
                                  <a:pt x="974" y="175"/>
                                </a:lnTo>
                                <a:lnTo>
                                  <a:pt x="963" y="179"/>
                                </a:lnTo>
                                <a:lnTo>
                                  <a:pt x="952" y="186"/>
                                </a:lnTo>
                                <a:lnTo>
                                  <a:pt x="938" y="190"/>
                                </a:lnTo>
                                <a:lnTo>
                                  <a:pt x="925" y="195"/>
                                </a:lnTo>
                                <a:lnTo>
                                  <a:pt x="912" y="201"/>
                                </a:lnTo>
                                <a:lnTo>
                                  <a:pt x="896" y="206"/>
                                </a:lnTo>
                                <a:lnTo>
                                  <a:pt x="879" y="210"/>
                                </a:lnTo>
                                <a:lnTo>
                                  <a:pt x="863" y="215"/>
                                </a:lnTo>
                                <a:lnTo>
                                  <a:pt x="845" y="219"/>
                                </a:lnTo>
                                <a:lnTo>
                                  <a:pt x="826" y="221"/>
                                </a:lnTo>
                                <a:lnTo>
                                  <a:pt x="808" y="226"/>
                                </a:lnTo>
                                <a:lnTo>
                                  <a:pt x="786" y="230"/>
                                </a:lnTo>
                                <a:lnTo>
                                  <a:pt x="766" y="232"/>
                                </a:lnTo>
                                <a:lnTo>
                                  <a:pt x="744" y="235"/>
                                </a:lnTo>
                                <a:lnTo>
                                  <a:pt x="722" y="239"/>
                                </a:lnTo>
                                <a:lnTo>
                                  <a:pt x="699" y="241"/>
                                </a:lnTo>
                                <a:lnTo>
                                  <a:pt x="653" y="246"/>
                                </a:lnTo>
                                <a:lnTo>
                                  <a:pt x="604" y="248"/>
                                </a:lnTo>
                                <a:lnTo>
                                  <a:pt x="553" y="250"/>
                                </a:lnTo>
                                <a:lnTo>
                                  <a:pt x="502" y="250"/>
                                </a:lnTo>
                                <a:lnTo>
                                  <a:pt x="452" y="250"/>
                                </a:lnTo>
                                <a:lnTo>
                                  <a:pt x="401" y="248"/>
                                </a:lnTo>
                                <a:lnTo>
                                  <a:pt x="354" y="243"/>
                                </a:lnTo>
                                <a:lnTo>
                                  <a:pt x="330" y="241"/>
                                </a:lnTo>
                                <a:lnTo>
                                  <a:pt x="308" y="239"/>
                                </a:lnTo>
                                <a:lnTo>
                                  <a:pt x="286" y="237"/>
                                </a:lnTo>
                                <a:lnTo>
                                  <a:pt x="263" y="235"/>
                                </a:lnTo>
                                <a:lnTo>
                                  <a:pt x="244" y="232"/>
                                </a:lnTo>
                                <a:lnTo>
                                  <a:pt x="224" y="228"/>
                                </a:lnTo>
                                <a:lnTo>
                                  <a:pt x="204" y="226"/>
                                </a:lnTo>
                                <a:lnTo>
                                  <a:pt x="184" y="221"/>
                                </a:lnTo>
                                <a:lnTo>
                                  <a:pt x="166" y="217"/>
                                </a:lnTo>
                                <a:lnTo>
                                  <a:pt x="148" y="213"/>
                                </a:lnTo>
                                <a:lnTo>
                                  <a:pt x="133" y="208"/>
                                </a:lnTo>
                                <a:lnTo>
                                  <a:pt x="117" y="204"/>
                                </a:lnTo>
                                <a:lnTo>
                                  <a:pt x="102" y="199"/>
                                </a:lnTo>
                                <a:lnTo>
                                  <a:pt x="89" y="195"/>
                                </a:lnTo>
                                <a:lnTo>
                                  <a:pt x="75" y="190"/>
                                </a:lnTo>
                                <a:lnTo>
                                  <a:pt x="62" y="184"/>
                                </a:lnTo>
                                <a:lnTo>
                                  <a:pt x="51" y="179"/>
                                </a:lnTo>
                                <a:lnTo>
                                  <a:pt x="42" y="173"/>
                                </a:lnTo>
                                <a:lnTo>
                                  <a:pt x="33" y="168"/>
                                </a:lnTo>
                                <a:lnTo>
                                  <a:pt x="24" y="162"/>
                                </a:lnTo>
                                <a:lnTo>
                                  <a:pt x="18" y="157"/>
                                </a:lnTo>
                                <a:lnTo>
                                  <a:pt x="11" y="151"/>
                                </a:lnTo>
                                <a:lnTo>
                                  <a:pt x="7" y="144"/>
                                </a:lnTo>
                                <a:lnTo>
                                  <a:pt x="5" y="137"/>
                                </a:lnTo>
                                <a:lnTo>
                                  <a:pt x="2" y="131"/>
                                </a:lnTo>
                                <a:lnTo>
                                  <a:pt x="0" y="124"/>
                                </a:lnTo>
                                <a:lnTo>
                                  <a:pt x="0" y="376"/>
                                </a:lnTo>
                                <a:lnTo>
                                  <a:pt x="0" y="37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73" name="Freeform 1944"/>
                        <wps:cNvSpPr>
                          <a:spLocks/>
                        </wps:cNvSpPr>
                        <wps:spPr bwMode="auto">
                          <a:xfrm>
                            <a:off x="758825" y="2656205"/>
                            <a:ext cx="645160" cy="158750"/>
                          </a:xfrm>
                          <a:custGeom>
                            <a:avLst/>
                            <a:gdLst>
                              <a:gd name="T0" fmla="*/ 2 w 1016"/>
                              <a:gd name="T1" fmla="*/ 118 h 250"/>
                              <a:gd name="T2" fmla="*/ 7 w 1016"/>
                              <a:gd name="T3" fmla="*/ 106 h 250"/>
                              <a:gd name="T4" fmla="*/ 18 w 1016"/>
                              <a:gd name="T5" fmla="*/ 93 h 250"/>
                              <a:gd name="T6" fmla="*/ 33 w 1016"/>
                              <a:gd name="T7" fmla="*/ 82 h 250"/>
                              <a:gd name="T8" fmla="*/ 53 w 1016"/>
                              <a:gd name="T9" fmla="*/ 71 h 250"/>
                              <a:gd name="T10" fmla="*/ 78 w 1016"/>
                              <a:gd name="T11" fmla="*/ 60 h 250"/>
                              <a:gd name="T12" fmla="*/ 104 w 1016"/>
                              <a:gd name="T13" fmla="*/ 49 h 250"/>
                              <a:gd name="T14" fmla="*/ 135 w 1016"/>
                              <a:gd name="T15" fmla="*/ 40 h 250"/>
                              <a:gd name="T16" fmla="*/ 170 w 1016"/>
                              <a:gd name="T17" fmla="*/ 31 h 250"/>
                              <a:gd name="T18" fmla="*/ 208 w 1016"/>
                              <a:gd name="T19" fmla="*/ 25 h 250"/>
                              <a:gd name="T20" fmla="*/ 250 w 1016"/>
                              <a:gd name="T21" fmla="*/ 18 h 250"/>
                              <a:gd name="T22" fmla="*/ 292 w 1016"/>
                              <a:gd name="T23" fmla="*/ 11 h 250"/>
                              <a:gd name="T24" fmla="*/ 339 w 1016"/>
                              <a:gd name="T25" fmla="*/ 7 h 250"/>
                              <a:gd name="T26" fmla="*/ 412 w 1016"/>
                              <a:gd name="T27" fmla="*/ 3 h 250"/>
                              <a:gd name="T28" fmla="*/ 514 w 1016"/>
                              <a:gd name="T29" fmla="*/ 0 h 250"/>
                              <a:gd name="T30" fmla="*/ 613 w 1016"/>
                              <a:gd name="T31" fmla="*/ 3 h 250"/>
                              <a:gd name="T32" fmla="*/ 684 w 1016"/>
                              <a:gd name="T33" fmla="*/ 7 h 250"/>
                              <a:gd name="T34" fmla="*/ 730 w 1016"/>
                              <a:gd name="T35" fmla="*/ 14 h 250"/>
                              <a:gd name="T36" fmla="*/ 772 w 1016"/>
                              <a:gd name="T37" fmla="*/ 18 h 250"/>
                              <a:gd name="T38" fmla="*/ 812 w 1016"/>
                              <a:gd name="T39" fmla="*/ 25 h 250"/>
                              <a:gd name="T40" fmla="*/ 850 w 1016"/>
                              <a:gd name="T41" fmla="*/ 34 h 250"/>
                              <a:gd name="T42" fmla="*/ 883 w 1016"/>
                              <a:gd name="T43" fmla="*/ 42 h 250"/>
                              <a:gd name="T44" fmla="*/ 914 w 1016"/>
                              <a:gd name="T45" fmla="*/ 51 h 250"/>
                              <a:gd name="T46" fmla="*/ 941 w 1016"/>
                              <a:gd name="T47" fmla="*/ 60 h 250"/>
                              <a:gd name="T48" fmla="*/ 965 w 1016"/>
                              <a:gd name="T49" fmla="*/ 71 h 250"/>
                              <a:gd name="T50" fmla="*/ 983 w 1016"/>
                              <a:gd name="T51" fmla="*/ 82 h 250"/>
                              <a:gd name="T52" fmla="*/ 998 w 1016"/>
                              <a:gd name="T53" fmla="*/ 93 h 250"/>
                              <a:gd name="T54" fmla="*/ 1009 w 1016"/>
                              <a:gd name="T55" fmla="*/ 106 h 250"/>
                              <a:gd name="T56" fmla="*/ 1014 w 1016"/>
                              <a:gd name="T57" fmla="*/ 118 h 250"/>
                              <a:gd name="T58" fmla="*/ 1014 w 1016"/>
                              <a:gd name="T59" fmla="*/ 131 h 250"/>
                              <a:gd name="T60" fmla="*/ 1009 w 1016"/>
                              <a:gd name="T61" fmla="*/ 144 h 250"/>
                              <a:gd name="T62" fmla="*/ 998 w 1016"/>
                              <a:gd name="T63" fmla="*/ 157 h 250"/>
                              <a:gd name="T64" fmla="*/ 983 w 1016"/>
                              <a:gd name="T65" fmla="*/ 168 h 250"/>
                              <a:gd name="T66" fmla="*/ 963 w 1016"/>
                              <a:gd name="T67" fmla="*/ 179 h 250"/>
                              <a:gd name="T68" fmla="*/ 938 w 1016"/>
                              <a:gd name="T69" fmla="*/ 190 h 250"/>
                              <a:gd name="T70" fmla="*/ 912 w 1016"/>
                              <a:gd name="T71" fmla="*/ 201 h 250"/>
                              <a:gd name="T72" fmla="*/ 879 w 1016"/>
                              <a:gd name="T73" fmla="*/ 210 h 250"/>
                              <a:gd name="T74" fmla="*/ 845 w 1016"/>
                              <a:gd name="T75" fmla="*/ 219 h 250"/>
                              <a:gd name="T76" fmla="*/ 808 w 1016"/>
                              <a:gd name="T77" fmla="*/ 226 h 250"/>
                              <a:gd name="T78" fmla="*/ 766 w 1016"/>
                              <a:gd name="T79" fmla="*/ 232 h 250"/>
                              <a:gd name="T80" fmla="*/ 722 w 1016"/>
                              <a:gd name="T81" fmla="*/ 239 h 250"/>
                              <a:gd name="T82" fmla="*/ 653 w 1016"/>
                              <a:gd name="T83" fmla="*/ 246 h 250"/>
                              <a:gd name="T84" fmla="*/ 553 w 1016"/>
                              <a:gd name="T85" fmla="*/ 250 h 250"/>
                              <a:gd name="T86" fmla="*/ 452 w 1016"/>
                              <a:gd name="T87" fmla="*/ 250 h 250"/>
                              <a:gd name="T88" fmla="*/ 354 w 1016"/>
                              <a:gd name="T89" fmla="*/ 243 h 250"/>
                              <a:gd name="T90" fmla="*/ 308 w 1016"/>
                              <a:gd name="T91" fmla="*/ 239 h 250"/>
                              <a:gd name="T92" fmla="*/ 263 w 1016"/>
                              <a:gd name="T93" fmla="*/ 235 h 250"/>
                              <a:gd name="T94" fmla="*/ 224 w 1016"/>
                              <a:gd name="T95" fmla="*/ 228 h 250"/>
                              <a:gd name="T96" fmla="*/ 184 w 1016"/>
                              <a:gd name="T97" fmla="*/ 221 h 250"/>
                              <a:gd name="T98" fmla="*/ 148 w 1016"/>
                              <a:gd name="T99" fmla="*/ 213 h 250"/>
                              <a:gd name="T100" fmla="*/ 117 w 1016"/>
                              <a:gd name="T101" fmla="*/ 204 h 250"/>
                              <a:gd name="T102" fmla="*/ 89 w 1016"/>
                              <a:gd name="T103" fmla="*/ 195 h 250"/>
                              <a:gd name="T104" fmla="*/ 62 w 1016"/>
                              <a:gd name="T105" fmla="*/ 184 h 250"/>
                              <a:gd name="T106" fmla="*/ 42 w 1016"/>
                              <a:gd name="T107" fmla="*/ 173 h 250"/>
                              <a:gd name="T108" fmla="*/ 24 w 1016"/>
                              <a:gd name="T109" fmla="*/ 162 h 250"/>
                              <a:gd name="T110" fmla="*/ 11 w 1016"/>
                              <a:gd name="T111" fmla="*/ 151 h 250"/>
                              <a:gd name="T112" fmla="*/ 5 w 1016"/>
                              <a:gd name="T113" fmla="*/ 137 h 250"/>
                              <a:gd name="T114" fmla="*/ 0 w 1016"/>
                              <a:gd name="T115" fmla="*/ 124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16" h="250">
                                <a:moveTo>
                                  <a:pt x="0" y="124"/>
                                </a:moveTo>
                                <a:lnTo>
                                  <a:pt x="2" y="118"/>
                                </a:lnTo>
                                <a:lnTo>
                                  <a:pt x="5" y="113"/>
                                </a:lnTo>
                                <a:lnTo>
                                  <a:pt x="7" y="106"/>
                                </a:lnTo>
                                <a:lnTo>
                                  <a:pt x="11" y="100"/>
                                </a:lnTo>
                                <a:lnTo>
                                  <a:pt x="18" y="93"/>
                                </a:lnTo>
                                <a:lnTo>
                                  <a:pt x="24" y="87"/>
                                </a:lnTo>
                                <a:lnTo>
                                  <a:pt x="33" y="82"/>
                                </a:lnTo>
                                <a:lnTo>
                                  <a:pt x="42" y="76"/>
                                </a:lnTo>
                                <a:lnTo>
                                  <a:pt x="53" y="71"/>
                                </a:lnTo>
                                <a:lnTo>
                                  <a:pt x="64" y="64"/>
                                </a:lnTo>
                                <a:lnTo>
                                  <a:pt x="78" y="60"/>
                                </a:lnTo>
                                <a:lnTo>
                                  <a:pt x="91" y="56"/>
                                </a:lnTo>
                                <a:lnTo>
                                  <a:pt x="104" y="49"/>
                                </a:lnTo>
                                <a:lnTo>
                                  <a:pt x="120" y="45"/>
                                </a:lnTo>
                                <a:lnTo>
                                  <a:pt x="135" y="40"/>
                                </a:lnTo>
                                <a:lnTo>
                                  <a:pt x="153" y="36"/>
                                </a:lnTo>
                                <a:lnTo>
                                  <a:pt x="170" y="31"/>
                                </a:lnTo>
                                <a:lnTo>
                                  <a:pt x="188" y="27"/>
                                </a:lnTo>
                                <a:lnTo>
                                  <a:pt x="208" y="25"/>
                                </a:lnTo>
                                <a:lnTo>
                                  <a:pt x="228" y="20"/>
                                </a:lnTo>
                                <a:lnTo>
                                  <a:pt x="250" y="18"/>
                                </a:lnTo>
                                <a:lnTo>
                                  <a:pt x="270" y="14"/>
                                </a:lnTo>
                                <a:lnTo>
                                  <a:pt x="292" y="11"/>
                                </a:lnTo>
                                <a:lnTo>
                                  <a:pt x="314" y="9"/>
                                </a:lnTo>
                                <a:lnTo>
                                  <a:pt x="339" y="7"/>
                                </a:lnTo>
                                <a:lnTo>
                                  <a:pt x="363" y="5"/>
                                </a:lnTo>
                                <a:lnTo>
                                  <a:pt x="412" y="3"/>
                                </a:lnTo>
                                <a:lnTo>
                                  <a:pt x="460" y="0"/>
                                </a:lnTo>
                                <a:lnTo>
                                  <a:pt x="514" y="0"/>
                                </a:lnTo>
                                <a:lnTo>
                                  <a:pt x="564" y="0"/>
                                </a:lnTo>
                                <a:lnTo>
                                  <a:pt x="613" y="3"/>
                                </a:lnTo>
                                <a:lnTo>
                                  <a:pt x="662" y="5"/>
                                </a:lnTo>
                                <a:lnTo>
                                  <a:pt x="684" y="7"/>
                                </a:lnTo>
                                <a:lnTo>
                                  <a:pt x="708" y="9"/>
                                </a:lnTo>
                                <a:lnTo>
                                  <a:pt x="730" y="14"/>
                                </a:lnTo>
                                <a:lnTo>
                                  <a:pt x="750" y="16"/>
                                </a:lnTo>
                                <a:lnTo>
                                  <a:pt x="772" y="18"/>
                                </a:lnTo>
                                <a:lnTo>
                                  <a:pt x="792" y="22"/>
                                </a:lnTo>
                                <a:lnTo>
                                  <a:pt x="812" y="25"/>
                                </a:lnTo>
                                <a:lnTo>
                                  <a:pt x="830" y="29"/>
                                </a:lnTo>
                                <a:lnTo>
                                  <a:pt x="850" y="34"/>
                                </a:lnTo>
                                <a:lnTo>
                                  <a:pt x="865" y="38"/>
                                </a:lnTo>
                                <a:lnTo>
                                  <a:pt x="883" y="42"/>
                                </a:lnTo>
                                <a:lnTo>
                                  <a:pt x="899" y="47"/>
                                </a:lnTo>
                                <a:lnTo>
                                  <a:pt x="914" y="51"/>
                                </a:lnTo>
                                <a:lnTo>
                                  <a:pt x="927" y="56"/>
                                </a:lnTo>
                                <a:lnTo>
                                  <a:pt x="941" y="60"/>
                                </a:lnTo>
                                <a:lnTo>
                                  <a:pt x="954" y="67"/>
                                </a:lnTo>
                                <a:lnTo>
                                  <a:pt x="965" y="71"/>
                                </a:lnTo>
                                <a:lnTo>
                                  <a:pt x="974" y="76"/>
                                </a:lnTo>
                                <a:lnTo>
                                  <a:pt x="983" y="82"/>
                                </a:lnTo>
                                <a:lnTo>
                                  <a:pt x="992" y="89"/>
                                </a:lnTo>
                                <a:lnTo>
                                  <a:pt x="998" y="93"/>
                                </a:lnTo>
                                <a:lnTo>
                                  <a:pt x="1005" y="100"/>
                                </a:lnTo>
                                <a:lnTo>
                                  <a:pt x="1009" y="106"/>
                                </a:lnTo>
                                <a:lnTo>
                                  <a:pt x="1011" y="113"/>
                                </a:lnTo>
                                <a:lnTo>
                                  <a:pt x="1014" y="118"/>
                                </a:lnTo>
                                <a:lnTo>
                                  <a:pt x="1016" y="124"/>
                                </a:lnTo>
                                <a:lnTo>
                                  <a:pt x="1014" y="131"/>
                                </a:lnTo>
                                <a:lnTo>
                                  <a:pt x="1011" y="137"/>
                                </a:lnTo>
                                <a:lnTo>
                                  <a:pt x="1009" y="144"/>
                                </a:lnTo>
                                <a:lnTo>
                                  <a:pt x="1003" y="151"/>
                                </a:lnTo>
                                <a:lnTo>
                                  <a:pt x="998" y="157"/>
                                </a:lnTo>
                                <a:lnTo>
                                  <a:pt x="992" y="162"/>
                                </a:lnTo>
                                <a:lnTo>
                                  <a:pt x="983" y="168"/>
                                </a:lnTo>
                                <a:lnTo>
                                  <a:pt x="974" y="175"/>
                                </a:lnTo>
                                <a:lnTo>
                                  <a:pt x="963" y="179"/>
                                </a:lnTo>
                                <a:lnTo>
                                  <a:pt x="952" y="186"/>
                                </a:lnTo>
                                <a:lnTo>
                                  <a:pt x="938" y="190"/>
                                </a:lnTo>
                                <a:lnTo>
                                  <a:pt x="925" y="195"/>
                                </a:lnTo>
                                <a:lnTo>
                                  <a:pt x="912" y="201"/>
                                </a:lnTo>
                                <a:lnTo>
                                  <a:pt x="896" y="206"/>
                                </a:lnTo>
                                <a:lnTo>
                                  <a:pt x="879" y="210"/>
                                </a:lnTo>
                                <a:lnTo>
                                  <a:pt x="863" y="215"/>
                                </a:lnTo>
                                <a:lnTo>
                                  <a:pt x="845" y="219"/>
                                </a:lnTo>
                                <a:lnTo>
                                  <a:pt x="826" y="221"/>
                                </a:lnTo>
                                <a:lnTo>
                                  <a:pt x="808" y="226"/>
                                </a:lnTo>
                                <a:lnTo>
                                  <a:pt x="786" y="230"/>
                                </a:lnTo>
                                <a:lnTo>
                                  <a:pt x="766" y="232"/>
                                </a:lnTo>
                                <a:lnTo>
                                  <a:pt x="744" y="235"/>
                                </a:lnTo>
                                <a:lnTo>
                                  <a:pt x="722" y="239"/>
                                </a:lnTo>
                                <a:lnTo>
                                  <a:pt x="699" y="241"/>
                                </a:lnTo>
                                <a:lnTo>
                                  <a:pt x="653" y="246"/>
                                </a:lnTo>
                                <a:lnTo>
                                  <a:pt x="604" y="248"/>
                                </a:lnTo>
                                <a:lnTo>
                                  <a:pt x="553" y="250"/>
                                </a:lnTo>
                                <a:lnTo>
                                  <a:pt x="502" y="250"/>
                                </a:lnTo>
                                <a:lnTo>
                                  <a:pt x="452" y="250"/>
                                </a:lnTo>
                                <a:lnTo>
                                  <a:pt x="401" y="248"/>
                                </a:lnTo>
                                <a:lnTo>
                                  <a:pt x="354" y="243"/>
                                </a:lnTo>
                                <a:lnTo>
                                  <a:pt x="330" y="241"/>
                                </a:lnTo>
                                <a:lnTo>
                                  <a:pt x="308" y="239"/>
                                </a:lnTo>
                                <a:lnTo>
                                  <a:pt x="286" y="237"/>
                                </a:lnTo>
                                <a:lnTo>
                                  <a:pt x="263" y="235"/>
                                </a:lnTo>
                                <a:lnTo>
                                  <a:pt x="244" y="232"/>
                                </a:lnTo>
                                <a:lnTo>
                                  <a:pt x="224" y="228"/>
                                </a:lnTo>
                                <a:lnTo>
                                  <a:pt x="204" y="226"/>
                                </a:lnTo>
                                <a:lnTo>
                                  <a:pt x="184" y="221"/>
                                </a:lnTo>
                                <a:lnTo>
                                  <a:pt x="166" y="217"/>
                                </a:lnTo>
                                <a:lnTo>
                                  <a:pt x="148" y="213"/>
                                </a:lnTo>
                                <a:lnTo>
                                  <a:pt x="133" y="208"/>
                                </a:lnTo>
                                <a:lnTo>
                                  <a:pt x="117" y="204"/>
                                </a:lnTo>
                                <a:lnTo>
                                  <a:pt x="102" y="199"/>
                                </a:lnTo>
                                <a:lnTo>
                                  <a:pt x="89" y="195"/>
                                </a:lnTo>
                                <a:lnTo>
                                  <a:pt x="75" y="190"/>
                                </a:lnTo>
                                <a:lnTo>
                                  <a:pt x="62" y="184"/>
                                </a:lnTo>
                                <a:lnTo>
                                  <a:pt x="51" y="179"/>
                                </a:lnTo>
                                <a:lnTo>
                                  <a:pt x="42" y="173"/>
                                </a:lnTo>
                                <a:lnTo>
                                  <a:pt x="33" y="168"/>
                                </a:lnTo>
                                <a:lnTo>
                                  <a:pt x="24" y="162"/>
                                </a:lnTo>
                                <a:lnTo>
                                  <a:pt x="18" y="157"/>
                                </a:lnTo>
                                <a:lnTo>
                                  <a:pt x="11" y="151"/>
                                </a:lnTo>
                                <a:lnTo>
                                  <a:pt x="7" y="144"/>
                                </a:lnTo>
                                <a:lnTo>
                                  <a:pt x="5" y="137"/>
                                </a:lnTo>
                                <a:lnTo>
                                  <a:pt x="2" y="131"/>
                                </a:lnTo>
                                <a:lnTo>
                                  <a:pt x="0" y="124"/>
                                </a:lnTo>
                                <a:lnTo>
                                  <a:pt x="0" y="124"/>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74" name="Freeform 1945"/>
                        <wps:cNvSpPr>
                          <a:spLocks/>
                        </wps:cNvSpPr>
                        <wps:spPr bwMode="auto">
                          <a:xfrm>
                            <a:off x="758825" y="2734945"/>
                            <a:ext cx="645160" cy="238760"/>
                          </a:xfrm>
                          <a:custGeom>
                            <a:avLst/>
                            <a:gdLst>
                              <a:gd name="T0" fmla="*/ 2 w 1016"/>
                              <a:gd name="T1" fmla="*/ 259 h 376"/>
                              <a:gd name="T2" fmla="*/ 7 w 1016"/>
                              <a:gd name="T3" fmla="*/ 270 h 376"/>
                              <a:gd name="T4" fmla="*/ 18 w 1016"/>
                              <a:gd name="T5" fmla="*/ 283 h 376"/>
                              <a:gd name="T6" fmla="*/ 33 w 1016"/>
                              <a:gd name="T7" fmla="*/ 294 h 376"/>
                              <a:gd name="T8" fmla="*/ 53 w 1016"/>
                              <a:gd name="T9" fmla="*/ 305 h 376"/>
                              <a:gd name="T10" fmla="*/ 78 w 1016"/>
                              <a:gd name="T11" fmla="*/ 316 h 376"/>
                              <a:gd name="T12" fmla="*/ 104 w 1016"/>
                              <a:gd name="T13" fmla="*/ 327 h 376"/>
                              <a:gd name="T14" fmla="*/ 135 w 1016"/>
                              <a:gd name="T15" fmla="*/ 336 h 376"/>
                              <a:gd name="T16" fmla="*/ 170 w 1016"/>
                              <a:gd name="T17" fmla="*/ 345 h 376"/>
                              <a:gd name="T18" fmla="*/ 208 w 1016"/>
                              <a:gd name="T19" fmla="*/ 351 h 376"/>
                              <a:gd name="T20" fmla="*/ 250 w 1016"/>
                              <a:gd name="T21" fmla="*/ 358 h 376"/>
                              <a:gd name="T22" fmla="*/ 292 w 1016"/>
                              <a:gd name="T23" fmla="*/ 365 h 376"/>
                              <a:gd name="T24" fmla="*/ 339 w 1016"/>
                              <a:gd name="T25" fmla="*/ 369 h 376"/>
                              <a:gd name="T26" fmla="*/ 412 w 1016"/>
                              <a:gd name="T27" fmla="*/ 374 h 376"/>
                              <a:gd name="T28" fmla="*/ 514 w 1016"/>
                              <a:gd name="T29" fmla="*/ 376 h 376"/>
                              <a:gd name="T30" fmla="*/ 613 w 1016"/>
                              <a:gd name="T31" fmla="*/ 374 h 376"/>
                              <a:gd name="T32" fmla="*/ 684 w 1016"/>
                              <a:gd name="T33" fmla="*/ 369 h 376"/>
                              <a:gd name="T34" fmla="*/ 730 w 1016"/>
                              <a:gd name="T35" fmla="*/ 363 h 376"/>
                              <a:gd name="T36" fmla="*/ 772 w 1016"/>
                              <a:gd name="T37" fmla="*/ 358 h 376"/>
                              <a:gd name="T38" fmla="*/ 812 w 1016"/>
                              <a:gd name="T39" fmla="*/ 351 h 376"/>
                              <a:gd name="T40" fmla="*/ 850 w 1016"/>
                              <a:gd name="T41" fmla="*/ 343 h 376"/>
                              <a:gd name="T42" fmla="*/ 883 w 1016"/>
                              <a:gd name="T43" fmla="*/ 334 h 376"/>
                              <a:gd name="T44" fmla="*/ 914 w 1016"/>
                              <a:gd name="T45" fmla="*/ 325 h 376"/>
                              <a:gd name="T46" fmla="*/ 941 w 1016"/>
                              <a:gd name="T47" fmla="*/ 316 h 376"/>
                              <a:gd name="T48" fmla="*/ 965 w 1016"/>
                              <a:gd name="T49" fmla="*/ 305 h 376"/>
                              <a:gd name="T50" fmla="*/ 983 w 1016"/>
                              <a:gd name="T51" fmla="*/ 294 h 376"/>
                              <a:gd name="T52" fmla="*/ 998 w 1016"/>
                              <a:gd name="T53" fmla="*/ 283 h 376"/>
                              <a:gd name="T54" fmla="*/ 1009 w 1016"/>
                              <a:gd name="T55" fmla="*/ 270 h 376"/>
                              <a:gd name="T56" fmla="*/ 1014 w 1016"/>
                              <a:gd name="T57" fmla="*/ 259 h 376"/>
                              <a:gd name="T58" fmla="*/ 1016 w 1016"/>
                              <a:gd name="T59" fmla="*/ 0 h 376"/>
                              <a:gd name="T60" fmla="*/ 1011 w 1016"/>
                              <a:gd name="T61" fmla="*/ 13 h 376"/>
                              <a:gd name="T62" fmla="*/ 1003 w 1016"/>
                              <a:gd name="T63" fmla="*/ 27 h 376"/>
                              <a:gd name="T64" fmla="*/ 992 w 1016"/>
                              <a:gd name="T65" fmla="*/ 38 h 376"/>
                              <a:gd name="T66" fmla="*/ 974 w 1016"/>
                              <a:gd name="T67" fmla="*/ 51 h 376"/>
                              <a:gd name="T68" fmla="*/ 952 w 1016"/>
                              <a:gd name="T69" fmla="*/ 62 h 376"/>
                              <a:gd name="T70" fmla="*/ 925 w 1016"/>
                              <a:gd name="T71" fmla="*/ 71 h 376"/>
                              <a:gd name="T72" fmla="*/ 896 w 1016"/>
                              <a:gd name="T73" fmla="*/ 82 h 376"/>
                              <a:gd name="T74" fmla="*/ 863 w 1016"/>
                              <a:gd name="T75" fmla="*/ 91 h 376"/>
                              <a:gd name="T76" fmla="*/ 826 w 1016"/>
                              <a:gd name="T77" fmla="*/ 97 h 376"/>
                              <a:gd name="T78" fmla="*/ 786 w 1016"/>
                              <a:gd name="T79" fmla="*/ 106 h 376"/>
                              <a:gd name="T80" fmla="*/ 744 w 1016"/>
                              <a:gd name="T81" fmla="*/ 111 h 376"/>
                              <a:gd name="T82" fmla="*/ 699 w 1016"/>
                              <a:gd name="T83" fmla="*/ 117 h 376"/>
                              <a:gd name="T84" fmla="*/ 604 w 1016"/>
                              <a:gd name="T85" fmla="*/ 124 h 376"/>
                              <a:gd name="T86" fmla="*/ 502 w 1016"/>
                              <a:gd name="T87" fmla="*/ 126 h 376"/>
                              <a:gd name="T88" fmla="*/ 401 w 1016"/>
                              <a:gd name="T89" fmla="*/ 124 h 376"/>
                              <a:gd name="T90" fmla="*/ 330 w 1016"/>
                              <a:gd name="T91" fmla="*/ 117 h 376"/>
                              <a:gd name="T92" fmla="*/ 286 w 1016"/>
                              <a:gd name="T93" fmla="*/ 113 h 376"/>
                              <a:gd name="T94" fmla="*/ 244 w 1016"/>
                              <a:gd name="T95" fmla="*/ 108 h 376"/>
                              <a:gd name="T96" fmla="*/ 204 w 1016"/>
                              <a:gd name="T97" fmla="*/ 102 h 376"/>
                              <a:gd name="T98" fmla="*/ 166 w 1016"/>
                              <a:gd name="T99" fmla="*/ 93 h 376"/>
                              <a:gd name="T100" fmla="*/ 133 w 1016"/>
                              <a:gd name="T101" fmla="*/ 84 h 376"/>
                              <a:gd name="T102" fmla="*/ 102 w 1016"/>
                              <a:gd name="T103" fmla="*/ 75 h 376"/>
                              <a:gd name="T104" fmla="*/ 75 w 1016"/>
                              <a:gd name="T105" fmla="*/ 66 h 376"/>
                              <a:gd name="T106" fmla="*/ 51 w 1016"/>
                              <a:gd name="T107" fmla="*/ 55 h 376"/>
                              <a:gd name="T108" fmla="*/ 33 w 1016"/>
                              <a:gd name="T109" fmla="*/ 44 h 376"/>
                              <a:gd name="T110" fmla="*/ 18 w 1016"/>
                              <a:gd name="T111" fmla="*/ 33 h 376"/>
                              <a:gd name="T112" fmla="*/ 7 w 1016"/>
                              <a:gd name="T113" fmla="*/ 20 h 376"/>
                              <a:gd name="T114" fmla="*/ 2 w 1016"/>
                              <a:gd name="T115" fmla="*/ 7 h 376"/>
                              <a:gd name="T116" fmla="*/ 0 w 1016"/>
                              <a:gd name="T117" fmla="*/ 252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6" h="376">
                                <a:moveTo>
                                  <a:pt x="0" y="252"/>
                                </a:moveTo>
                                <a:lnTo>
                                  <a:pt x="2" y="259"/>
                                </a:lnTo>
                                <a:lnTo>
                                  <a:pt x="5" y="263"/>
                                </a:lnTo>
                                <a:lnTo>
                                  <a:pt x="7" y="270"/>
                                </a:lnTo>
                                <a:lnTo>
                                  <a:pt x="11" y="276"/>
                                </a:lnTo>
                                <a:lnTo>
                                  <a:pt x="18" y="283"/>
                                </a:lnTo>
                                <a:lnTo>
                                  <a:pt x="24" y="290"/>
                                </a:lnTo>
                                <a:lnTo>
                                  <a:pt x="33" y="294"/>
                                </a:lnTo>
                                <a:lnTo>
                                  <a:pt x="42" y="301"/>
                                </a:lnTo>
                                <a:lnTo>
                                  <a:pt x="53" y="305"/>
                                </a:lnTo>
                                <a:lnTo>
                                  <a:pt x="64" y="312"/>
                                </a:lnTo>
                                <a:lnTo>
                                  <a:pt x="78" y="316"/>
                                </a:lnTo>
                                <a:lnTo>
                                  <a:pt x="91" y="321"/>
                                </a:lnTo>
                                <a:lnTo>
                                  <a:pt x="104" y="327"/>
                                </a:lnTo>
                                <a:lnTo>
                                  <a:pt x="120" y="332"/>
                                </a:lnTo>
                                <a:lnTo>
                                  <a:pt x="135" y="336"/>
                                </a:lnTo>
                                <a:lnTo>
                                  <a:pt x="153" y="340"/>
                                </a:lnTo>
                                <a:lnTo>
                                  <a:pt x="170" y="345"/>
                                </a:lnTo>
                                <a:lnTo>
                                  <a:pt x="188" y="349"/>
                                </a:lnTo>
                                <a:lnTo>
                                  <a:pt x="208" y="351"/>
                                </a:lnTo>
                                <a:lnTo>
                                  <a:pt x="228" y="356"/>
                                </a:lnTo>
                                <a:lnTo>
                                  <a:pt x="250" y="358"/>
                                </a:lnTo>
                                <a:lnTo>
                                  <a:pt x="270" y="363"/>
                                </a:lnTo>
                                <a:lnTo>
                                  <a:pt x="292" y="365"/>
                                </a:lnTo>
                                <a:lnTo>
                                  <a:pt x="314" y="367"/>
                                </a:lnTo>
                                <a:lnTo>
                                  <a:pt x="339" y="369"/>
                                </a:lnTo>
                                <a:lnTo>
                                  <a:pt x="363" y="371"/>
                                </a:lnTo>
                                <a:lnTo>
                                  <a:pt x="412" y="374"/>
                                </a:lnTo>
                                <a:lnTo>
                                  <a:pt x="460" y="376"/>
                                </a:lnTo>
                                <a:lnTo>
                                  <a:pt x="514" y="376"/>
                                </a:lnTo>
                                <a:lnTo>
                                  <a:pt x="564" y="376"/>
                                </a:lnTo>
                                <a:lnTo>
                                  <a:pt x="613" y="374"/>
                                </a:lnTo>
                                <a:lnTo>
                                  <a:pt x="662" y="369"/>
                                </a:lnTo>
                                <a:lnTo>
                                  <a:pt x="684" y="369"/>
                                </a:lnTo>
                                <a:lnTo>
                                  <a:pt x="708" y="367"/>
                                </a:lnTo>
                                <a:lnTo>
                                  <a:pt x="730" y="363"/>
                                </a:lnTo>
                                <a:lnTo>
                                  <a:pt x="750" y="360"/>
                                </a:lnTo>
                                <a:lnTo>
                                  <a:pt x="772" y="358"/>
                                </a:lnTo>
                                <a:lnTo>
                                  <a:pt x="792" y="354"/>
                                </a:lnTo>
                                <a:lnTo>
                                  <a:pt x="812" y="351"/>
                                </a:lnTo>
                                <a:lnTo>
                                  <a:pt x="830" y="347"/>
                                </a:lnTo>
                                <a:lnTo>
                                  <a:pt x="850" y="343"/>
                                </a:lnTo>
                                <a:lnTo>
                                  <a:pt x="865" y="338"/>
                                </a:lnTo>
                                <a:lnTo>
                                  <a:pt x="883" y="334"/>
                                </a:lnTo>
                                <a:lnTo>
                                  <a:pt x="899" y="329"/>
                                </a:lnTo>
                                <a:lnTo>
                                  <a:pt x="914" y="325"/>
                                </a:lnTo>
                                <a:lnTo>
                                  <a:pt x="927" y="321"/>
                                </a:lnTo>
                                <a:lnTo>
                                  <a:pt x="941" y="316"/>
                                </a:lnTo>
                                <a:lnTo>
                                  <a:pt x="954" y="309"/>
                                </a:lnTo>
                                <a:lnTo>
                                  <a:pt x="965" y="305"/>
                                </a:lnTo>
                                <a:lnTo>
                                  <a:pt x="974" y="301"/>
                                </a:lnTo>
                                <a:lnTo>
                                  <a:pt x="983" y="294"/>
                                </a:lnTo>
                                <a:lnTo>
                                  <a:pt x="992" y="287"/>
                                </a:lnTo>
                                <a:lnTo>
                                  <a:pt x="998" y="283"/>
                                </a:lnTo>
                                <a:lnTo>
                                  <a:pt x="1005" y="276"/>
                                </a:lnTo>
                                <a:lnTo>
                                  <a:pt x="1009" y="270"/>
                                </a:lnTo>
                                <a:lnTo>
                                  <a:pt x="1011" y="263"/>
                                </a:lnTo>
                                <a:lnTo>
                                  <a:pt x="1014" y="259"/>
                                </a:lnTo>
                                <a:lnTo>
                                  <a:pt x="1016" y="252"/>
                                </a:lnTo>
                                <a:lnTo>
                                  <a:pt x="1016" y="0"/>
                                </a:lnTo>
                                <a:lnTo>
                                  <a:pt x="1014" y="7"/>
                                </a:lnTo>
                                <a:lnTo>
                                  <a:pt x="1011" y="13"/>
                                </a:lnTo>
                                <a:lnTo>
                                  <a:pt x="1009" y="20"/>
                                </a:lnTo>
                                <a:lnTo>
                                  <a:pt x="1003" y="27"/>
                                </a:lnTo>
                                <a:lnTo>
                                  <a:pt x="998" y="33"/>
                                </a:lnTo>
                                <a:lnTo>
                                  <a:pt x="992" y="38"/>
                                </a:lnTo>
                                <a:lnTo>
                                  <a:pt x="983" y="44"/>
                                </a:lnTo>
                                <a:lnTo>
                                  <a:pt x="974" y="51"/>
                                </a:lnTo>
                                <a:lnTo>
                                  <a:pt x="963" y="55"/>
                                </a:lnTo>
                                <a:lnTo>
                                  <a:pt x="952" y="62"/>
                                </a:lnTo>
                                <a:lnTo>
                                  <a:pt x="938" y="66"/>
                                </a:lnTo>
                                <a:lnTo>
                                  <a:pt x="925" y="71"/>
                                </a:lnTo>
                                <a:lnTo>
                                  <a:pt x="912" y="77"/>
                                </a:lnTo>
                                <a:lnTo>
                                  <a:pt x="896" y="82"/>
                                </a:lnTo>
                                <a:lnTo>
                                  <a:pt x="879" y="86"/>
                                </a:lnTo>
                                <a:lnTo>
                                  <a:pt x="863" y="91"/>
                                </a:lnTo>
                                <a:lnTo>
                                  <a:pt x="845" y="95"/>
                                </a:lnTo>
                                <a:lnTo>
                                  <a:pt x="826" y="97"/>
                                </a:lnTo>
                                <a:lnTo>
                                  <a:pt x="808" y="102"/>
                                </a:lnTo>
                                <a:lnTo>
                                  <a:pt x="786" y="106"/>
                                </a:lnTo>
                                <a:lnTo>
                                  <a:pt x="766" y="108"/>
                                </a:lnTo>
                                <a:lnTo>
                                  <a:pt x="744" y="111"/>
                                </a:lnTo>
                                <a:lnTo>
                                  <a:pt x="722" y="115"/>
                                </a:lnTo>
                                <a:lnTo>
                                  <a:pt x="699" y="117"/>
                                </a:lnTo>
                                <a:lnTo>
                                  <a:pt x="653" y="122"/>
                                </a:lnTo>
                                <a:lnTo>
                                  <a:pt x="604" y="124"/>
                                </a:lnTo>
                                <a:lnTo>
                                  <a:pt x="553" y="126"/>
                                </a:lnTo>
                                <a:lnTo>
                                  <a:pt x="502" y="126"/>
                                </a:lnTo>
                                <a:lnTo>
                                  <a:pt x="452" y="126"/>
                                </a:lnTo>
                                <a:lnTo>
                                  <a:pt x="401" y="124"/>
                                </a:lnTo>
                                <a:lnTo>
                                  <a:pt x="354" y="119"/>
                                </a:lnTo>
                                <a:lnTo>
                                  <a:pt x="330" y="117"/>
                                </a:lnTo>
                                <a:lnTo>
                                  <a:pt x="308" y="115"/>
                                </a:lnTo>
                                <a:lnTo>
                                  <a:pt x="286" y="113"/>
                                </a:lnTo>
                                <a:lnTo>
                                  <a:pt x="263" y="111"/>
                                </a:lnTo>
                                <a:lnTo>
                                  <a:pt x="244" y="108"/>
                                </a:lnTo>
                                <a:lnTo>
                                  <a:pt x="224" y="104"/>
                                </a:lnTo>
                                <a:lnTo>
                                  <a:pt x="204" y="102"/>
                                </a:lnTo>
                                <a:lnTo>
                                  <a:pt x="184" y="97"/>
                                </a:lnTo>
                                <a:lnTo>
                                  <a:pt x="166" y="93"/>
                                </a:lnTo>
                                <a:lnTo>
                                  <a:pt x="148" y="89"/>
                                </a:lnTo>
                                <a:lnTo>
                                  <a:pt x="133" y="84"/>
                                </a:lnTo>
                                <a:lnTo>
                                  <a:pt x="117" y="80"/>
                                </a:lnTo>
                                <a:lnTo>
                                  <a:pt x="102" y="75"/>
                                </a:lnTo>
                                <a:lnTo>
                                  <a:pt x="89" y="71"/>
                                </a:lnTo>
                                <a:lnTo>
                                  <a:pt x="75" y="66"/>
                                </a:lnTo>
                                <a:lnTo>
                                  <a:pt x="62" y="60"/>
                                </a:lnTo>
                                <a:lnTo>
                                  <a:pt x="51" y="55"/>
                                </a:lnTo>
                                <a:lnTo>
                                  <a:pt x="42" y="49"/>
                                </a:lnTo>
                                <a:lnTo>
                                  <a:pt x="33" y="44"/>
                                </a:lnTo>
                                <a:lnTo>
                                  <a:pt x="24" y="38"/>
                                </a:lnTo>
                                <a:lnTo>
                                  <a:pt x="18" y="33"/>
                                </a:lnTo>
                                <a:lnTo>
                                  <a:pt x="11" y="27"/>
                                </a:lnTo>
                                <a:lnTo>
                                  <a:pt x="7" y="20"/>
                                </a:lnTo>
                                <a:lnTo>
                                  <a:pt x="5" y="13"/>
                                </a:lnTo>
                                <a:lnTo>
                                  <a:pt x="2" y="7"/>
                                </a:lnTo>
                                <a:lnTo>
                                  <a:pt x="0" y="0"/>
                                </a:lnTo>
                                <a:lnTo>
                                  <a:pt x="0" y="252"/>
                                </a:lnTo>
                                <a:lnTo>
                                  <a:pt x="0" y="252"/>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75" name="Freeform 1946"/>
                        <wps:cNvSpPr>
                          <a:spLocks/>
                        </wps:cNvSpPr>
                        <wps:spPr bwMode="auto">
                          <a:xfrm>
                            <a:off x="758825" y="2656205"/>
                            <a:ext cx="645160" cy="158750"/>
                          </a:xfrm>
                          <a:custGeom>
                            <a:avLst/>
                            <a:gdLst>
                              <a:gd name="T0" fmla="*/ 2 w 1016"/>
                              <a:gd name="T1" fmla="*/ 118 h 250"/>
                              <a:gd name="T2" fmla="*/ 7 w 1016"/>
                              <a:gd name="T3" fmla="*/ 106 h 250"/>
                              <a:gd name="T4" fmla="*/ 18 w 1016"/>
                              <a:gd name="T5" fmla="*/ 93 h 250"/>
                              <a:gd name="T6" fmla="*/ 33 w 1016"/>
                              <a:gd name="T7" fmla="*/ 82 h 250"/>
                              <a:gd name="T8" fmla="*/ 53 w 1016"/>
                              <a:gd name="T9" fmla="*/ 71 h 250"/>
                              <a:gd name="T10" fmla="*/ 78 w 1016"/>
                              <a:gd name="T11" fmla="*/ 60 h 250"/>
                              <a:gd name="T12" fmla="*/ 104 w 1016"/>
                              <a:gd name="T13" fmla="*/ 49 h 250"/>
                              <a:gd name="T14" fmla="*/ 135 w 1016"/>
                              <a:gd name="T15" fmla="*/ 40 h 250"/>
                              <a:gd name="T16" fmla="*/ 170 w 1016"/>
                              <a:gd name="T17" fmla="*/ 31 h 250"/>
                              <a:gd name="T18" fmla="*/ 208 w 1016"/>
                              <a:gd name="T19" fmla="*/ 25 h 250"/>
                              <a:gd name="T20" fmla="*/ 250 w 1016"/>
                              <a:gd name="T21" fmla="*/ 18 h 250"/>
                              <a:gd name="T22" fmla="*/ 292 w 1016"/>
                              <a:gd name="T23" fmla="*/ 11 h 250"/>
                              <a:gd name="T24" fmla="*/ 339 w 1016"/>
                              <a:gd name="T25" fmla="*/ 7 h 250"/>
                              <a:gd name="T26" fmla="*/ 412 w 1016"/>
                              <a:gd name="T27" fmla="*/ 3 h 250"/>
                              <a:gd name="T28" fmla="*/ 514 w 1016"/>
                              <a:gd name="T29" fmla="*/ 0 h 250"/>
                              <a:gd name="T30" fmla="*/ 613 w 1016"/>
                              <a:gd name="T31" fmla="*/ 3 h 250"/>
                              <a:gd name="T32" fmla="*/ 684 w 1016"/>
                              <a:gd name="T33" fmla="*/ 7 h 250"/>
                              <a:gd name="T34" fmla="*/ 730 w 1016"/>
                              <a:gd name="T35" fmla="*/ 14 h 250"/>
                              <a:gd name="T36" fmla="*/ 772 w 1016"/>
                              <a:gd name="T37" fmla="*/ 18 h 250"/>
                              <a:gd name="T38" fmla="*/ 812 w 1016"/>
                              <a:gd name="T39" fmla="*/ 25 h 250"/>
                              <a:gd name="T40" fmla="*/ 850 w 1016"/>
                              <a:gd name="T41" fmla="*/ 34 h 250"/>
                              <a:gd name="T42" fmla="*/ 883 w 1016"/>
                              <a:gd name="T43" fmla="*/ 42 h 250"/>
                              <a:gd name="T44" fmla="*/ 914 w 1016"/>
                              <a:gd name="T45" fmla="*/ 51 h 250"/>
                              <a:gd name="T46" fmla="*/ 941 w 1016"/>
                              <a:gd name="T47" fmla="*/ 60 h 250"/>
                              <a:gd name="T48" fmla="*/ 965 w 1016"/>
                              <a:gd name="T49" fmla="*/ 71 h 250"/>
                              <a:gd name="T50" fmla="*/ 983 w 1016"/>
                              <a:gd name="T51" fmla="*/ 82 h 250"/>
                              <a:gd name="T52" fmla="*/ 998 w 1016"/>
                              <a:gd name="T53" fmla="*/ 93 h 250"/>
                              <a:gd name="T54" fmla="*/ 1009 w 1016"/>
                              <a:gd name="T55" fmla="*/ 106 h 250"/>
                              <a:gd name="T56" fmla="*/ 1014 w 1016"/>
                              <a:gd name="T57" fmla="*/ 118 h 250"/>
                              <a:gd name="T58" fmla="*/ 1014 w 1016"/>
                              <a:gd name="T59" fmla="*/ 131 h 250"/>
                              <a:gd name="T60" fmla="*/ 1009 w 1016"/>
                              <a:gd name="T61" fmla="*/ 144 h 250"/>
                              <a:gd name="T62" fmla="*/ 998 w 1016"/>
                              <a:gd name="T63" fmla="*/ 157 h 250"/>
                              <a:gd name="T64" fmla="*/ 983 w 1016"/>
                              <a:gd name="T65" fmla="*/ 168 h 250"/>
                              <a:gd name="T66" fmla="*/ 963 w 1016"/>
                              <a:gd name="T67" fmla="*/ 179 h 250"/>
                              <a:gd name="T68" fmla="*/ 938 w 1016"/>
                              <a:gd name="T69" fmla="*/ 190 h 250"/>
                              <a:gd name="T70" fmla="*/ 912 w 1016"/>
                              <a:gd name="T71" fmla="*/ 201 h 250"/>
                              <a:gd name="T72" fmla="*/ 879 w 1016"/>
                              <a:gd name="T73" fmla="*/ 210 h 250"/>
                              <a:gd name="T74" fmla="*/ 845 w 1016"/>
                              <a:gd name="T75" fmla="*/ 219 h 250"/>
                              <a:gd name="T76" fmla="*/ 808 w 1016"/>
                              <a:gd name="T77" fmla="*/ 226 h 250"/>
                              <a:gd name="T78" fmla="*/ 766 w 1016"/>
                              <a:gd name="T79" fmla="*/ 232 h 250"/>
                              <a:gd name="T80" fmla="*/ 722 w 1016"/>
                              <a:gd name="T81" fmla="*/ 239 h 250"/>
                              <a:gd name="T82" fmla="*/ 653 w 1016"/>
                              <a:gd name="T83" fmla="*/ 246 h 250"/>
                              <a:gd name="T84" fmla="*/ 553 w 1016"/>
                              <a:gd name="T85" fmla="*/ 250 h 250"/>
                              <a:gd name="T86" fmla="*/ 452 w 1016"/>
                              <a:gd name="T87" fmla="*/ 250 h 250"/>
                              <a:gd name="T88" fmla="*/ 354 w 1016"/>
                              <a:gd name="T89" fmla="*/ 243 h 250"/>
                              <a:gd name="T90" fmla="*/ 308 w 1016"/>
                              <a:gd name="T91" fmla="*/ 239 h 250"/>
                              <a:gd name="T92" fmla="*/ 263 w 1016"/>
                              <a:gd name="T93" fmla="*/ 235 h 250"/>
                              <a:gd name="T94" fmla="*/ 224 w 1016"/>
                              <a:gd name="T95" fmla="*/ 228 h 250"/>
                              <a:gd name="T96" fmla="*/ 184 w 1016"/>
                              <a:gd name="T97" fmla="*/ 221 h 250"/>
                              <a:gd name="T98" fmla="*/ 148 w 1016"/>
                              <a:gd name="T99" fmla="*/ 213 h 250"/>
                              <a:gd name="T100" fmla="*/ 117 w 1016"/>
                              <a:gd name="T101" fmla="*/ 204 h 250"/>
                              <a:gd name="T102" fmla="*/ 89 w 1016"/>
                              <a:gd name="T103" fmla="*/ 195 h 250"/>
                              <a:gd name="T104" fmla="*/ 62 w 1016"/>
                              <a:gd name="T105" fmla="*/ 184 h 250"/>
                              <a:gd name="T106" fmla="*/ 42 w 1016"/>
                              <a:gd name="T107" fmla="*/ 173 h 250"/>
                              <a:gd name="T108" fmla="*/ 24 w 1016"/>
                              <a:gd name="T109" fmla="*/ 162 h 250"/>
                              <a:gd name="T110" fmla="*/ 11 w 1016"/>
                              <a:gd name="T111" fmla="*/ 151 h 250"/>
                              <a:gd name="T112" fmla="*/ 5 w 1016"/>
                              <a:gd name="T113" fmla="*/ 137 h 250"/>
                              <a:gd name="T114" fmla="*/ 0 w 1016"/>
                              <a:gd name="T115" fmla="*/ 124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16" h="250">
                                <a:moveTo>
                                  <a:pt x="0" y="124"/>
                                </a:moveTo>
                                <a:lnTo>
                                  <a:pt x="2" y="118"/>
                                </a:lnTo>
                                <a:lnTo>
                                  <a:pt x="5" y="113"/>
                                </a:lnTo>
                                <a:lnTo>
                                  <a:pt x="7" y="106"/>
                                </a:lnTo>
                                <a:lnTo>
                                  <a:pt x="11" y="100"/>
                                </a:lnTo>
                                <a:lnTo>
                                  <a:pt x="18" y="93"/>
                                </a:lnTo>
                                <a:lnTo>
                                  <a:pt x="24" y="87"/>
                                </a:lnTo>
                                <a:lnTo>
                                  <a:pt x="33" y="82"/>
                                </a:lnTo>
                                <a:lnTo>
                                  <a:pt x="42" y="76"/>
                                </a:lnTo>
                                <a:lnTo>
                                  <a:pt x="53" y="71"/>
                                </a:lnTo>
                                <a:lnTo>
                                  <a:pt x="64" y="64"/>
                                </a:lnTo>
                                <a:lnTo>
                                  <a:pt x="78" y="60"/>
                                </a:lnTo>
                                <a:lnTo>
                                  <a:pt x="91" y="56"/>
                                </a:lnTo>
                                <a:lnTo>
                                  <a:pt x="104" y="49"/>
                                </a:lnTo>
                                <a:lnTo>
                                  <a:pt x="120" y="45"/>
                                </a:lnTo>
                                <a:lnTo>
                                  <a:pt x="135" y="40"/>
                                </a:lnTo>
                                <a:lnTo>
                                  <a:pt x="153" y="36"/>
                                </a:lnTo>
                                <a:lnTo>
                                  <a:pt x="170" y="31"/>
                                </a:lnTo>
                                <a:lnTo>
                                  <a:pt x="188" y="27"/>
                                </a:lnTo>
                                <a:lnTo>
                                  <a:pt x="208" y="25"/>
                                </a:lnTo>
                                <a:lnTo>
                                  <a:pt x="228" y="20"/>
                                </a:lnTo>
                                <a:lnTo>
                                  <a:pt x="250" y="18"/>
                                </a:lnTo>
                                <a:lnTo>
                                  <a:pt x="270" y="14"/>
                                </a:lnTo>
                                <a:lnTo>
                                  <a:pt x="292" y="11"/>
                                </a:lnTo>
                                <a:lnTo>
                                  <a:pt x="314" y="9"/>
                                </a:lnTo>
                                <a:lnTo>
                                  <a:pt x="339" y="7"/>
                                </a:lnTo>
                                <a:lnTo>
                                  <a:pt x="363" y="5"/>
                                </a:lnTo>
                                <a:lnTo>
                                  <a:pt x="412" y="3"/>
                                </a:lnTo>
                                <a:lnTo>
                                  <a:pt x="460" y="0"/>
                                </a:lnTo>
                                <a:lnTo>
                                  <a:pt x="514" y="0"/>
                                </a:lnTo>
                                <a:lnTo>
                                  <a:pt x="564" y="0"/>
                                </a:lnTo>
                                <a:lnTo>
                                  <a:pt x="613" y="3"/>
                                </a:lnTo>
                                <a:lnTo>
                                  <a:pt x="662" y="5"/>
                                </a:lnTo>
                                <a:lnTo>
                                  <a:pt x="684" y="7"/>
                                </a:lnTo>
                                <a:lnTo>
                                  <a:pt x="708" y="9"/>
                                </a:lnTo>
                                <a:lnTo>
                                  <a:pt x="730" y="14"/>
                                </a:lnTo>
                                <a:lnTo>
                                  <a:pt x="750" y="16"/>
                                </a:lnTo>
                                <a:lnTo>
                                  <a:pt x="772" y="18"/>
                                </a:lnTo>
                                <a:lnTo>
                                  <a:pt x="792" y="22"/>
                                </a:lnTo>
                                <a:lnTo>
                                  <a:pt x="812" y="25"/>
                                </a:lnTo>
                                <a:lnTo>
                                  <a:pt x="830" y="29"/>
                                </a:lnTo>
                                <a:lnTo>
                                  <a:pt x="850" y="34"/>
                                </a:lnTo>
                                <a:lnTo>
                                  <a:pt x="865" y="38"/>
                                </a:lnTo>
                                <a:lnTo>
                                  <a:pt x="883" y="42"/>
                                </a:lnTo>
                                <a:lnTo>
                                  <a:pt x="899" y="47"/>
                                </a:lnTo>
                                <a:lnTo>
                                  <a:pt x="914" y="51"/>
                                </a:lnTo>
                                <a:lnTo>
                                  <a:pt x="927" y="56"/>
                                </a:lnTo>
                                <a:lnTo>
                                  <a:pt x="941" y="60"/>
                                </a:lnTo>
                                <a:lnTo>
                                  <a:pt x="954" y="67"/>
                                </a:lnTo>
                                <a:lnTo>
                                  <a:pt x="965" y="71"/>
                                </a:lnTo>
                                <a:lnTo>
                                  <a:pt x="974" y="76"/>
                                </a:lnTo>
                                <a:lnTo>
                                  <a:pt x="983" y="82"/>
                                </a:lnTo>
                                <a:lnTo>
                                  <a:pt x="992" y="89"/>
                                </a:lnTo>
                                <a:lnTo>
                                  <a:pt x="998" y="93"/>
                                </a:lnTo>
                                <a:lnTo>
                                  <a:pt x="1005" y="100"/>
                                </a:lnTo>
                                <a:lnTo>
                                  <a:pt x="1009" y="106"/>
                                </a:lnTo>
                                <a:lnTo>
                                  <a:pt x="1011" y="113"/>
                                </a:lnTo>
                                <a:lnTo>
                                  <a:pt x="1014" y="118"/>
                                </a:lnTo>
                                <a:lnTo>
                                  <a:pt x="1016" y="124"/>
                                </a:lnTo>
                                <a:lnTo>
                                  <a:pt x="1014" y="131"/>
                                </a:lnTo>
                                <a:lnTo>
                                  <a:pt x="1011" y="137"/>
                                </a:lnTo>
                                <a:lnTo>
                                  <a:pt x="1009" y="144"/>
                                </a:lnTo>
                                <a:lnTo>
                                  <a:pt x="1003" y="151"/>
                                </a:lnTo>
                                <a:lnTo>
                                  <a:pt x="998" y="157"/>
                                </a:lnTo>
                                <a:lnTo>
                                  <a:pt x="992" y="162"/>
                                </a:lnTo>
                                <a:lnTo>
                                  <a:pt x="983" y="168"/>
                                </a:lnTo>
                                <a:lnTo>
                                  <a:pt x="974" y="175"/>
                                </a:lnTo>
                                <a:lnTo>
                                  <a:pt x="963" y="179"/>
                                </a:lnTo>
                                <a:lnTo>
                                  <a:pt x="952" y="186"/>
                                </a:lnTo>
                                <a:lnTo>
                                  <a:pt x="938" y="190"/>
                                </a:lnTo>
                                <a:lnTo>
                                  <a:pt x="925" y="195"/>
                                </a:lnTo>
                                <a:lnTo>
                                  <a:pt x="912" y="201"/>
                                </a:lnTo>
                                <a:lnTo>
                                  <a:pt x="896" y="206"/>
                                </a:lnTo>
                                <a:lnTo>
                                  <a:pt x="879" y="210"/>
                                </a:lnTo>
                                <a:lnTo>
                                  <a:pt x="863" y="215"/>
                                </a:lnTo>
                                <a:lnTo>
                                  <a:pt x="845" y="219"/>
                                </a:lnTo>
                                <a:lnTo>
                                  <a:pt x="826" y="221"/>
                                </a:lnTo>
                                <a:lnTo>
                                  <a:pt x="808" y="226"/>
                                </a:lnTo>
                                <a:lnTo>
                                  <a:pt x="786" y="230"/>
                                </a:lnTo>
                                <a:lnTo>
                                  <a:pt x="766" y="232"/>
                                </a:lnTo>
                                <a:lnTo>
                                  <a:pt x="744" y="235"/>
                                </a:lnTo>
                                <a:lnTo>
                                  <a:pt x="722" y="239"/>
                                </a:lnTo>
                                <a:lnTo>
                                  <a:pt x="699" y="241"/>
                                </a:lnTo>
                                <a:lnTo>
                                  <a:pt x="653" y="246"/>
                                </a:lnTo>
                                <a:lnTo>
                                  <a:pt x="604" y="248"/>
                                </a:lnTo>
                                <a:lnTo>
                                  <a:pt x="553" y="250"/>
                                </a:lnTo>
                                <a:lnTo>
                                  <a:pt x="502" y="250"/>
                                </a:lnTo>
                                <a:lnTo>
                                  <a:pt x="452" y="250"/>
                                </a:lnTo>
                                <a:lnTo>
                                  <a:pt x="401" y="248"/>
                                </a:lnTo>
                                <a:lnTo>
                                  <a:pt x="354" y="243"/>
                                </a:lnTo>
                                <a:lnTo>
                                  <a:pt x="330" y="241"/>
                                </a:lnTo>
                                <a:lnTo>
                                  <a:pt x="308" y="239"/>
                                </a:lnTo>
                                <a:lnTo>
                                  <a:pt x="286" y="237"/>
                                </a:lnTo>
                                <a:lnTo>
                                  <a:pt x="263" y="235"/>
                                </a:lnTo>
                                <a:lnTo>
                                  <a:pt x="244" y="232"/>
                                </a:lnTo>
                                <a:lnTo>
                                  <a:pt x="224" y="228"/>
                                </a:lnTo>
                                <a:lnTo>
                                  <a:pt x="204" y="226"/>
                                </a:lnTo>
                                <a:lnTo>
                                  <a:pt x="184" y="221"/>
                                </a:lnTo>
                                <a:lnTo>
                                  <a:pt x="166" y="217"/>
                                </a:lnTo>
                                <a:lnTo>
                                  <a:pt x="148" y="213"/>
                                </a:lnTo>
                                <a:lnTo>
                                  <a:pt x="133" y="208"/>
                                </a:lnTo>
                                <a:lnTo>
                                  <a:pt x="117" y="204"/>
                                </a:lnTo>
                                <a:lnTo>
                                  <a:pt x="102" y="199"/>
                                </a:lnTo>
                                <a:lnTo>
                                  <a:pt x="89" y="195"/>
                                </a:lnTo>
                                <a:lnTo>
                                  <a:pt x="75" y="190"/>
                                </a:lnTo>
                                <a:lnTo>
                                  <a:pt x="62" y="184"/>
                                </a:lnTo>
                                <a:lnTo>
                                  <a:pt x="51" y="179"/>
                                </a:lnTo>
                                <a:lnTo>
                                  <a:pt x="42" y="173"/>
                                </a:lnTo>
                                <a:lnTo>
                                  <a:pt x="33" y="168"/>
                                </a:lnTo>
                                <a:lnTo>
                                  <a:pt x="24" y="162"/>
                                </a:lnTo>
                                <a:lnTo>
                                  <a:pt x="18" y="157"/>
                                </a:lnTo>
                                <a:lnTo>
                                  <a:pt x="11" y="151"/>
                                </a:lnTo>
                                <a:lnTo>
                                  <a:pt x="7" y="144"/>
                                </a:lnTo>
                                <a:lnTo>
                                  <a:pt x="5" y="137"/>
                                </a:lnTo>
                                <a:lnTo>
                                  <a:pt x="2" y="131"/>
                                </a:lnTo>
                                <a:lnTo>
                                  <a:pt x="0" y="124"/>
                                </a:lnTo>
                                <a:lnTo>
                                  <a:pt x="0" y="124"/>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76" name="Freeform 1947"/>
                        <wps:cNvSpPr>
                          <a:spLocks/>
                        </wps:cNvSpPr>
                        <wps:spPr bwMode="auto">
                          <a:xfrm>
                            <a:off x="758825" y="2734945"/>
                            <a:ext cx="645160" cy="238760"/>
                          </a:xfrm>
                          <a:custGeom>
                            <a:avLst/>
                            <a:gdLst>
                              <a:gd name="T0" fmla="*/ 2 w 1016"/>
                              <a:gd name="T1" fmla="*/ 259 h 376"/>
                              <a:gd name="T2" fmla="*/ 7 w 1016"/>
                              <a:gd name="T3" fmla="*/ 270 h 376"/>
                              <a:gd name="T4" fmla="*/ 18 w 1016"/>
                              <a:gd name="T5" fmla="*/ 283 h 376"/>
                              <a:gd name="T6" fmla="*/ 33 w 1016"/>
                              <a:gd name="T7" fmla="*/ 294 h 376"/>
                              <a:gd name="T8" fmla="*/ 53 w 1016"/>
                              <a:gd name="T9" fmla="*/ 305 h 376"/>
                              <a:gd name="T10" fmla="*/ 78 w 1016"/>
                              <a:gd name="T11" fmla="*/ 316 h 376"/>
                              <a:gd name="T12" fmla="*/ 104 w 1016"/>
                              <a:gd name="T13" fmla="*/ 327 h 376"/>
                              <a:gd name="T14" fmla="*/ 135 w 1016"/>
                              <a:gd name="T15" fmla="*/ 336 h 376"/>
                              <a:gd name="T16" fmla="*/ 170 w 1016"/>
                              <a:gd name="T17" fmla="*/ 345 h 376"/>
                              <a:gd name="T18" fmla="*/ 208 w 1016"/>
                              <a:gd name="T19" fmla="*/ 351 h 376"/>
                              <a:gd name="T20" fmla="*/ 250 w 1016"/>
                              <a:gd name="T21" fmla="*/ 358 h 376"/>
                              <a:gd name="T22" fmla="*/ 292 w 1016"/>
                              <a:gd name="T23" fmla="*/ 365 h 376"/>
                              <a:gd name="T24" fmla="*/ 339 w 1016"/>
                              <a:gd name="T25" fmla="*/ 369 h 376"/>
                              <a:gd name="T26" fmla="*/ 412 w 1016"/>
                              <a:gd name="T27" fmla="*/ 374 h 376"/>
                              <a:gd name="T28" fmla="*/ 514 w 1016"/>
                              <a:gd name="T29" fmla="*/ 376 h 376"/>
                              <a:gd name="T30" fmla="*/ 613 w 1016"/>
                              <a:gd name="T31" fmla="*/ 374 h 376"/>
                              <a:gd name="T32" fmla="*/ 684 w 1016"/>
                              <a:gd name="T33" fmla="*/ 369 h 376"/>
                              <a:gd name="T34" fmla="*/ 730 w 1016"/>
                              <a:gd name="T35" fmla="*/ 363 h 376"/>
                              <a:gd name="T36" fmla="*/ 772 w 1016"/>
                              <a:gd name="T37" fmla="*/ 358 h 376"/>
                              <a:gd name="T38" fmla="*/ 812 w 1016"/>
                              <a:gd name="T39" fmla="*/ 351 h 376"/>
                              <a:gd name="T40" fmla="*/ 850 w 1016"/>
                              <a:gd name="T41" fmla="*/ 343 h 376"/>
                              <a:gd name="T42" fmla="*/ 883 w 1016"/>
                              <a:gd name="T43" fmla="*/ 334 h 376"/>
                              <a:gd name="T44" fmla="*/ 914 w 1016"/>
                              <a:gd name="T45" fmla="*/ 325 h 376"/>
                              <a:gd name="T46" fmla="*/ 941 w 1016"/>
                              <a:gd name="T47" fmla="*/ 316 h 376"/>
                              <a:gd name="T48" fmla="*/ 965 w 1016"/>
                              <a:gd name="T49" fmla="*/ 305 h 376"/>
                              <a:gd name="T50" fmla="*/ 983 w 1016"/>
                              <a:gd name="T51" fmla="*/ 294 h 376"/>
                              <a:gd name="T52" fmla="*/ 998 w 1016"/>
                              <a:gd name="T53" fmla="*/ 283 h 376"/>
                              <a:gd name="T54" fmla="*/ 1009 w 1016"/>
                              <a:gd name="T55" fmla="*/ 270 h 376"/>
                              <a:gd name="T56" fmla="*/ 1014 w 1016"/>
                              <a:gd name="T57" fmla="*/ 259 h 376"/>
                              <a:gd name="T58" fmla="*/ 1016 w 1016"/>
                              <a:gd name="T59" fmla="*/ 0 h 376"/>
                              <a:gd name="T60" fmla="*/ 1011 w 1016"/>
                              <a:gd name="T61" fmla="*/ 13 h 376"/>
                              <a:gd name="T62" fmla="*/ 1003 w 1016"/>
                              <a:gd name="T63" fmla="*/ 27 h 376"/>
                              <a:gd name="T64" fmla="*/ 992 w 1016"/>
                              <a:gd name="T65" fmla="*/ 38 h 376"/>
                              <a:gd name="T66" fmla="*/ 974 w 1016"/>
                              <a:gd name="T67" fmla="*/ 51 h 376"/>
                              <a:gd name="T68" fmla="*/ 952 w 1016"/>
                              <a:gd name="T69" fmla="*/ 62 h 376"/>
                              <a:gd name="T70" fmla="*/ 925 w 1016"/>
                              <a:gd name="T71" fmla="*/ 71 h 376"/>
                              <a:gd name="T72" fmla="*/ 896 w 1016"/>
                              <a:gd name="T73" fmla="*/ 82 h 376"/>
                              <a:gd name="T74" fmla="*/ 863 w 1016"/>
                              <a:gd name="T75" fmla="*/ 91 h 376"/>
                              <a:gd name="T76" fmla="*/ 826 w 1016"/>
                              <a:gd name="T77" fmla="*/ 97 h 376"/>
                              <a:gd name="T78" fmla="*/ 786 w 1016"/>
                              <a:gd name="T79" fmla="*/ 106 h 376"/>
                              <a:gd name="T80" fmla="*/ 744 w 1016"/>
                              <a:gd name="T81" fmla="*/ 111 h 376"/>
                              <a:gd name="T82" fmla="*/ 699 w 1016"/>
                              <a:gd name="T83" fmla="*/ 117 h 376"/>
                              <a:gd name="T84" fmla="*/ 604 w 1016"/>
                              <a:gd name="T85" fmla="*/ 124 h 376"/>
                              <a:gd name="T86" fmla="*/ 502 w 1016"/>
                              <a:gd name="T87" fmla="*/ 126 h 376"/>
                              <a:gd name="T88" fmla="*/ 401 w 1016"/>
                              <a:gd name="T89" fmla="*/ 124 h 376"/>
                              <a:gd name="T90" fmla="*/ 330 w 1016"/>
                              <a:gd name="T91" fmla="*/ 117 h 376"/>
                              <a:gd name="T92" fmla="*/ 286 w 1016"/>
                              <a:gd name="T93" fmla="*/ 113 h 376"/>
                              <a:gd name="T94" fmla="*/ 244 w 1016"/>
                              <a:gd name="T95" fmla="*/ 108 h 376"/>
                              <a:gd name="T96" fmla="*/ 204 w 1016"/>
                              <a:gd name="T97" fmla="*/ 102 h 376"/>
                              <a:gd name="T98" fmla="*/ 166 w 1016"/>
                              <a:gd name="T99" fmla="*/ 93 h 376"/>
                              <a:gd name="T100" fmla="*/ 133 w 1016"/>
                              <a:gd name="T101" fmla="*/ 84 h 376"/>
                              <a:gd name="T102" fmla="*/ 102 w 1016"/>
                              <a:gd name="T103" fmla="*/ 75 h 376"/>
                              <a:gd name="T104" fmla="*/ 75 w 1016"/>
                              <a:gd name="T105" fmla="*/ 66 h 376"/>
                              <a:gd name="T106" fmla="*/ 51 w 1016"/>
                              <a:gd name="T107" fmla="*/ 55 h 376"/>
                              <a:gd name="T108" fmla="*/ 33 w 1016"/>
                              <a:gd name="T109" fmla="*/ 44 h 376"/>
                              <a:gd name="T110" fmla="*/ 18 w 1016"/>
                              <a:gd name="T111" fmla="*/ 33 h 376"/>
                              <a:gd name="T112" fmla="*/ 7 w 1016"/>
                              <a:gd name="T113" fmla="*/ 20 h 376"/>
                              <a:gd name="T114" fmla="*/ 2 w 1016"/>
                              <a:gd name="T115" fmla="*/ 7 h 376"/>
                              <a:gd name="T116" fmla="*/ 0 w 1016"/>
                              <a:gd name="T117" fmla="*/ 252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6" h="376">
                                <a:moveTo>
                                  <a:pt x="0" y="252"/>
                                </a:moveTo>
                                <a:lnTo>
                                  <a:pt x="2" y="259"/>
                                </a:lnTo>
                                <a:lnTo>
                                  <a:pt x="5" y="263"/>
                                </a:lnTo>
                                <a:lnTo>
                                  <a:pt x="7" y="270"/>
                                </a:lnTo>
                                <a:lnTo>
                                  <a:pt x="11" y="276"/>
                                </a:lnTo>
                                <a:lnTo>
                                  <a:pt x="18" y="283"/>
                                </a:lnTo>
                                <a:lnTo>
                                  <a:pt x="24" y="290"/>
                                </a:lnTo>
                                <a:lnTo>
                                  <a:pt x="33" y="294"/>
                                </a:lnTo>
                                <a:lnTo>
                                  <a:pt x="42" y="301"/>
                                </a:lnTo>
                                <a:lnTo>
                                  <a:pt x="53" y="305"/>
                                </a:lnTo>
                                <a:lnTo>
                                  <a:pt x="64" y="312"/>
                                </a:lnTo>
                                <a:lnTo>
                                  <a:pt x="78" y="316"/>
                                </a:lnTo>
                                <a:lnTo>
                                  <a:pt x="91" y="321"/>
                                </a:lnTo>
                                <a:lnTo>
                                  <a:pt x="104" y="327"/>
                                </a:lnTo>
                                <a:lnTo>
                                  <a:pt x="120" y="332"/>
                                </a:lnTo>
                                <a:lnTo>
                                  <a:pt x="135" y="336"/>
                                </a:lnTo>
                                <a:lnTo>
                                  <a:pt x="153" y="340"/>
                                </a:lnTo>
                                <a:lnTo>
                                  <a:pt x="170" y="345"/>
                                </a:lnTo>
                                <a:lnTo>
                                  <a:pt x="188" y="349"/>
                                </a:lnTo>
                                <a:lnTo>
                                  <a:pt x="208" y="351"/>
                                </a:lnTo>
                                <a:lnTo>
                                  <a:pt x="228" y="356"/>
                                </a:lnTo>
                                <a:lnTo>
                                  <a:pt x="250" y="358"/>
                                </a:lnTo>
                                <a:lnTo>
                                  <a:pt x="270" y="363"/>
                                </a:lnTo>
                                <a:lnTo>
                                  <a:pt x="292" y="365"/>
                                </a:lnTo>
                                <a:lnTo>
                                  <a:pt x="314" y="367"/>
                                </a:lnTo>
                                <a:lnTo>
                                  <a:pt x="339" y="369"/>
                                </a:lnTo>
                                <a:lnTo>
                                  <a:pt x="363" y="371"/>
                                </a:lnTo>
                                <a:lnTo>
                                  <a:pt x="412" y="374"/>
                                </a:lnTo>
                                <a:lnTo>
                                  <a:pt x="460" y="376"/>
                                </a:lnTo>
                                <a:lnTo>
                                  <a:pt x="514" y="376"/>
                                </a:lnTo>
                                <a:lnTo>
                                  <a:pt x="564" y="376"/>
                                </a:lnTo>
                                <a:lnTo>
                                  <a:pt x="613" y="374"/>
                                </a:lnTo>
                                <a:lnTo>
                                  <a:pt x="662" y="369"/>
                                </a:lnTo>
                                <a:lnTo>
                                  <a:pt x="684" y="369"/>
                                </a:lnTo>
                                <a:lnTo>
                                  <a:pt x="708" y="367"/>
                                </a:lnTo>
                                <a:lnTo>
                                  <a:pt x="730" y="363"/>
                                </a:lnTo>
                                <a:lnTo>
                                  <a:pt x="750" y="360"/>
                                </a:lnTo>
                                <a:lnTo>
                                  <a:pt x="772" y="358"/>
                                </a:lnTo>
                                <a:lnTo>
                                  <a:pt x="792" y="354"/>
                                </a:lnTo>
                                <a:lnTo>
                                  <a:pt x="812" y="351"/>
                                </a:lnTo>
                                <a:lnTo>
                                  <a:pt x="830" y="347"/>
                                </a:lnTo>
                                <a:lnTo>
                                  <a:pt x="850" y="343"/>
                                </a:lnTo>
                                <a:lnTo>
                                  <a:pt x="865" y="338"/>
                                </a:lnTo>
                                <a:lnTo>
                                  <a:pt x="883" y="334"/>
                                </a:lnTo>
                                <a:lnTo>
                                  <a:pt x="899" y="329"/>
                                </a:lnTo>
                                <a:lnTo>
                                  <a:pt x="914" y="325"/>
                                </a:lnTo>
                                <a:lnTo>
                                  <a:pt x="927" y="321"/>
                                </a:lnTo>
                                <a:lnTo>
                                  <a:pt x="941" y="316"/>
                                </a:lnTo>
                                <a:lnTo>
                                  <a:pt x="954" y="309"/>
                                </a:lnTo>
                                <a:lnTo>
                                  <a:pt x="965" y="305"/>
                                </a:lnTo>
                                <a:lnTo>
                                  <a:pt x="974" y="301"/>
                                </a:lnTo>
                                <a:lnTo>
                                  <a:pt x="983" y="294"/>
                                </a:lnTo>
                                <a:lnTo>
                                  <a:pt x="992" y="287"/>
                                </a:lnTo>
                                <a:lnTo>
                                  <a:pt x="998" y="283"/>
                                </a:lnTo>
                                <a:lnTo>
                                  <a:pt x="1005" y="276"/>
                                </a:lnTo>
                                <a:lnTo>
                                  <a:pt x="1009" y="270"/>
                                </a:lnTo>
                                <a:lnTo>
                                  <a:pt x="1011" y="263"/>
                                </a:lnTo>
                                <a:lnTo>
                                  <a:pt x="1014" y="259"/>
                                </a:lnTo>
                                <a:lnTo>
                                  <a:pt x="1016" y="252"/>
                                </a:lnTo>
                                <a:lnTo>
                                  <a:pt x="1016" y="0"/>
                                </a:lnTo>
                                <a:lnTo>
                                  <a:pt x="1014" y="7"/>
                                </a:lnTo>
                                <a:lnTo>
                                  <a:pt x="1011" y="13"/>
                                </a:lnTo>
                                <a:lnTo>
                                  <a:pt x="1009" y="20"/>
                                </a:lnTo>
                                <a:lnTo>
                                  <a:pt x="1003" y="27"/>
                                </a:lnTo>
                                <a:lnTo>
                                  <a:pt x="998" y="33"/>
                                </a:lnTo>
                                <a:lnTo>
                                  <a:pt x="992" y="38"/>
                                </a:lnTo>
                                <a:lnTo>
                                  <a:pt x="983" y="44"/>
                                </a:lnTo>
                                <a:lnTo>
                                  <a:pt x="974" y="51"/>
                                </a:lnTo>
                                <a:lnTo>
                                  <a:pt x="963" y="55"/>
                                </a:lnTo>
                                <a:lnTo>
                                  <a:pt x="952" y="62"/>
                                </a:lnTo>
                                <a:lnTo>
                                  <a:pt x="938" y="66"/>
                                </a:lnTo>
                                <a:lnTo>
                                  <a:pt x="925" y="71"/>
                                </a:lnTo>
                                <a:lnTo>
                                  <a:pt x="912" y="77"/>
                                </a:lnTo>
                                <a:lnTo>
                                  <a:pt x="896" y="82"/>
                                </a:lnTo>
                                <a:lnTo>
                                  <a:pt x="879" y="86"/>
                                </a:lnTo>
                                <a:lnTo>
                                  <a:pt x="863" y="91"/>
                                </a:lnTo>
                                <a:lnTo>
                                  <a:pt x="845" y="95"/>
                                </a:lnTo>
                                <a:lnTo>
                                  <a:pt x="826" y="97"/>
                                </a:lnTo>
                                <a:lnTo>
                                  <a:pt x="808" y="102"/>
                                </a:lnTo>
                                <a:lnTo>
                                  <a:pt x="786" y="106"/>
                                </a:lnTo>
                                <a:lnTo>
                                  <a:pt x="766" y="108"/>
                                </a:lnTo>
                                <a:lnTo>
                                  <a:pt x="744" y="111"/>
                                </a:lnTo>
                                <a:lnTo>
                                  <a:pt x="722" y="115"/>
                                </a:lnTo>
                                <a:lnTo>
                                  <a:pt x="699" y="117"/>
                                </a:lnTo>
                                <a:lnTo>
                                  <a:pt x="653" y="122"/>
                                </a:lnTo>
                                <a:lnTo>
                                  <a:pt x="604" y="124"/>
                                </a:lnTo>
                                <a:lnTo>
                                  <a:pt x="553" y="126"/>
                                </a:lnTo>
                                <a:lnTo>
                                  <a:pt x="502" y="126"/>
                                </a:lnTo>
                                <a:lnTo>
                                  <a:pt x="452" y="126"/>
                                </a:lnTo>
                                <a:lnTo>
                                  <a:pt x="401" y="124"/>
                                </a:lnTo>
                                <a:lnTo>
                                  <a:pt x="354" y="119"/>
                                </a:lnTo>
                                <a:lnTo>
                                  <a:pt x="330" y="117"/>
                                </a:lnTo>
                                <a:lnTo>
                                  <a:pt x="308" y="115"/>
                                </a:lnTo>
                                <a:lnTo>
                                  <a:pt x="286" y="113"/>
                                </a:lnTo>
                                <a:lnTo>
                                  <a:pt x="263" y="111"/>
                                </a:lnTo>
                                <a:lnTo>
                                  <a:pt x="244" y="108"/>
                                </a:lnTo>
                                <a:lnTo>
                                  <a:pt x="224" y="104"/>
                                </a:lnTo>
                                <a:lnTo>
                                  <a:pt x="204" y="102"/>
                                </a:lnTo>
                                <a:lnTo>
                                  <a:pt x="184" y="97"/>
                                </a:lnTo>
                                <a:lnTo>
                                  <a:pt x="166" y="93"/>
                                </a:lnTo>
                                <a:lnTo>
                                  <a:pt x="148" y="89"/>
                                </a:lnTo>
                                <a:lnTo>
                                  <a:pt x="133" y="84"/>
                                </a:lnTo>
                                <a:lnTo>
                                  <a:pt x="117" y="80"/>
                                </a:lnTo>
                                <a:lnTo>
                                  <a:pt x="102" y="75"/>
                                </a:lnTo>
                                <a:lnTo>
                                  <a:pt x="89" y="71"/>
                                </a:lnTo>
                                <a:lnTo>
                                  <a:pt x="75" y="66"/>
                                </a:lnTo>
                                <a:lnTo>
                                  <a:pt x="62" y="60"/>
                                </a:lnTo>
                                <a:lnTo>
                                  <a:pt x="51" y="55"/>
                                </a:lnTo>
                                <a:lnTo>
                                  <a:pt x="42" y="49"/>
                                </a:lnTo>
                                <a:lnTo>
                                  <a:pt x="33" y="44"/>
                                </a:lnTo>
                                <a:lnTo>
                                  <a:pt x="24" y="38"/>
                                </a:lnTo>
                                <a:lnTo>
                                  <a:pt x="18" y="33"/>
                                </a:lnTo>
                                <a:lnTo>
                                  <a:pt x="11" y="27"/>
                                </a:lnTo>
                                <a:lnTo>
                                  <a:pt x="7" y="20"/>
                                </a:lnTo>
                                <a:lnTo>
                                  <a:pt x="5" y="13"/>
                                </a:lnTo>
                                <a:lnTo>
                                  <a:pt x="2" y="7"/>
                                </a:lnTo>
                                <a:lnTo>
                                  <a:pt x="0" y="0"/>
                                </a:lnTo>
                                <a:lnTo>
                                  <a:pt x="0" y="252"/>
                                </a:lnTo>
                                <a:lnTo>
                                  <a:pt x="0" y="252"/>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77" name="Rectangle 1948"/>
                        <wps:cNvSpPr>
                          <a:spLocks noChangeArrowheads="1"/>
                        </wps:cNvSpPr>
                        <wps:spPr bwMode="auto">
                          <a:xfrm>
                            <a:off x="695325" y="3001645"/>
                            <a:ext cx="70167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0BFD7AF" w14:textId="77777777" w:rsidR="00181A7E" w:rsidRDefault="00181A7E" w:rsidP="00F94E00">
                              <w:r>
                                <w:rPr>
                                  <w:rFonts w:cs="Arial"/>
                                  <w:b/>
                                  <w:bCs/>
                                  <w:color w:val="000000"/>
                                  <w:sz w:val="14"/>
                                  <w:szCs w:val="14"/>
                                </w:rPr>
                                <w:t>Reliability Model</w:t>
                              </w:r>
                            </w:p>
                          </w:txbxContent>
                        </wps:txbx>
                        <wps:bodyPr rot="0" vert="horz" wrap="none" lIns="0" tIns="0" rIns="0" bIns="0" anchor="t" anchorCtr="0">
                          <a:spAutoFit/>
                        </wps:bodyPr>
                      </wps:wsp>
                      <wps:wsp>
                        <wps:cNvPr id="1878" name="Rectangle 1949"/>
                        <wps:cNvSpPr>
                          <a:spLocks noChangeArrowheads="1"/>
                        </wps:cNvSpPr>
                        <wps:spPr bwMode="auto">
                          <a:xfrm>
                            <a:off x="792480" y="3155950"/>
                            <a:ext cx="546735" cy="36195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79" name="Rectangle 1951"/>
                        <wps:cNvSpPr>
                          <a:spLocks noChangeArrowheads="1"/>
                        </wps:cNvSpPr>
                        <wps:spPr bwMode="auto">
                          <a:xfrm>
                            <a:off x="845820" y="3302000"/>
                            <a:ext cx="4660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54D97C3" w14:textId="77777777" w:rsidR="00181A7E" w:rsidRDefault="00181A7E" w:rsidP="00F94E00">
                              <w:r>
                                <w:rPr>
                                  <w:rFonts w:cs="Arial"/>
                                  <w:b/>
                                  <w:bCs/>
                                  <w:color w:val="000000"/>
                                  <w:sz w:val="10"/>
                                  <w:szCs w:val="10"/>
                                </w:rPr>
                                <w:t>State Estimator</w:t>
                              </w:r>
                            </w:p>
                          </w:txbxContent>
                        </wps:txbx>
                        <wps:bodyPr rot="0" vert="horz" wrap="none" lIns="0" tIns="0" rIns="0" bIns="0" anchor="t" anchorCtr="0">
                          <a:spAutoFit/>
                        </wps:bodyPr>
                      </wps:wsp>
                      <wps:wsp>
                        <wps:cNvPr id="1880" name="Line 1952"/>
                        <wps:cNvCnPr/>
                        <wps:spPr bwMode="auto">
                          <a:xfrm>
                            <a:off x="1339215" y="3336925"/>
                            <a:ext cx="951230" cy="1270"/>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881" name="Freeform 1953"/>
                        <wps:cNvSpPr>
                          <a:spLocks/>
                        </wps:cNvSpPr>
                        <wps:spPr bwMode="auto">
                          <a:xfrm>
                            <a:off x="2277745" y="3311525"/>
                            <a:ext cx="49530" cy="50800"/>
                          </a:xfrm>
                          <a:custGeom>
                            <a:avLst/>
                            <a:gdLst>
                              <a:gd name="T0" fmla="*/ 78 w 78"/>
                              <a:gd name="T1" fmla="*/ 40 h 80"/>
                              <a:gd name="T2" fmla="*/ 0 w 78"/>
                              <a:gd name="T3" fmla="*/ 80 h 80"/>
                              <a:gd name="T4" fmla="*/ 5 w 78"/>
                              <a:gd name="T5" fmla="*/ 69 h 80"/>
                              <a:gd name="T6" fmla="*/ 7 w 78"/>
                              <a:gd name="T7" fmla="*/ 60 h 80"/>
                              <a:gd name="T8" fmla="*/ 9 w 78"/>
                              <a:gd name="T9" fmla="*/ 51 h 80"/>
                              <a:gd name="T10" fmla="*/ 12 w 78"/>
                              <a:gd name="T11" fmla="*/ 40 h 80"/>
                              <a:gd name="T12" fmla="*/ 9 w 78"/>
                              <a:gd name="T13" fmla="*/ 29 h 80"/>
                              <a:gd name="T14" fmla="*/ 7 w 78"/>
                              <a:gd name="T15" fmla="*/ 20 h 80"/>
                              <a:gd name="T16" fmla="*/ 5 w 78"/>
                              <a:gd name="T17" fmla="*/ 9 h 80"/>
                              <a:gd name="T18" fmla="*/ 0 w 78"/>
                              <a:gd name="T19" fmla="*/ 0 h 80"/>
                              <a:gd name="T20" fmla="*/ 78 w 78"/>
                              <a:gd name="T21" fmla="*/ 40 h 80"/>
                              <a:gd name="T22" fmla="*/ 78 w 78"/>
                              <a:gd name="T23" fmla="*/ 4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78" y="40"/>
                                </a:moveTo>
                                <a:lnTo>
                                  <a:pt x="0" y="80"/>
                                </a:lnTo>
                                <a:lnTo>
                                  <a:pt x="5" y="69"/>
                                </a:lnTo>
                                <a:lnTo>
                                  <a:pt x="7" y="60"/>
                                </a:lnTo>
                                <a:lnTo>
                                  <a:pt x="9" y="51"/>
                                </a:lnTo>
                                <a:lnTo>
                                  <a:pt x="12" y="40"/>
                                </a:lnTo>
                                <a:lnTo>
                                  <a:pt x="9" y="29"/>
                                </a:lnTo>
                                <a:lnTo>
                                  <a:pt x="7" y="20"/>
                                </a:lnTo>
                                <a:lnTo>
                                  <a:pt x="5" y="9"/>
                                </a:lnTo>
                                <a:lnTo>
                                  <a:pt x="0" y="0"/>
                                </a:lnTo>
                                <a:lnTo>
                                  <a:pt x="78" y="40"/>
                                </a:lnTo>
                                <a:lnTo>
                                  <a:pt x="78"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882" name="Freeform 1954"/>
                        <wps:cNvSpPr>
                          <a:spLocks/>
                        </wps:cNvSpPr>
                        <wps:spPr bwMode="auto">
                          <a:xfrm>
                            <a:off x="2277745" y="3311525"/>
                            <a:ext cx="49530" cy="50800"/>
                          </a:xfrm>
                          <a:custGeom>
                            <a:avLst/>
                            <a:gdLst>
                              <a:gd name="T0" fmla="*/ 78 w 78"/>
                              <a:gd name="T1" fmla="*/ 40 h 80"/>
                              <a:gd name="T2" fmla="*/ 0 w 78"/>
                              <a:gd name="T3" fmla="*/ 80 h 80"/>
                              <a:gd name="T4" fmla="*/ 5 w 78"/>
                              <a:gd name="T5" fmla="*/ 69 h 80"/>
                              <a:gd name="T6" fmla="*/ 7 w 78"/>
                              <a:gd name="T7" fmla="*/ 60 h 80"/>
                              <a:gd name="T8" fmla="*/ 9 w 78"/>
                              <a:gd name="T9" fmla="*/ 51 h 80"/>
                              <a:gd name="T10" fmla="*/ 12 w 78"/>
                              <a:gd name="T11" fmla="*/ 40 h 80"/>
                              <a:gd name="T12" fmla="*/ 9 w 78"/>
                              <a:gd name="T13" fmla="*/ 29 h 80"/>
                              <a:gd name="T14" fmla="*/ 7 w 78"/>
                              <a:gd name="T15" fmla="*/ 20 h 80"/>
                              <a:gd name="T16" fmla="*/ 5 w 78"/>
                              <a:gd name="T17" fmla="*/ 9 h 80"/>
                              <a:gd name="T18" fmla="*/ 0 w 78"/>
                              <a:gd name="T19" fmla="*/ 0 h 80"/>
                              <a:gd name="T20" fmla="*/ 78 w 78"/>
                              <a:gd name="T21" fmla="*/ 40 h 80"/>
                              <a:gd name="T22" fmla="*/ 78 w 78"/>
                              <a:gd name="T23" fmla="*/ 4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78" y="40"/>
                                </a:moveTo>
                                <a:lnTo>
                                  <a:pt x="0" y="80"/>
                                </a:lnTo>
                                <a:lnTo>
                                  <a:pt x="5" y="69"/>
                                </a:lnTo>
                                <a:lnTo>
                                  <a:pt x="7" y="60"/>
                                </a:lnTo>
                                <a:lnTo>
                                  <a:pt x="9" y="51"/>
                                </a:lnTo>
                                <a:lnTo>
                                  <a:pt x="12" y="40"/>
                                </a:lnTo>
                                <a:lnTo>
                                  <a:pt x="9" y="29"/>
                                </a:lnTo>
                                <a:lnTo>
                                  <a:pt x="7" y="20"/>
                                </a:lnTo>
                                <a:lnTo>
                                  <a:pt x="5" y="9"/>
                                </a:lnTo>
                                <a:lnTo>
                                  <a:pt x="0" y="0"/>
                                </a:lnTo>
                                <a:lnTo>
                                  <a:pt x="78" y="40"/>
                                </a:lnTo>
                                <a:lnTo>
                                  <a:pt x="78" y="4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83" name="Rectangle 1955"/>
                        <wps:cNvSpPr>
                          <a:spLocks noChangeArrowheads="1"/>
                        </wps:cNvSpPr>
                        <wps:spPr bwMode="auto">
                          <a:xfrm>
                            <a:off x="272732" y="2558143"/>
                            <a:ext cx="19304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4C0E61" w14:textId="77777777" w:rsidR="00181A7E" w:rsidRDefault="00181A7E" w:rsidP="00F94E00">
                              <w:r>
                                <w:rPr>
                                  <w:rFonts w:cs="Arial"/>
                                  <w:b/>
                                  <w:bCs/>
                                  <w:i/>
                                  <w:iCs/>
                                  <w:color w:val="000000"/>
                                  <w:sz w:val="14"/>
                                  <w:szCs w:val="14"/>
                                </w:rPr>
                                <w:t>EMS</w:t>
                              </w:r>
                            </w:p>
                          </w:txbxContent>
                        </wps:txbx>
                        <wps:bodyPr rot="0" vert="horz" wrap="none" lIns="0" tIns="0" rIns="0" bIns="0" anchor="t" anchorCtr="0">
                          <a:spAutoFit/>
                        </wps:bodyPr>
                      </wps:wsp>
                      <wps:wsp>
                        <wps:cNvPr id="1884" name="Rectangle 1956"/>
                        <wps:cNvSpPr>
                          <a:spLocks noChangeArrowheads="1"/>
                        </wps:cNvSpPr>
                        <wps:spPr bwMode="auto">
                          <a:xfrm>
                            <a:off x="2273337" y="746266"/>
                            <a:ext cx="817880" cy="1841876"/>
                          </a:xfrm>
                          <a:prstGeom prst="rect">
                            <a:avLst/>
                          </a:prstGeom>
                          <a:solidFill>
                            <a:srgbClr val="CCFFCC"/>
                          </a:solidFill>
                          <a:ln w="1270">
                            <a:solidFill>
                              <a:srgbClr val="000000"/>
                            </a:solidFill>
                            <a:miter lim="800000"/>
                            <a:headEnd/>
                            <a:tailEnd/>
                          </a:ln>
                          <a:extLst/>
                        </wps:spPr>
                        <wps:bodyPr rot="0" vert="horz" wrap="square" lIns="91440" tIns="45720" rIns="91440" bIns="45720" anchor="t" anchorCtr="0" upright="1">
                          <a:noAutofit/>
                        </wps:bodyPr>
                      </wps:wsp>
                      <wps:wsp>
                        <wps:cNvPr id="1885" name="Rectangle 1958"/>
                        <wps:cNvSpPr>
                          <a:spLocks noChangeArrowheads="1"/>
                        </wps:cNvSpPr>
                        <wps:spPr bwMode="auto">
                          <a:xfrm>
                            <a:off x="2333417" y="824772"/>
                            <a:ext cx="680720" cy="40703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86" name="Rectangle 1960"/>
                        <wps:cNvSpPr>
                          <a:spLocks noChangeArrowheads="1"/>
                        </wps:cNvSpPr>
                        <wps:spPr bwMode="auto">
                          <a:xfrm>
                            <a:off x="2398187" y="953677"/>
                            <a:ext cx="57912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51541D" w14:textId="77777777" w:rsidR="00181A7E" w:rsidRDefault="00181A7E" w:rsidP="00F94E00">
                              <w:r>
                                <w:rPr>
                                  <w:rFonts w:cs="Arial"/>
                                  <w:b/>
                                  <w:bCs/>
                                  <w:color w:val="000000"/>
                                  <w:sz w:val="10"/>
                                  <w:szCs w:val="10"/>
                                </w:rPr>
                                <w:t>Market Equivalents</w:t>
                              </w:r>
                            </w:p>
                          </w:txbxContent>
                        </wps:txbx>
                        <wps:bodyPr rot="0" vert="horz" wrap="none" lIns="0" tIns="0" rIns="0" bIns="0" anchor="t" anchorCtr="0">
                          <a:spAutoFit/>
                        </wps:bodyPr>
                      </wps:wsp>
                      <wps:wsp>
                        <wps:cNvPr id="1887" name="Rectangle 1961"/>
                        <wps:cNvSpPr>
                          <a:spLocks noChangeArrowheads="1"/>
                        </wps:cNvSpPr>
                        <wps:spPr bwMode="auto">
                          <a:xfrm>
                            <a:off x="2596307" y="1027972"/>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4F98F5"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88" name="Rectangle 1962"/>
                        <wps:cNvSpPr>
                          <a:spLocks noChangeArrowheads="1"/>
                        </wps:cNvSpPr>
                        <wps:spPr bwMode="auto">
                          <a:xfrm>
                            <a:off x="2619167" y="1027972"/>
                            <a:ext cx="11684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C5FFB5D" w14:textId="77777777" w:rsidR="00181A7E" w:rsidRDefault="00181A7E" w:rsidP="00F94E00">
                              <w:r>
                                <w:rPr>
                                  <w:rFonts w:cs="Arial"/>
                                  <w:b/>
                                  <w:bCs/>
                                  <w:color w:val="000000"/>
                                  <w:sz w:val="10"/>
                                  <w:szCs w:val="10"/>
                                </w:rPr>
                                <w:t>CIM</w:t>
                              </w:r>
                            </w:p>
                          </w:txbxContent>
                        </wps:txbx>
                        <wps:bodyPr rot="0" vert="horz" wrap="none" lIns="0" tIns="0" rIns="0" bIns="0" anchor="t" anchorCtr="0">
                          <a:spAutoFit/>
                        </wps:bodyPr>
                      </wps:wsp>
                      <wps:wsp>
                        <wps:cNvPr id="1889" name="Rectangle 1963"/>
                        <wps:cNvSpPr>
                          <a:spLocks noChangeArrowheads="1"/>
                        </wps:cNvSpPr>
                        <wps:spPr bwMode="auto">
                          <a:xfrm>
                            <a:off x="2727117" y="1027972"/>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328EDA"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90" name="Rectangle 1964"/>
                        <wps:cNvSpPr>
                          <a:spLocks noChangeArrowheads="1"/>
                        </wps:cNvSpPr>
                        <wps:spPr bwMode="auto">
                          <a:xfrm>
                            <a:off x="2333417" y="1913797"/>
                            <a:ext cx="680720" cy="40830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91" name="Rectangle 1966"/>
                        <wps:cNvSpPr>
                          <a:spLocks noChangeArrowheads="1"/>
                        </wps:cNvSpPr>
                        <wps:spPr bwMode="auto">
                          <a:xfrm>
                            <a:off x="2450761" y="2070759"/>
                            <a:ext cx="577036" cy="110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BBD792" w14:textId="77777777" w:rsidR="00181A7E" w:rsidRDefault="00181A7E" w:rsidP="00F94E00">
                              <w:r>
                                <w:rPr>
                                  <w:rFonts w:cs="Arial"/>
                                  <w:b/>
                                  <w:bCs/>
                                  <w:color w:val="000000"/>
                                  <w:sz w:val="10"/>
                                  <w:szCs w:val="10"/>
                                </w:rPr>
                                <w:t>External Model</w:t>
                              </w:r>
                            </w:p>
                          </w:txbxContent>
                        </wps:txbx>
                        <wps:bodyPr rot="0" vert="horz" wrap="square" lIns="0" tIns="0" rIns="0" bIns="0" anchor="t" anchorCtr="0">
                          <a:noAutofit/>
                        </wps:bodyPr>
                      </wps:wsp>
                      <wps:wsp>
                        <wps:cNvPr id="1892" name="Rectangle 1968"/>
                        <wps:cNvSpPr>
                          <a:spLocks noChangeArrowheads="1"/>
                        </wps:cNvSpPr>
                        <wps:spPr bwMode="auto">
                          <a:xfrm>
                            <a:off x="2596307" y="2156367"/>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FFF7F8"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93" name="Rectangle 1969"/>
                        <wps:cNvSpPr>
                          <a:spLocks noChangeArrowheads="1"/>
                        </wps:cNvSpPr>
                        <wps:spPr bwMode="auto">
                          <a:xfrm>
                            <a:off x="2619167" y="2156367"/>
                            <a:ext cx="11684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6B6027" w14:textId="77777777" w:rsidR="00181A7E" w:rsidRDefault="00181A7E" w:rsidP="00F94E00">
                              <w:r>
                                <w:rPr>
                                  <w:rFonts w:cs="Arial"/>
                                  <w:b/>
                                  <w:bCs/>
                                  <w:color w:val="000000"/>
                                  <w:sz w:val="10"/>
                                  <w:szCs w:val="10"/>
                                </w:rPr>
                                <w:t>CIM</w:t>
                              </w:r>
                            </w:p>
                          </w:txbxContent>
                        </wps:txbx>
                        <wps:bodyPr rot="0" vert="horz" wrap="none" lIns="0" tIns="0" rIns="0" bIns="0" anchor="t" anchorCtr="0">
                          <a:spAutoFit/>
                        </wps:bodyPr>
                      </wps:wsp>
                      <wps:wsp>
                        <wps:cNvPr id="1894" name="Rectangle 1970"/>
                        <wps:cNvSpPr>
                          <a:spLocks noChangeArrowheads="1"/>
                        </wps:cNvSpPr>
                        <wps:spPr bwMode="auto">
                          <a:xfrm>
                            <a:off x="2727117" y="2156367"/>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C689B5"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95" name="Rectangle 1971"/>
                        <wps:cNvSpPr>
                          <a:spLocks noChangeArrowheads="1"/>
                        </wps:cNvSpPr>
                        <wps:spPr bwMode="auto">
                          <a:xfrm>
                            <a:off x="2333417" y="1368967"/>
                            <a:ext cx="680720" cy="408305"/>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896" name="Rectangle 1973"/>
                        <wps:cNvSpPr>
                          <a:spLocks noChangeArrowheads="1"/>
                        </wps:cNvSpPr>
                        <wps:spPr bwMode="auto">
                          <a:xfrm>
                            <a:off x="2408347" y="1498507"/>
                            <a:ext cx="55753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0016F3E" w14:textId="77777777" w:rsidR="00181A7E" w:rsidRDefault="00181A7E" w:rsidP="00F94E00">
                              <w:r>
                                <w:rPr>
                                  <w:rFonts w:cs="Arial"/>
                                  <w:b/>
                                  <w:bCs/>
                                  <w:color w:val="000000"/>
                                  <w:sz w:val="10"/>
                                  <w:szCs w:val="10"/>
                                </w:rPr>
                                <w:t>ISO Internal Model</w:t>
                              </w:r>
                            </w:p>
                          </w:txbxContent>
                        </wps:txbx>
                        <wps:bodyPr rot="0" vert="horz" wrap="none" lIns="0" tIns="0" rIns="0" bIns="0" anchor="t" anchorCtr="0">
                          <a:spAutoFit/>
                        </wps:bodyPr>
                      </wps:wsp>
                      <wps:wsp>
                        <wps:cNvPr id="1897" name="Rectangle 1974"/>
                        <wps:cNvSpPr>
                          <a:spLocks noChangeArrowheads="1"/>
                        </wps:cNvSpPr>
                        <wps:spPr bwMode="auto">
                          <a:xfrm>
                            <a:off x="2596307" y="1571532"/>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82A891"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898" name="Rectangle 1975"/>
                        <wps:cNvSpPr>
                          <a:spLocks noChangeArrowheads="1"/>
                        </wps:cNvSpPr>
                        <wps:spPr bwMode="auto">
                          <a:xfrm>
                            <a:off x="2619167" y="1571532"/>
                            <a:ext cx="11684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17F0AD" w14:textId="77777777" w:rsidR="00181A7E" w:rsidRDefault="00181A7E" w:rsidP="00F94E00">
                              <w:r>
                                <w:rPr>
                                  <w:rFonts w:cs="Arial"/>
                                  <w:b/>
                                  <w:bCs/>
                                  <w:color w:val="000000"/>
                                  <w:sz w:val="10"/>
                                  <w:szCs w:val="10"/>
                                </w:rPr>
                                <w:t>CIM</w:t>
                              </w:r>
                            </w:p>
                          </w:txbxContent>
                        </wps:txbx>
                        <wps:bodyPr rot="0" vert="horz" wrap="none" lIns="0" tIns="0" rIns="0" bIns="0" anchor="t" anchorCtr="0">
                          <a:spAutoFit/>
                        </wps:bodyPr>
                      </wps:wsp>
                      <wps:wsp>
                        <wps:cNvPr id="1899" name="Rectangle 1976"/>
                        <wps:cNvSpPr>
                          <a:spLocks noChangeArrowheads="1"/>
                        </wps:cNvSpPr>
                        <wps:spPr bwMode="auto">
                          <a:xfrm>
                            <a:off x="2727117" y="1571532"/>
                            <a:ext cx="21590"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3B2B07" w14:textId="77777777" w:rsidR="00181A7E" w:rsidRDefault="00181A7E" w:rsidP="00F94E00">
                              <w:r>
                                <w:rPr>
                                  <w:rFonts w:cs="Arial"/>
                                  <w:b/>
                                  <w:bCs/>
                                  <w:color w:val="000000"/>
                                  <w:sz w:val="10"/>
                                  <w:szCs w:val="10"/>
                                </w:rPr>
                                <w:t>)</w:t>
                              </w:r>
                            </w:p>
                          </w:txbxContent>
                        </wps:txbx>
                        <wps:bodyPr rot="0" vert="horz" wrap="none" lIns="0" tIns="0" rIns="0" bIns="0" anchor="t" anchorCtr="0">
                          <a:spAutoFit/>
                        </wps:bodyPr>
                      </wps:wsp>
                      <wps:wsp>
                        <wps:cNvPr id="1900" name="Rectangle 1977"/>
                        <wps:cNvSpPr>
                          <a:spLocks noChangeArrowheads="1"/>
                        </wps:cNvSpPr>
                        <wps:spPr bwMode="auto">
                          <a:xfrm>
                            <a:off x="2399383" y="2392513"/>
                            <a:ext cx="523875"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21220E" w14:textId="77777777" w:rsidR="00181A7E" w:rsidRDefault="00181A7E" w:rsidP="00F94E00">
                              <w:r>
                                <w:rPr>
                                  <w:rFonts w:cs="Arial"/>
                                  <w:b/>
                                  <w:bCs/>
                                  <w:color w:val="000000"/>
                                  <w:sz w:val="14"/>
                                  <w:szCs w:val="14"/>
                                </w:rPr>
                                <w:t>Static Model</w:t>
                              </w:r>
                            </w:p>
                          </w:txbxContent>
                        </wps:txbx>
                        <wps:bodyPr rot="0" vert="horz" wrap="none" lIns="0" tIns="0" rIns="0" bIns="0" anchor="t" anchorCtr="0">
                          <a:spAutoFit/>
                        </wps:bodyPr>
                      </wps:wsp>
                      <wps:wsp>
                        <wps:cNvPr id="1901" name="Rectangle 1978"/>
                        <wps:cNvSpPr>
                          <a:spLocks noChangeArrowheads="1"/>
                        </wps:cNvSpPr>
                        <wps:spPr bwMode="auto">
                          <a:xfrm>
                            <a:off x="3350260" y="0"/>
                            <a:ext cx="2113915" cy="3268345"/>
                          </a:xfrm>
                          <a:prstGeom prst="rect">
                            <a:avLst/>
                          </a:prstGeom>
                          <a:noFill/>
                          <a:ln w="9525">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02" name="Line 1979"/>
                        <wps:cNvCnPr/>
                        <wps:spPr bwMode="auto">
                          <a:xfrm>
                            <a:off x="3894455" y="817245"/>
                            <a:ext cx="2540" cy="30289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03" name="Freeform 1980"/>
                        <wps:cNvSpPr>
                          <a:spLocks/>
                        </wps:cNvSpPr>
                        <wps:spPr bwMode="auto">
                          <a:xfrm>
                            <a:off x="3871595" y="1107440"/>
                            <a:ext cx="47625" cy="50165"/>
                          </a:xfrm>
                          <a:custGeom>
                            <a:avLst/>
                            <a:gdLst>
                              <a:gd name="T0" fmla="*/ 38 w 75"/>
                              <a:gd name="T1" fmla="*/ 79 h 79"/>
                              <a:gd name="T2" fmla="*/ 0 w 75"/>
                              <a:gd name="T3" fmla="*/ 0 h 79"/>
                              <a:gd name="T4" fmla="*/ 9 w 75"/>
                              <a:gd name="T5" fmla="*/ 4 h 79"/>
                              <a:gd name="T6" fmla="*/ 18 w 75"/>
                              <a:gd name="T7" fmla="*/ 9 h 79"/>
                              <a:gd name="T8" fmla="*/ 29 w 75"/>
                              <a:gd name="T9" fmla="*/ 9 h 79"/>
                              <a:gd name="T10" fmla="*/ 38 w 75"/>
                              <a:gd name="T11" fmla="*/ 11 h 79"/>
                              <a:gd name="T12" fmla="*/ 47 w 75"/>
                              <a:gd name="T13" fmla="*/ 9 h 79"/>
                              <a:gd name="T14" fmla="*/ 58 w 75"/>
                              <a:gd name="T15" fmla="*/ 9 h 79"/>
                              <a:gd name="T16" fmla="*/ 67 w 75"/>
                              <a:gd name="T17" fmla="*/ 4 h 79"/>
                              <a:gd name="T18" fmla="*/ 75 w 75"/>
                              <a:gd name="T19" fmla="*/ 0 h 79"/>
                              <a:gd name="T20" fmla="*/ 38 w 75"/>
                              <a:gd name="T21" fmla="*/ 79 h 79"/>
                              <a:gd name="T22" fmla="*/ 38 w 75"/>
                              <a:gd name="T23"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5" h="79">
                                <a:moveTo>
                                  <a:pt x="38" y="79"/>
                                </a:moveTo>
                                <a:lnTo>
                                  <a:pt x="0" y="0"/>
                                </a:lnTo>
                                <a:lnTo>
                                  <a:pt x="9" y="4"/>
                                </a:lnTo>
                                <a:lnTo>
                                  <a:pt x="18" y="9"/>
                                </a:lnTo>
                                <a:lnTo>
                                  <a:pt x="29" y="9"/>
                                </a:lnTo>
                                <a:lnTo>
                                  <a:pt x="38" y="11"/>
                                </a:lnTo>
                                <a:lnTo>
                                  <a:pt x="47" y="9"/>
                                </a:lnTo>
                                <a:lnTo>
                                  <a:pt x="58" y="9"/>
                                </a:lnTo>
                                <a:lnTo>
                                  <a:pt x="67" y="4"/>
                                </a:lnTo>
                                <a:lnTo>
                                  <a:pt x="75" y="0"/>
                                </a:lnTo>
                                <a:lnTo>
                                  <a:pt x="38" y="79"/>
                                </a:lnTo>
                                <a:lnTo>
                                  <a:pt x="38"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04" name="Freeform 1981"/>
                        <wps:cNvSpPr>
                          <a:spLocks/>
                        </wps:cNvSpPr>
                        <wps:spPr bwMode="auto">
                          <a:xfrm>
                            <a:off x="3871595" y="1107440"/>
                            <a:ext cx="47625" cy="50165"/>
                          </a:xfrm>
                          <a:custGeom>
                            <a:avLst/>
                            <a:gdLst>
                              <a:gd name="T0" fmla="*/ 38 w 75"/>
                              <a:gd name="T1" fmla="*/ 79 h 79"/>
                              <a:gd name="T2" fmla="*/ 0 w 75"/>
                              <a:gd name="T3" fmla="*/ 0 h 79"/>
                              <a:gd name="T4" fmla="*/ 9 w 75"/>
                              <a:gd name="T5" fmla="*/ 4 h 79"/>
                              <a:gd name="T6" fmla="*/ 18 w 75"/>
                              <a:gd name="T7" fmla="*/ 9 h 79"/>
                              <a:gd name="T8" fmla="*/ 29 w 75"/>
                              <a:gd name="T9" fmla="*/ 9 h 79"/>
                              <a:gd name="T10" fmla="*/ 38 w 75"/>
                              <a:gd name="T11" fmla="*/ 11 h 79"/>
                              <a:gd name="T12" fmla="*/ 47 w 75"/>
                              <a:gd name="T13" fmla="*/ 9 h 79"/>
                              <a:gd name="T14" fmla="*/ 58 w 75"/>
                              <a:gd name="T15" fmla="*/ 9 h 79"/>
                              <a:gd name="T16" fmla="*/ 67 w 75"/>
                              <a:gd name="T17" fmla="*/ 4 h 79"/>
                              <a:gd name="T18" fmla="*/ 75 w 75"/>
                              <a:gd name="T19" fmla="*/ 0 h 79"/>
                              <a:gd name="T20" fmla="*/ 38 w 75"/>
                              <a:gd name="T21" fmla="*/ 79 h 79"/>
                              <a:gd name="T22" fmla="*/ 38 w 75"/>
                              <a:gd name="T23"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5" h="79">
                                <a:moveTo>
                                  <a:pt x="38" y="79"/>
                                </a:moveTo>
                                <a:lnTo>
                                  <a:pt x="0" y="0"/>
                                </a:lnTo>
                                <a:lnTo>
                                  <a:pt x="9" y="4"/>
                                </a:lnTo>
                                <a:lnTo>
                                  <a:pt x="18" y="9"/>
                                </a:lnTo>
                                <a:lnTo>
                                  <a:pt x="29" y="9"/>
                                </a:lnTo>
                                <a:lnTo>
                                  <a:pt x="38" y="11"/>
                                </a:lnTo>
                                <a:lnTo>
                                  <a:pt x="47" y="9"/>
                                </a:lnTo>
                                <a:lnTo>
                                  <a:pt x="58" y="9"/>
                                </a:lnTo>
                                <a:lnTo>
                                  <a:pt x="67" y="4"/>
                                </a:lnTo>
                                <a:lnTo>
                                  <a:pt x="75" y="0"/>
                                </a:lnTo>
                                <a:lnTo>
                                  <a:pt x="38" y="79"/>
                                </a:lnTo>
                                <a:lnTo>
                                  <a:pt x="38" y="79"/>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05" name="Line 1982"/>
                        <wps:cNvCnPr/>
                        <wps:spPr bwMode="auto">
                          <a:xfrm>
                            <a:off x="4918710" y="817245"/>
                            <a:ext cx="1270" cy="30289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06" name="Freeform 1983"/>
                        <wps:cNvSpPr>
                          <a:spLocks/>
                        </wps:cNvSpPr>
                        <wps:spPr bwMode="auto">
                          <a:xfrm>
                            <a:off x="4893310" y="1108710"/>
                            <a:ext cx="49530" cy="48895"/>
                          </a:xfrm>
                          <a:custGeom>
                            <a:avLst/>
                            <a:gdLst>
                              <a:gd name="T0" fmla="*/ 40 w 78"/>
                              <a:gd name="T1" fmla="*/ 77 h 77"/>
                              <a:gd name="T2" fmla="*/ 0 w 78"/>
                              <a:gd name="T3" fmla="*/ 0 h 77"/>
                              <a:gd name="T4" fmla="*/ 9 w 78"/>
                              <a:gd name="T5" fmla="*/ 2 h 77"/>
                              <a:gd name="T6" fmla="*/ 20 w 78"/>
                              <a:gd name="T7" fmla="*/ 7 h 77"/>
                              <a:gd name="T8" fmla="*/ 29 w 78"/>
                              <a:gd name="T9" fmla="*/ 9 h 77"/>
                              <a:gd name="T10" fmla="*/ 40 w 78"/>
                              <a:gd name="T11" fmla="*/ 9 h 77"/>
                              <a:gd name="T12" fmla="*/ 49 w 78"/>
                              <a:gd name="T13" fmla="*/ 9 h 77"/>
                              <a:gd name="T14" fmla="*/ 60 w 78"/>
                              <a:gd name="T15" fmla="*/ 7 h 77"/>
                              <a:gd name="T16" fmla="*/ 69 w 78"/>
                              <a:gd name="T17" fmla="*/ 2 h 77"/>
                              <a:gd name="T18" fmla="*/ 78 w 78"/>
                              <a:gd name="T19" fmla="*/ 0 h 77"/>
                              <a:gd name="T20" fmla="*/ 40 w 78"/>
                              <a:gd name="T21" fmla="*/ 77 h 77"/>
                              <a:gd name="T22" fmla="*/ 40 w 78"/>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7">
                                <a:moveTo>
                                  <a:pt x="40" y="77"/>
                                </a:moveTo>
                                <a:lnTo>
                                  <a:pt x="0" y="0"/>
                                </a:lnTo>
                                <a:lnTo>
                                  <a:pt x="9" y="2"/>
                                </a:lnTo>
                                <a:lnTo>
                                  <a:pt x="20" y="7"/>
                                </a:lnTo>
                                <a:lnTo>
                                  <a:pt x="29" y="9"/>
                                </a:lnTo>
                                <a:lnTo>
                                  <a:pt x="40" y="9"/>
                                </a:lnTo>
                                <a:lnTo>
                                  <a:pt x="49" y="9"/>
                                </a:lnTo>
                                <a:lnTo>
                                  <a:pt x="60" y="7"/>
                                </a:lnTo>
                                <a:lnTo>
                                  <a:pt x="69" y="2"/>
                                </a:lnTo>
                                <a:lnTo>
                                  <a:pt x="78" y="0"/>
                                </a:lnTo>
                                <a:lnTo>
                                  <a:pt x="40" y="77"/>
                                </a:lnTo>
                                <a:lnTo>
                                  <a:pt x="40"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07" name="Freeform 1984"/>
                        <wps:cNvSpPr>
                          <a:spLocks/>
                        </wps:cNvSpPr>
                        <wps:spPr bwMode="auto">
                          <a:xfrm>
                            <a:off x="4893310" y="1108710"/>
                            <a:ext cx="49530" cy="48895"/>
                          </a:xfrm>
                          <a:custGeom>
                            <a:avLst/>
                            <a:gdLst>
                              <a:gd name="T0" fmla="*/ 40 w 78"/>
                              <a:gd name="T1" fmla="*/ 77 h 77"/>
                              <a:gd name="T2" fmla="*/ 0 w 78"/>
                              <a:gd name="T3" fmla="*/ 0 h 77"/>
                              <a:gd name="T4" fmla="*/ 9 w 78"/>
                              <a:gd name="T5" fmla="*/ 2 h 77"/>
                              <a:gd name="T6" fmla="*/ 20 w 78"/>
                              <a:gd name="T7" fmla="*/ 7 h 77"/>
                              <a:gd name="T8" fmla="*/ 29 w 78"/>
                              <a:gd name="T9" fmla="*/ 9 h 77"/>
                              <a:gd name="T10" fmla="*/ 40 w 78"/>
                              <a:gd name="T11" fmla="*/ 9 h 77"/>
                              <a:gd name="T12" fmla="*/ 49 w 78"/>
                              <a:gd name="T13" fmla="*/ 9 h 77"/>
                              <a:gd name="T14" fmla="*/ 60 w 78"/>
                              <a:gd name="T15" fmla="*/ 7 h 77"/>
                              <a:gd name="T16" fmla="*/ 69 w 78"/>
                              <a:gd name="T17" fmla="*/ 2 h 77"/>
                              <a:gd name="T18" fmla="*/ 78 w 78"/>
                              <a:gd name="T19" fmla="*/ 0 h 77"/>
                              <a:gd name="T20" fmla="*/ 40 w 78"/>
                              <a:gd name="T21" fmla="*/ 77 h 77"/>
                              <a:gd name="T22" fmla="*/ 40 w 78"/>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7">
                                <a:moveTo>
                                  <a:pt x="40" y="77"/>
                                </a:moveTo>
                                <a:lnTo>
                                  <a:pt x="0" y="0"/>
                                </a:lnTo>
                                <a:lnTo>
                                  <a:pt x="9" y="2"/>
                                </a:lnTo>
                                <a:lnTo>
                                  <a:pt x="20" y="7"/>
                                </a:lnTo>
                                <a:lnTo>
                                  <a:pt x="29" y="9"/>
                                </a:lnTo>
                                <a:lnTo>
                                  <a:pt x="40" y="9"/>
                                </a:lnTo>
                                <a:lnTo>
                                  <a:pt x="49" y="9"/>
                                </a:lnTo>
                                <a:lnTo>
                                  <a:pt x="60" y="7"/>
                                </a:lnTo>
                                <a:lnTo>
                                  <a:pt x="69" y="2"/>
                                </a:lnTo>
                                <a:lnTo>
                                  <a:pt x="78" y="0"/>
                                </a:lnTo>
                                <a:lnTo>
                                  <a:pt x="40" y="77"/>
                                </a:lnTo>
                                <a:lnTo>
                                  <a:pt x="40" y="77"/>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08" name="Rectangle 1985"/>
                        <wps:cNvSpPr>
                          <a:spLocks noChangeArrowheads="1"/>
                        </wps:cNvSpPr>
                        <wps:spPr bwMode="auto">
                          <a:xfrm>
                            <a:off x="3486785" y="272415"/>
                            <a:ext cx="817880" cy="544830"/>
                          </a:xfrm>
                          <a:prstGeom prst="rect">
                            <a:avLst/>
                          </a:prstGeom>
                          <a:solidFill>
                            <a:srgbClr val="CCFFCC"/>
                          </a:solidFill>
                          <a:ln w="3175">
                            <a:solidFill>
                              <a:srgbClr val="000000"/>
                            </a:solidFill>
                            <a:miter lim="800000"/>
                            <a:headEnd/>
                            <a:tailEnd/>
                          </a:ln>
                          <a:extLst/>
                        </wps:spPr>
                        <wps:bodyPr rot="0" vert="horz" wrap="square" lIns="91440" tIns="45720" rIns="91440" bIns="45720" anchor="t" anchorCtr="0" upright="1">
                          <a:noAutofit/>
                        </wps:bodyPr>
                      </wps:wsp>
                      <wps:wsp>
                        <wps:cNvPr id="1909" name="Rectangle 1987"/>
                        <wps:cNvSpPr>
                          <a:spLocks noChangeArrowheads="1"/>
                        </wps:cNvSpPr>
                        <wps:spPr bwMode="auto">
                          <a:xfrm>
                            <a:off x="3637280" y="436880"/>
                            <a:ext cx="50927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722DC6" w14:textId="77777777" w:rsidR="00181A7E" w:rsidRDefault="00181A7E" w:rsidP="00F94E00">
                              <w:r>
                                <w:rPr>
                                  <w:rFonts w:cs="Arial"/>
                                  <w:b/>
                                  <w:bCs/>
                                  <w:color w:val="000000"/>
                                  <w:sz w:val="14"/>
                                  <w:szCs w:val="14"/>
                                </w:rPr>
                                <w:t xml:space="preserve">Commercial </w:t>
                              </w:r>
                            </w:p>
                          </w:txbxContent>
                        </wps:txbx>
                        <wps:bodyPr rot="0" vert="horz" wrap="none" lIns="0" tIns="0" rIns="0" bIns="0" anchor="t" anchorCtr="0">
                          <a:spAutoFit/>
                        </wps:bodyPr>
                      </wps:wsp>
                      <wps:wsp>
                        <wps:cNvPr id="1910" name="Rectangle 1988"/>
                        <wps:cNvSpPr>
                          <a:spLocks noChangeArrowheads="1"/>
                        </wps:cNvSpPr>
                        <wps:spPr bwMode="auto">
                          <a:xfrm>
                            <a:off x="3637280" y="544830"/>
                            <a:ext cx="50419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018639" w14:textId="77777777" w:rsidR="00181A7E" w:rsidRDefault="00181A7E" w:rsidP="00F94E00">
                              <w:r>
                                <w:rPr>
                                  <w:rFonts w:cs="Arial"/>
                                  <w:b/>
                                  <w:bCs/>
                                  <w:color w:val="000000"/>
                                  <w:sz w:val="14"/>
                                  <w:szCs w:val="14"/>
                                </w:rPr>
                                <w:t>Market Data</w:t>
                              </w:r>
                            </w:p>
                          </w:txbxContent>
                        </wps:txbx>
                        <wps:bodyPr rot="0" vert="horz" wrap="none" lIns="0" tIns="0" rIns="0" bIns="0" anchor="t" anchorCtr="0">
                          <a:spAutoFit/>
                        </wps:bodyPr>
                      </wps:wsp>
                      <wps:wsp>
                        <wps:cNvPr id="1911" name="Rectangle 1989"/>
                        <wps:cNvSpPr>
                          <a:spLocks noChangeArrowheads="1"/>
                        </wps:cNvSpPr>
                        <wps:spPr bwMode="auto">
                          <a:xfrm>
                            <a:off x="4509770" y="272415"/>
                            <a:ext cx="816610" cy="544830"/>
                          </a:xfrm>
                          <a:prstGeom prst="rect">
                            <a:avLst/>
                          </a:prstGeom>
                          <a:solidFill>
                            <a:srgbClr val="CCFFCC"/>
                          </a:solidFill>
                          <a:ln w="3175">
                            <a:solidFill>
                              <a:srgbClr val="000000"/>
                            </a:solidFill>
                            <a:miter lim="800000"/>
                            <a:headEnd/>
                            <a:tailEnd/>
                          </a:ln>
                          <a:extLst/>
                        </wps:spPr>
                        <wps:bodyPr rot="0" vert="horz" wrap="square" lIns="91440" tIns="45720" rIns="91440" bIns="45720" anchor="t" anchorCtr="0" upright="1">
                          <a:noAutofit/>
                        </wps:bodyPr>
                      </wps:wsp>
                      <wps:wsp>
                        <wps:cNvPr id="1912" name="Rectangle 1991"/>
                        <wps:cNvSpPr>
                          <a:spLocks noChangeArrowheads="1"/>
                        </wps:cNvSpPr>
                        <wps:spPr bwMode="auto">
                          <a:xfrm>
                            <a:off x="4626610" y="350083"/>
                            <a:ext cx="58293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5785DB8" w14:textId="77777777" w:rsidR="00181A7E" w:rsidRDefault="00181A7E" w:rsidP="00F94E00">
                              <w:r>
                                <w:rPr>
                                  <w:rFonts w:cs="Arial"/>
                                  <w:b/>
                                  <w:bCs/>
                                  <w:color w:val="000000"/>
                                  <w:sz w:val="14"/>
                                  <w:szCs w:val="14"/>
                                </w:rPr>
                                <w:t xml:space="preserve">Supplemental </w:t>
                              </w:r>
                            </w:p>
                          </w:txbxContent>
                        </wps:txbx>
                        <wps:bodyPr rot="0" vert="horz" wrap="none" lIns="0" tIns="0" rIns="0" bIns="0" anchor="t" anchorCtr="0">
                          <a:spAutoFit/>
                        </wps:bodyPr>
                      </wps:wsp>
                      <wps:wsp>
                        <wps:cNvPr id="1913" name="Rectangle 1992"/>
                        <wps:cNvSpPr>
                          <a:spLocks noChangeArrowheads="1"/>
                        </wps:cNvSpPr>
                        <wps:spPr bwMode="auto">
                          <a:xfrm>
                            <a:off x="4665980" y="486229"/>
                            <a:ext cx="50419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5F0AE6" w14:textId="77777777" w:rsidR="00181A7E" w:rsidRDefault="00181A7E" w:rsidP="00F94E00">
                              <w:r>
                                <w:rPr>
                                  <w:rFonts w:cs="Arial"/>
                                  <w:b/>
                                  <w:bCs/>
                                  <w:color w:val="000000"/>
                                  <w:sz w:val="14"/>
                                  <w:szCs w:val="14"/>
                                </w:rPr>
                                <w:t>Market Data</w:t>
                              </w:r>
                            </w:p>
                          </w:txbxContent>
                        </wps:txbx>
                        <wps:bodyPr rot="0" vert="horz" wrap="none" lIns="0" tIns="0" rIns="0" bIns="0" anchor="t" anchorCtr="0">
                          <a:spAutoFit/>
                        </wps:bodyPr>
                      </wps:wsp>
                      <wps:wsp>
                        <wps:cNvPr id="1914" name="Rectangle 1993"/>
                        <wps:cNvSpPr>
                          <a:spLocks noChangeArrowheads="1"/>
                        </wps:cNvSpPr>
                        <wps:spPr bwMode="auto">
                          <a:xfrm>
                            <a:off x="3536950" y="1157605"/>
                            <a:ext cx="1807210" cy="54483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915" name="Rectangle 1995"/>
                        <wps:cNvSpPr>
                          <a:spLocks noChangeArrowheads="1"/>
                        </wps:cNvSpPr>
                        <wps:spPr bwMode="auto">
                          <a:xfrm>
                            <a:off x="4096385" y="1389380"/>
                            <a:ext cx="694690"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225BFF6" w14:textId="77777777" w:rsidR="00181A7E" w:rsidRDefault="00181A7E" w:rsidP="00F94E00">
                              <w:r>
                                <w:rPr>
                                  <w:rFonts w:cs="Arial"/>
                                  <w:b/>
                                  <w:bCs/>
                                  <w:color w:val="000000"/>
                                  <w:sz w:val="12"/>
                                  <w:szCs w:val="12"/>
                                </w:rPr>
                                <w:t>Merge and Validate</w:t>
                              </w:r>
                            </w:p>
                          </w:txbxContent>
                        </wps:txbx>
                        <wps:bodyPr rot="0" vert="horz" wrap="none" lIns="0" tIns="0" rIns="0" bIns="0" anchor="t" anchorCtr="0">
                          <a:spAutoFit/>
                        </wps:bodyPr>
                      </wps:wsp>
                      <wps:wsp>
                        <wps:cNvPr id="1916" name="Freeform 1996"/>
                        <wps:cNvSpPr>
                          <a:spLocks/>
                        </wps:cNvSpPr>
                        <wps:spPr bwMode="auto">
                          <a:xfrm>
                            <a:off x="3153576" y="1304978"/>
                            <a:ext cx="384432" cy="273050"/>
                          </a:xfrm>
                          <a:custGeom>
                            <a:avLst/>
                            <a:gdLst>
                              <a:gd name="T0" fmla="*/ 591 w 591"/>
                              <a:gd name="T1" fmla="*/ 216 h 430"/>
                              <a:gd name="T2" fmla="*/ 376 w 591"/>
                              <a:gd name="T3" fmla="*/ 430 h 430"/>
                              <a:gd name="T4" fmla="*/ 376 w 591"/>
                              <a:gd name="T5" fmla="*/ 287 h 430"/>
                              <a:gd name="T6" fmla="*/ 0 w 591"/>
                              <a:gd name="T7" fmla="*/ 287 h 430"/>
                              <a:gd name="T8" fmla="*/ 0 w 591"/>
                              <a:gd name="T9" fmla="*/ 141 h 430"/>
                              <a:gd name="T10" fmla="*/ 376 w 591"/>
                              <a:gd name="T11" fmla="*/ 141 h 430"/>
                              <a:gd name="T12" fmla="*/ 376 w 591"/>
                              <a:gd name="T13" fmla="*/ 0 h 430"/>
                              <a:gd name="T14" fmla="*/ 591 w 591"/>
                              <a:gd name="T15" fmla="*/ 216 h 4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1" h="430">
                                <a:moveTo>
                                  <a:pt x="591" y="216"/>
                                </a:moveTo>
                                <a:lnTo>
                                  <a:pt x="376" y="430"/>
                                </a:lnTo>
                                <a:lnTo>
                                  <a:pt x="376" y="287"/>
                                </a:lnTo>
                                <a:lnTo>
                                  <a:pt x="0" y="287"/>
                                </a:lnTo>
                                <a:lnTo>
                                  <a:pt x="0" y="141"/>
                                </a:lnTo>
                                <a:lnTo>
                                  <a:pt x="376" y="141"/>
                                </a:lnTo>
                                <a:lnTo>
                                  <a:pt x="376" y="0"/>
                                </a:lnTo>
                                <a:lnTo>
                                  <a:pt x="591" y="216"/>
                                </a:lnTo>
                                <a:close/>
                              </a:path>
                            </a:pathLst>
                          </a:custGeom>
                          <a:solidFill>
                            <a:srgbClr val="99CCFF"/>
                          </a:solidFill>
                          <a:ln w="3175">
                            <a:solidFill>
                              <a:srgbClr val="000000"/>
                            </a:solidFill>
                            <a:round/>
                            <a:headEnd/>
                            <a:tailEnd/>
                          </a:ln>
                          <a:extLst/>
                        </wps:spPr>
                        <wps:bodyPr rot="0" vert="horz" wrap="square" lIns="91440" tIns="45720" rIns="91440" bIns="45720" anchor="t" anchorCtr="0" upright="1">
                          <a:noAutofit/>
                        </wps:bodyPr>
                      </wps:wsp>
                      <wps:wsp>
                        <wps:cNvPr id="1917" name="Line 1998"/>
                        <wps:cNvCnPr/>
                        <wps:spPr bwMode="auto">
                          <a:xfrm>
                            <a:off x="4440555" y="1702435"/>
                            <a:ext cx="1905" cy="17970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18" name="Freeform 1999"/>
                        <wps:cNvSpPr>
                          <a:spLocks/>
                        </wps:cNvSpPr>
                        <wps:spPr bwMode="auto">
                          <a:xfrm>
                            <a:off x="4415790" y="1869440"/>
                            <a:ext cx="50165" cy="48895"/>
                          </a:xfrm>
                          <a:custGeom>
                            <a:avLst/>
                            <a:gdLst>
                              <a:gd name="T0" fmla="*/ 39 w 79"/>
                              <a:gd name="T1" fmla="*/ 77 h 77"/>
                              <a:gd name="T2" fmla="*/ 0 w 79"/>
                              <a:gd name="T3" fmla="*/ 0 h 77"/>
                              <a:gd name="T4" fmla="*/ 11 w 79"/>
                              <a:gd name="T5" fmla="*/ 4 h 77"/>
                              <a:gd name="T6" fmla="*/ 20 w 79"/>
                              <a:gd name="T7" fmla="*/ 6 h 77"/>
                              <a:gd name="T8" fmla="*/ 28 w 79"/>
                              <a:gd name="T9" fmla="*/ 9 h 77"/>
                              <a:gd name="T10" fmla="*/ 39 w 79"/>
                              <a:gd name="T11" fmla="*/ 9 h 77"/>
                              <a:gd name="T12" fmla="*/ 51 w 79"/>
                              <a:gd name="T13" fmla="*/ 9 h 77"/>
                              <a:gd name="T14" fmla="*/ 59 w 79"/>
                              <a:gd name="T15" fmla="*/ 6 h 77"/>
                              <a:gd name="T16" fmla="*/ 70 w 79"/>
                              <a:gd name="T17" fmla="*/ 4 h 77"/>
                              <a:gd name="T18" fmla="*/ 79 w 79"/>
                              <a:gd name="T19" fmla="*/ 0 h 77"/>
                              <a:gd name="T20" fmla="*/ 39 w 79"/>
                              <a:gd name="T21" fmla="*/ 77 h 77"/>
                              <a:gd name="T22" fmla="*/ 39 w 79"/>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77">
                                <a:moveTo>
                                  <a:pt x="39" y="77"/>
                                </a:moveTo>
                                <a:lnTo>
                                  <a:pt x="0" y="0"/>
                                </a:lnTo>
                                <a:lnTo>
                                  <a:pt x="11" y="4"/>
                                </a:lnTo>
                                <a:lnTo>
                                  <a:pt x="20" y="6"/>
                                </a:lnTo>
                                <a:lnTo>
                                  <a:pt x="28" y="9"/>
                                </a:lnTo>
                                <a:lnTo>
                                  <a:pt x="39" y="9"/>
                                </a:lnTo>
                                <a:lnTo>
                                  <a:pt x="51" y="9"/>
                                </a:lnTo>
                                <a:lnTo>
                                  <a:pt x="59" y="6"/>
                                </a:lnTo>
                                <a:lnTo>
                                  <a:pt x="70" y="4"/>
                                </a:lnTo>
                                <a:lnTo>
                                  <a:pt x="79" y="0"/>
                                </a:lnTo>
                                <a:lnTo>
                                  <a:pt x="39" y="77"/>
                                </a:lnTo>
                                <a:lnTo>
                                  <a:pt x="39"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19" name="Freeform 2000"/>
                        <wps:cNvSpPr>
                          <a:spLocks/>
                        </wps:cNvSpPr>
                        <wps:spPr bwMode="auto">
                          <a:xfrm>
                            <a:off x="4415790" y="1869440"/>
                            <a:ext cx="50165" cy="48895"/>
                          </a:xfrm>
                          <a:custGeom>
                            <a:avLst/>
                            <a:gdLst>
                              <a:gd name="T0" fmla="*/ 39 w 79"/>
                              <a:gd name="T1" fmla="*/ 77 h 77"/>
                              <a:gd name="T2" fmla="*/ 0 w 79"/>
                              <a:gd name="T3" fmla="*/ 0 h 77"/>
                              <a:gd name="T4" fmla="*/ 11 w 79"/>
                              <a:gd name="T5" fmla="*/ 4 h 77"/>
                              <a:gd name="T6" fmla="*/ 20 w 79"/>
                              <a:gd name="T7" fmla="*/ 6 h 77"/>
                              <a:gd name="T8" fmla="*/ 28 w 79"/>
                              <a:gd name="T9" fmla="*/ 9 h 77"/>
                              <a:gd name="T10" fmla="*/ 39 w 79"/>
                              <a:gd name="T11" fmla="*/ 9 h 77"/>
                              <a:gd name="T12" fmla="*/ 51 w 79"/>
                              <a:gd name="T13" fmla="*/ 9 h 77"/>
                              <a:gd name="T14" fmla="*/ 59 w 79"/>
                              <a:gd name="T15" fmla="*/ 6 h 77"/>
                              <a:gd name="T16" fmla="*/ 70 w 79"/>
                              <a:gd name="T17" fmla="*/ 4 h 77"/>
                              <a:gd name="T18" fmla="*/ 79 w 79"/>
                              <a:gd name="T19" fmla="*/ 0 h 77"/>
                              <a:gd name="T20" fmla="*/ 39 w 79"/>
                              <a:gd name="T21" fmla="*/ 77 h 77"/>
                              <a:gd name="T22" fmla="*/ 39 w 79"/>
                              <a:gd name="T23" fmla="*/ 77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9" h="77">
                                <a:moveTo>
                                  <a:pt x="39" y="77"/>
                                </a:moveTo>
                                <a:lnTo>
                                  <a:pt x="0" y="0"/>
                                </a:lnTo>
                                <a:lnTo>
                                  <a:pt x="11" y="4"/>
                                </a:lnTo>
                                <a:lnTo>
                                  <a:pt x="20" y="6"/>
                                </a:lnTo>
                                <a:lnTo>
                                  <a:pt x="28" y="9"/>
                                </a:lnTo>
                                <a:lnTo>
                                  <a:pt x="39" y="9"/>
                                </a:lnTo>
                                <a:lnTo>
                                  <a:pt x="51" y="9"/>
                                </a:lnTo>
                                <a:lnTo>
                                  <a:pt x="59" y="6"/>
                                </a:lnTo>
                                <a:lnTo>
                                  <a:pt x="70" y="4"/>
                                </a:lnTo>
                                <a:lnTo>
                                  <a:pt x="79" y="0"/>
                                </a:lnTo>
                                <a:lnTo>
                                  <a:pt x="39" y="77"/>
                                </a:lnTo>
                                <a:lnTo>
                                  <a:pt x="39" y="77"/>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20" name="Rectangle 2001"/>
                        <wps:cNvSpPr>
                          <a:spLocks noChangeArrowheads="1"/>
                        </wps:cNvSpPr>
                        <wps:spPr bwMode="auto">
                          <a:xfrm>
                            <a:off x="3858369" y="2773145"/>
                            <a:ext cx="175260"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303B30" w14:textId="77777777" w:rsidR="00181A7E" w:rsidRDefault="00181A7E" w:rsidP="00F94E00">
                              <w:r>
                                <w:rPr>
                                  <w:rFonts w:cs="Arial"/>
                                  <w:b/>
                                  <w:bCs/>
                                  <w:i/>
                                  <w:iCs/>
                                  <w:color w:val="000000"/>
                                  <w:sz w:val="16"/>
                                  <w:szCs w:val="16"/>
                                </w:rPr>
                                <w:t>IFM</w:t>
                              </w:r>
                            </w:p>
                          </w:txbxContent>
                        </wps:txbx>
                        <wps:bodyPr rot="0" vert="horz" wrap="none" lIns="0" tIns="0" rIns="0" bIns="0" anchor="t" anchorCtr="0">
                          <a:spAutoFit/>
                        </wps:bodyPr>
                      </wps:wsp>
                      <wps:wsp>
                        <wps:cNvPr id="1921" name="Rectangle 2002"/>
                        <wps:cNvSpPr>
                          <a:spLocks noChangeArrowheads="1"/>
                        </wps:cNvSpPr>
                        <wps:spPr bwMode="auto">
                          <a:xfrm>
                            <a:off x="3770339" y="2526919"/>
                            <a:ext cx="28575"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F27EFC" w14:textId="77777777" w:rsidR="00181A7E" w:rsidRDefault="00181A7E" w:rsidP="00F94E00">
                              <w:r>
                                <w:rPr>
                                  <w:rFonts w:cs="Arial"/>
                                  <w:b/>
                                  <w:bCs/>
                                  <w:i/>
                                  <w:iCs/>
                                  <w:color w:val="000000"/>
                                  <w:sz w:val="16"/>
                                  <w:szCs w:val="16"/>
                                </w:rPr>
                                <w:t>/</w:t>
                              </w:r>
                            </w:p>
                          </w:txbxContent>
                        </wps:txbx>
                        <wps:bodyPr rot="0" vert="horz" wrap="none" lIns="0" tIns="0" rIns="0" bIns="0" anchor="t" anchorCtr="0">
                          <a:spAutoFit/>
                        </wps:bodyPr>
                      </wps:wsp>
                      <wps:wsp>
                        <wps:cNvPr id="1922" name="Rectangle 2003"/>
                        <wps:cNvSpPr>
                          <a:spLocks noChangeArrowheads="1"/>
                        </wps:cNvSpPr>
                        <wps:spPr bwMode="auto">
                          <a:xfrm>
                            <a:off x="4060893" y="2773145"/>
                            <a:ext cx="610235"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51269A" w14:textId="77777777" w:rsidR="00181A7E" w:rsidRDefault="00181A7E" w:rsidP="00F94E00">
                              <w:r>
                                <w:rPr>
                                  <w:rFonts w:cs="Arial"/>
                                  <w:b/>
                                  <w:bCs/>
                                  <w:i/>
                                  <w:iCs/>
                                  <w:color w:val="000000"/>
                                  <w:sz w:val="16"/>
                                  <w:szCs w:val="16"/>
                                </w:rPr>
                                <w:t>RTM System</w:t>
                              </w:r>
                            </w:p>
                          </w:txbxContent>
                        </wps:txbx>
                        <wps:bodyPr rot="0" vert="horz" wrap="none" lIns="0" tIns="0" rIns="0" bIns="0" anchor="t" anchorCtr="0">
                          <a:spAutoFit/>
                        </wps:bodyPr>
                      </wps:wsp>
                      <wps:wsp>
                        <wps:cNvPr id="1923" name="Freeform 2004"/>
                        <wps:cNvSpPr>
                          <a:spLocks/>
                        </wps:cNvSpPr>
                        <wps:spPr bwMode="auto">
                          <a:xfrm>
                            <a:off x="3153575" y="1601020"/>
                            <a:ext cx="329323" cy="1735455"/>
                          </a:xfrm>
                          <a:custGeom>
                            <a:avLst/>
                            <a:gdLst>
                              <a:gd name="T0" fmla="*/ 0 w 533"/>
                              <a:gd name="T1" fmla="*/ 2733 h 2733"/>
                              <a:gd name="T2" fmla="*/ 124 w 533"/>
                              <a:gd name="T3" fmla="*/ 2733 h 2733"/>
                              <a:gd name="T4" fmla="*/ 124 w 533"/>
                              <a:gd name="T5" fmla="*/ 0 h 2733"/>
                              <a:gd name="T6" fmla="*/ 533 w 533"/>
                              <a:gd name="T7" fmla="*/ 0 h 2733"/>
                            </a:gdLst>
                            <a:ahLst/>
                            <a:cxnLst>
                              <a:cxn ang="0">
                                <a:pos x="T0" y="T1"/>
                              </a:cxn>
                              <a:cxn ang="0">
                                <a:pos x="T2" y="T3"/>
                              </a:cxn>
                              <a:cxn ang="0">
                                <a:pos x="T4" y="T5"/>
                              </a:cxn>
                              <a:cxn ang="0">
                                <a:pos x="T6" y="T7"/>
                              </a:cxn>
                            </a:cxnLst>
                            <a:rect l="0" t="0" r="r" b="b"/>
                            <a:pathLst>
                              <a:path w="533" h="2733">
                                <a:moveTo>
                                  <a:pt x="0" y="2733"/>
                                </a:moveTo>
                                <a:lnTo>
                                  <a:pt x="124" y="2733"/>
                                </a:lnTo>
                                <a:lnTo>
                                  <a:pt x="124" y="0"/>
                                </a:lnTo>
                                <a:lnTo>
                                  <a:pt x="533" y="0"/>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24" name="Freeform 2005"/>
                        <wps:cNvSpPr>
                          <a:spLocks/>
                        </wps:cNvSpPr>
                        <wps:spPr bwMode="auto">
                          <a:xfrm>
                            <a:off x="3470910" y="1576070"/>
                            <a:ext cx="49530" cy="47625"/>
                          </a:xfrm>
                          <a:custGeom>
                            <a:avLst/>
                            <a:gdLst>
                              <a:gd name="T0" fmla="*/ 78 w 78"/>
                              <a:gd name="T1" fmla="*/ 38 h 75"/>
                              <a:gd name="T2" fmla="*/ 0 w 78"/>
                              <a:gd name="T3" fmla="*/ 75 h 75"/>
                              <a:gd name="T4" fmla="*/ 5 w 78"/>
                              <a:gd name="T5" fmla="*/ 66 h 75"/>
                              <a:gd name="T6" fmla="*/ 7 w 78"/>
                              <a:gd name="T7" fmla="*/ 57 h 75"/>
                              <a:gd name="T8" fmla="*/ 9 w 78"/>
                              <a:gd name="T9" fmla="*/ 46 h 75"/>
                              <a:gd name="T10" fmla="*/ 11 w 78"/>
                              <a:gd name="T11" fmla="*/ 38 h 75"/>
                              <a:gd name="T12" fmla="*/ 9 w 78"/>
                              <a:gd name="T13" fmla="*/ 29 h 75"/>
                              <a:gd name="T14" fmla="*/ 7 w 78"/>
                              <a:gd name="T15" fmla="*/ 18 h 75"/>
                              <a:gd name="T16" fmla="*/ 5 w 78"/>
                              <a:gd name="T17" fmla="*/ 9 h 75"/>
                              <a:gd name="T18" fmla="*/ 0 w 78"/>
                              <a:gd name="T19" fmla="*/ 0 h 75"/>
                              <a:gd name="T20" fmla="*/ 78 w 78"/>
                              <a:gd name="T21" fmla="*/ 38 h 75"/>
                              <a:gd name="T22" fmla="*/ 78 w 78"/>
                              <a:gd name="T23" fmla="*/ 3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5">
                                <a:moveTo>
                                  <a:pt x="78" y="38"/>
                                </a:moveTo>
                                <a:lnTo>
                                  <a:pt x="0" y="75"/>
                                </a:lnTo>
                                <a:lnTo>
                                  <a:pt x="5" y="66"/>
                                </a:lnTo>
                                <a:lnTo>
                                  <a:pt x="7" y="57"/>
                                </a:lnTo>
                                <a:lnTo>
                                  <a:pt x="9" y="46"/>
                                </a:lnTo>
                                <a:lnTo>
                                  <a:pt x="11" y="38"/>
                                </a:lnTo>
                                <a:lnTo>
                                  <a:pt x="9" y="29"/>
                                </a:lnTo>
                                <a:lnTo>
                                  <a:pt x="7" y="18"/>
                                </a:lnTo>
                                <a:lnTo>
                                  <a:pt x="5" y="9"/>
                                </a:lnTo>
                                <a:lnTo>
                                  <a:pt x="0" y="0"/>
                                </a:lnTo>
                                <a:lnTo>
                                  <a:pt x="78" y="38"/>
                                </a:lnTo>
                                <a:lnTo>
                                  <a:pt x="78"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25" name="Freeform 2006"/>
                        <wps:cNvSpPr>
                          <a:spLocks/>
                        </wps:cNvSpPr>
                        <wps:spPr bwMode="auto">
                          <a:xfrm>
                            <a:off x="3470910" y="1576070"/>
                            <a:ext cx="49530" cy="47625"/>
                          </a:xfrm>
                          <a:custGeom>
                            <a:avLst/>
                            <a:gdLst>
                              <a:gd name="T0" fmla="*/ 78 w 78"/>
                              <a:gd name="T1" fmla="*/ 38 h 75"/>
                              <a:gd name="T2" fmla="*/ 0 w 78"/>
                              <a:gd name="T3" fmla="*/ 75 h 75"/>
                              <a:gd name="T4" fmla="*/ 5 w 78"/>
                              <a:gd name="T5" fmla="*/ 66 h 75"/>
                              <a:gd name="T6" fmla="*/ 7 w 78"/>
                              <a:gd name="T7" fmla="*/ 57 h 75"/>
                              <a:gd name="T8" fmla="*/ 9 w 78"/>
                              <a:gd name="T9" fmla="*/ 46 h 75"/>
                              <a:gd name="T10" fmla="*/ 11 w 78"/>
                              <a:gd name="T11" fmla="*/ 38 h 75"/>
                              <a:gd name="T12" fmla="*/ 9 w 78"/>
                              <a:gd name="T13" fmla="*/ 29 h 75"/>
                              <a:gd name="T14" fmla="*/ 7 w 78"/>
                              <a:gd name="T15" fmla="*/ 18 h 75"/>
                              <a:gd name="T16" fmla="*/ 5 w 78"/>
                              <a:gd name="T17" fmla="*/ 9 h 75"/>
                              <a:gd name="T18" fmla="*/ 0 w 78"/>
                              <a:gd name="T19" fmla="*/ 0 h 75"/>
                              <a:gd name="T20" fmla="*/ 78 w 78"/>
                              <a:gd name="T21" fmla="*/ 38 h 75"/>
                              <a:gd name="T22" fmla="*/ 78 w 78"/>
                              <a:gd name="T23" fmla="*/ 3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5">
                                <a:moveTo>
                                  <a:pt x="78" y="38"/>
                                </a:moveTo>
                                <a:lnTo>
                                  <a:pt x="0" y="75"/>
                                </a:lnTo>
                                <a:lnTo>
                                  <a:pt x="5" y="66"/>
                                </a:lnTo>
                                <a:lnTo>
                                  <a:pt x="7" y="57"/>
                                </a:lnTo>
                                <a:lnTo>
                                  <a:pt x="9" y="46"/>
                                </a:lnTo>
                                <a:lnTo>
                                  <a:pt x="11" y="38"/>
                                </a:lnTo>
                                <a:lnTo>
                                  <a:pt x="9" y="29"/>
                                </a:lnTo>
                                <a:lnTo>
                                  <a:pt x="7" y="18"/>
                                </a:lnTo>
                                <a:lnTo>
                                  <a:pt x="5" y="9"/>
                                </a:lnTo>
                                <a:lnTo>
                                  <a:pt x="0" y="0"/>
                                </a:lnTo>
                                <a:lnTo>
                                  <a:pt x="78" y="38"/>
                                </a:lnTo>
                                <a:lnTo>
                                  <a:pt x="78" y="38"/>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26" name="Line 2007"/>
                        <wps:cNvCnPr/>
                        <wps:spPr bwMode="auto">
                          <a:xfrm>
                            <a:off x="1065530" y="2520315"/>
                            <a:ext cx="1270" cy="9969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27" name="Freeform 2008"/>
                        <wps:cNvSpPr>
                          <a:spLocks/>
                        </wps:cNvSpPr>
                        <wps:spPr bwMode="auto">
                          <a:xfrm>
                            <a:off x="1041400" y="2606040"/>
                            <a:ext cx="48895" cy="50165"/>
                          </a:xfrm>
                          <a:custGeom>
                            <a:avLst/>
                            <a:gdLst>
                              <a:gd name="T0" fmla="*/ 38 w 77"/>
                              <a:gd name="T1" fmla="*/ 79 h 79"/>
                              <a:gd name="T2" fmla="*/ 0 w 77"/>
                              <a:gd name="T3" fmla="*/ 0 h 79"/>
                              <a:gd name="T4" fmla="*/ 9 w 77"/>
                              <a:gd name="T5" fmla="*/ 4 h 79"/>
                              <a:gd name="T6" fmla="*/ 20 w 77"/>
                              <a:gd name="T7" fmla="*/ 6 h 79"/>
                              <a:gd name="T8" fmla="*/ 29 w 77"/>
                              <a:gd name="T9" fmla="*/ 9 h 79"/>
                              <a:gd name="T10" fmla="*/ 38 w 77"/>
                              <a:gd name="T11" fmla="*/ 9 h 79"/>
                              <a:gd name="T12" fmla="*/ 49 w 77"/>
                              <a:gd name="T13" fmla="*/ 9 h 79"/>
                              <a:gd name="T14" fmla="*/ 57 w 77"/>
                              <a:gd name="T15" fmla="*/ 6 h 79"/>
                              <a:gd name="T16" fmla="*/ 69 w 77"/>
                              <a:gd name="T17" fmla="*/ 4 h 79"/>
                              <a:gd name="T18" fmla="*/ 77 w 77"/>
                              <a:gd name="T19" fmla="*/ 0 h 79"/>
                              <a:gd name="T20" fmla="*/ 38 w 77"/>
                              <a:gd name="T21" fmla="*/ 79 h 79"/>
                              <a:gd name="T22" fmla="*/ 38 w 77"/>
                              <a:gd name="T23"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9">
                                <a:moveTo>
                                  <a:pt x="38" y="79"/>
                                </a:moveTo>
                                <a:lnTo>
                                  <a:pt x="0" y="0"/>
                                </a:lnTo>
                                <a:lnTo>
                                  <a:pt x="9" y="4"/>
                                </a:lnTo>
                                <a:lnTo>
                                  <a:pt x="20" y="6"/>
                                </a:lnTo>
                                <a:lnTo>
                                  <a:pt x="29" y="9"/>
                                </a:lnTo>
                                <a:lnTo>
                                  <a:pt x="38" y="9"/>
                                </a:lnTo>
                                <a:lnTo>
                                  <a:pt x="49" y="9"/>
                                </a:lnTo>
                                <a:lnTo>
                                  <a:pt x="57" y="6"/>
                                </a:lnTo>
                                <a:lnTo>
                                  <a:pt x="69" y="4"/>
                                </a:lnTo>
                                <a:lnTo>
                                  <a:pt x="77" y="0"/>
                                </a:lnTo>
                                <a:lnTo>
                                  <a:pt x="38" y="79"/>
                                </a:lnTo>
                                <a:lnTo>
                                  <a:pt x="38"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28" name="Freeform 2009"/>
                        <wps:cNvSpPr>
                          <a:spLocks/>
                        </wps:cNvSpPr>
                        <wps:spPr bwMode="auto">
                          <a:xfrm>
                            <a:off x="1041400" y="2606040"/>
                            <a:ext cx="48895" cy="50165"/>
                          </a:xfrm>
                          <a:custGeom>
                            <a:avLst/>
                            <a:gdLst>
                              <a:gd name="T0" fmla="*/ 38 w 77"/>
                              <a:gd name="T1" fmla="*/ 79 h 79"/>
                              <a:gd name="T2" fmla="*/ 0 w 77"/>
                              <a:gd name="T3" fmla="*/ 0 h 79"/>
                              <a:gd name="T4" fmla="*/ 9 w 77"/>
                              <a:gd name="T5" fmla="*/ 4 h 79"/>
                              <a:gd name="T6" fmla="*/ 20 w 77"/>
                              <a:gd name="T7" fmla="*/ 6 h 79"/>
                              <a:gd name="T8" fmla="*/ 29 w 77"/>
                              <a:gd name="T9" fmla="*/ 9 h 79"/>
                              <a:gd name="T10" fmla="*/ 38 w 77"/>
                              <a:gd name="T11" fmla="*/ 9 h 79"/>
                              <a:gd name="T12" fmla="*/ 49 w 77"/>
                              <a:gd name="T13" fmla="*/ 9 h 79"/>
                              <a:gd name="T14" fmla="*/ 57 w 77"/>
                              <a:gd name="T15" fmla="*/ 6 h 79"/>
                              <a:gd name="T16" fmla="*/ 69 w 77"/>
                              <a:gd name="T17" fmla="*/ 4 h 79"/>
                              <a:gd name="T18" fmla="*/ 77 w 77"/>
                              <a:gd name="T19" fmla="*/ 0 h 79"/>
                              <a:gd name="T20" fmla="*/ 38 w 77"/>
                              <a:gd name="T21" fmla="*/ 79 h 79"/>
                              <a:gd name="T22" fmla="*/ 38 w 77"/>
                              <a:gd name="T23"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9">
                                <a:moveTo>
                                  <a:pt x="38" y="79"/>
                                </a:moveTo>
                                <a:lnTo>
                                  <a:pt x="0" y="0"/>
                                </a:lnTo>
                                <a:lnTo>
                                  <a:pt x="9" y="4"/>
                                </a:lnTo>
                                <a:lnTo>
                                  <a:pt x="20" y="6"/>
                                </a:lnTo>
                                <a:lnTo>
                                  <a:pt x="29" y="9"/>
                                </a:lnTo>
                                <a:lnTo>
                                  <a:pt x="38" y="9"/>
                                </a:lnTo>
                                <a:lnTo>
                                  <a:pt x="49" y="9"/>
                                </a:lnTo>
                                <a:lnTo>
                                  <a:pt x="57" y="6"/>
                                </a:lnTo>
                                <a:lnTo>
                                  <a:pt x="69" y="4"/>
                                </a:lnTo>
                                <a:lnTo>
                                  <a:pt x="77" y="0"/>
                                </a:lnTo>
                                <a:lnTo>
                                  <a:pt x="38" y="79"/>
                                </a:lnTo>
                                <a:lnTo>
                                  <a:pt x="38" y="79"/>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29" name="Line 2010"/>
                        <wps:cNvCnPr/>
                        <wps:spPr bwMode="auto">
                          <a:xfrm>
                            <a:off x="1713230" y="817245"/>
                            <a:ext cx="1270" cy="9080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30" name="Freeform 2011"/>
                        <wps:cNvSpPr>
                          <a:spLocks/>
                        </wps:cNvSpPr>
                        <wps:spPr bwMode="auto">
                          <a:xfrm>
                            <a:off x="1689100" y="895350"/>
                            <a:ext cx="49530" cy="50800"/>
                          </a:xfrm>
                          <a:custGeom>
                            <a:avLst/>
                            <a:gdLst>
                              <a:gd name="T0" fmla="*/ 40 w 78"/>
                              <a:gd name="T1" fmla="*/ 80 h 80"/>
                              <a:gd name="T2" fmla="*/ 0 w 78"/>
                              <a:gd name="T3" fmla="*/ 2 h 80"/>
                              <a:gd name="T4" fmla="*/ 9 w 78"/>
                              <a:gd name="T5" fmla="*/ 5 h 80"/>
                              <a:gd name="T6" fmla="*/ 18 w 78"/>
                              <a:gd name="T7" fmla="*/ 9 h 80"/>
                              <a:gd name="T8" fmla="*/ 29 w 78"/>
                              <a:gd name="T9" fmla="*/ 9 h 80"/>
                              <a:gd name="T10" fmla="*/ 38 w 78"/>
                              <a:gd name="T11" fmla="*/ 11 h 80"/>
                              <a:gd name="T12" fmla="*/ 49 w 78"/>
                              <a:gd name="T13" fmla="*/ 9 h 80"/>
                              <a:gd name="T14" fmla="*/ 58 w 78"/>
                              <a:gd name="T15" fmla="*/ 9 h 80"/>
                              <a:gd name="T16" fmla="*/ 69 w 78"/>
                              <a:gd name="T17" fmla="*/ 5 h 80"/>
                              <a:gd name="T18" fmla="*/ 78 w 78"/>
                              <a:gd name="T19" fmla="*/ 0 h 80"/>
                              <a:gd name="T20" fmla="*/ 40 w 78"/>
                              <a:gd name="T21" fmla="*/ 80 h 80"/>
                              <a:gd name="T22" fmla="*/ 40 w 78"/>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40" y="80"/>
                                </a:moveTo>
                                <a:lnTo>
                                  <a:pt x="0" y="2"/>
                                </a:lnTo>
                                <a:lnTo>
                                  <a:pt x="9" y="5"/>
                                </a:lnTo>
                                <a:lnTo>
                                  <a:pt x="18" y="9"/>
                                </a:lnTo>
                                <a:lnTo>
                                  <a:pt x="29" y="9"/>
                                </a:lnTo>
                                <a:lnTo>
                                  <a:pt x="38" y="11"/>
                                </a:lnTo>
                                <a:lnTo>
                                  <a:pt x="49" y="9"/>
                                </a:lnTo>
                                <a:lnTo>
                                  <a:pt x="58" y="9"/>
                                </a:lnTo>
                                <a:lnTo>
                                  <a:pt x="69" y="5"/>
                                </a:lnTo>
                                <a:lnTo>
                                  <a:pt x="78" y="0"/>
                                </a:lnTo>
                                <a:lnTo>
                                  <a:pt x="40" y="80"/>
                                </a:lnTo>
                                <a:lnTo>
                                  <a:pt x="40"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31" name="Freeform 2012"/>
                        <wps:cNvSpPr>
                          <a:spLocks/>
                        </wps:cNvSpPr>
                        <wps:spPr bwMode="auto">
                          <a:xfrm>
                            <a:off x="1689100" y="895350"/>
                            <a:ext cx="49530" cy="50800"/>
                          </a:xfrm>
                          <a:custGeom>
                            <a:avLst/>
                            <a:gdLst>
                              <a:gd name="T0" fmla="*/ 40 w 78"/>
                              <a:gd name="T1" fmla="*/ 80 h 80"/>
                              <a:gd name="T2" fmla="*/ 0 w 78"/>
                              <a:gd name="T3" fmla="*/ 2 h 80"/>
                              <a:gd name="T4" fmla="*/ 9 w 78"/>
                              <a:gd name="T5" fmla="*/ 5 h 80"/>
                              <a:gd name="T6" fmla="*/ 18 w 78"/>
                              <a:gd name="T7" fmla="*/ 9 h 80"/>
                              <a:gd name="T8" fmla="*/ 29 w 78"/>
                              <a:gd name="T9" fmla="*/ 9 h 80"/>
                              <a:gd name="T10" fmla="*/ 38 w 78"/>
                              <a:gd name="T11" fmla="*/ 11 h 80"/>
                              <a:gd name="T12" fmla="*/ 49 w 78"/>
                              <a:gd name="T13" fmla="*/ 9 h 80"/>
                              <a:gd name="T14" fmla="*/ 58 w 78"/>
                              <a:gd name="T15" fmla="*/ 9 h 80"/>
                              <a:gd name="T16" fmla="*/ 69 w 78"/>
                              <a:gd name="T17" fmla="*/ 5 h 80"/>
                              <a:gd name="T18" fmla="*/ 78 w 78"/>
                              <a:gd name="T19" fmla="*/ 0 h 80"/>
                              <a:gd name="T20" fmla="*/ 40 w 78"/>
                              <a:gd name="T21" fmla="*/ 80 h 80"/>
                              <a:gd name="T22" fmla="*/ 40 w 78"/>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40" y="80"/>
                                </a:moveTo>
                                <a:lnTo>
                                  <a:pt x="0" y="2"/>
                                </a:lnTo>
                                <a:lnTo>
                                  <a:pt x="9" y="5"/>
                                </a:lnTo>
                                <a:lnTo>
                                  <a:pt x="18" y="9"/>
                                </a:lnTo>
                                <a:lnTo>
                                  <a:pt x="29" y="9"/>
                                </a:lnTo>
                                <a:lnTo>
                                  <a:pt x="38" y="11"/>
                                </a:lnTo>
                                <a:lnTo>
                                  <a:pt x="49" y="9"/>
                                </a:lnTo>
                                <a:lnTo>
                                  <a:pt x="58" y="9"/>
                                </a:lnTo>
                                <a:lnTo>
                                  <a:pt x="69" y="5"/>
                                </a:lnTo>
                                <a:lnTo>
                                  <a:pt x="78" y="0"/>
                                </a:lnTo>
                                <a:lnTo>
                                  <a:pt x="40" y="80"/>
                                </a:lnTo>
                                <a:lnTo>
                                  <a:pt x="40" y="8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32" name="Rectangle 2013"/>
                        <wps:cNvSpPr>
                          <a:spLocks noChangeArrowheads="1"/>
                        </wps:cNvSpPr>
                        <wps:spPr bwMode="auto">
                          <a:xfrm>
                            <a:off x="3486785" y="1918335"/>
                            <a:ext cx="1908175" cy="908050"/>
                          </a:xfrm>
                          <a:prstGeom prst="rect">
                            <a:avLst/>
                          </a:prstGeom>
                          <a:solidFill>
                            <a:srgbClr val="E8EEF7"/>
                          </a:solidFill>
                          <a:ln w="3175">
                            <a:solidFill>
                              <a:srgbClr val="000000"/>
                            </a:solidFill>
                            <a:miter lim="800000"/>
                            <a:headEnd/>
                            <a:tailEnd/>
                          </a:ln>
                          <a:extLst/>
                        </wps:spPr>
                        <wps:bodyPr rot="0" vert="horz" wrap="square" lIns="91440" tIns="45720" rIns="91440" bIns="45720" anchor="t" anchorCtr="0" upright="1">
                          <a:noAutofit/>
                        </wps:bodyPr>
                      </wps:wsp>
                      <wps:wsp>
                        <wps:cNvPr id="1933" name="Freeform 2015"/>
                        <wps:cNvSpPr>
                          <a:spLocks noEditPoints="1"/>
                        </wps:cNvSpPr>
                        <wps:spPr bwMode="auto">
                          <a:xfrm>
                            <a:off x="4665980" y="2036445"/>
                            <a:ext cx="643255" cy="353695"/>
                          </a:xfrm>
                          <a:custGeom>
                            <a:avLst/>
                            <a:gdLst>
                              <a:gd name="T0" fmla="*/ 4 w 1013"/>
                              <a:gd name="T1" fmla="*/ 108 h 557"/>
                              <a:gd name="T2" fmla="*/ 28 w 1013"/>
                              <a:gd name="T3" fmla="*/ 84 h 557"/>
                              <a:gd name="T4" fmla="*/ 73 w 1013"/>
                              <a:gd name="T5" fmla="*/ 62 h 557"/>
                              <a:gd name="T6" fmla="*/ 130 w 1013"/>
                              <a:gd name="T7" fmla="*/ 42 h 557"/>
                              <a:gd name="T8" fmla="*/ 201 w 1013"/>
                              <a:gd name="T9" fmla="*/ 24 h 557"/>
                              <a:gd name="T10" fmla="*/ 285 w 1013"/>
                              <a:gd name="T11" fmla="*/ 13 h 557"/>
                              <a:gd name="T12" fmla="*/ 402 w 1013"/>
                              <a:gd name="T13" fmla="*/ 2 h 557"/>
                              <a:gd name="T14" fmla="*/ 608 w 1013"/>
                              <a:gd name="T15" fmla="*/ 2 h 557"/>
                              <a:gd name="T16" fmla="*/ 725 w 1013"/>
                              <a:gd name="T17" fmla="*/ 13 h 557"/>
                              <a:gd name="T18" fmla="*/ 810 w 1013"/>
                              <a:gd name="T19" fmla="*/ 24 h 557"/>
                              <a:gd name="T20" fmla="*/ 880 w 1013"/>
                              <a:gd name="T21" fmla="*/ 42 h 557"/>
                              <a:gd name="T22" fmla="*/ 940 w 1013"/>
                              <a:gd name="T23" fmla="*/ 62 h 557"/>
                              <a:gd name="T24" fmla="*/ 982 w 1013"/>
                              <a:gd name="T25" fmla="*/ 84 h 557"/>
                              <a:gd name="T26" fmla="*/ 1007 w 1013"/>
                              <a:gd name="T27" fmla="*/ 108 h 557"/>
                              <a:gd name="T28" fmla="*/ 1013 w 1013"/>
                              <a:gd name="T29" fmla="*/ 128 h 557"/>
                              <a:gd name="T30" fmla="*/ 1002 w 1013"/>
                              <a:gd name="T31" fmla="*/ 152 h 557"/>
                              <a:gd name="T32" fmla="*/ 973 w 1013"/>
                              <a:gd name="T33" fmla="*/ 176 h 557"/>
                              <a:gd name="T34" fmla="*/ 927 w 1013"/>
                              <a:gd name="T35" fmla="*/ 199 h 557"/>
                              <a:gd name="T36" fmla="*/ 865 w 1013"/>
                              <a:gd name="T37" fmla="*/ 216 h 557"/>
                              <a:gd name="T38" fmla="*/ 790 w 1013"/>
                              <a:gd name="T39" fmla="*/ 232 h 557"/>
                              <a:gd name="T40" fmla="*/ 703 w 1013"/>
                              <a:gd name="T41" fmla="*/ 245 h 557"/>
                              <a:gd name="T42" fmla="*/ 557 w 1013"/>
                              <a:gd name="T43" fmla="*/ 254 h 557"/>
                              <a:gd name="T44" fmla="*/ 354 w 1013"/>
                              <a:gd name="T45" fmla="*/ 247 h 557"/>
                              <a:gd name="T46" fmla="*/ 263 w 1013"/>
                              <a:gd name="T47" fmla="*/ 238 h 557"/>
                              <a:gd name="T48" fmla="*/ 183 w 1013"/>
                              <a:gd name="T49" fmla="*/ 225 h 557"/>
                              <a:gd name="T50" fmla="*/ 115 w 1013"/>
                              <a:gd name="T51" fmla="*/ 207 h 557"/>
                              <a:gd name="T52" fmla="*/ 59 w 1013"/>
                              <a:gd name="T53" fmla="*/ 188 h 557"/>
                              <a:gd name="T54" fmla="*/ 22 w 1013"/>
                              <a:gd name="T55" fmla="*/ 165 h 557"/>
                              <a:gd name="T56" fmla="*/ 2 w 1013"/>
                              <a:gd name="T57" fmla="*/ 139 h 557"/>
                              <a:gd name="T58" fmla="*/ 0 w 1013"/>
                              <a:gd name="T59" fmla="*/ 431 h 557"/>
                              <a:gd name="T60" fmla="*/ 8 w 1013"/>
                              <a:gd name="T61" fmla="*/ 455 h 557"/>
                              <a:gd name="T62" fmla="*/ 39 w 1013"/>
                              <a:gd name="T63" fmla="*/ 479 h 557"/>
                              <a:gd name="T64" fmla="*/ 86 w 1013"/>
                              <a:gd name="T65" fmla="*/ 501 h 557"/>
                              <a:gd name="T66" fmla="*/ 148 w 1013"/>
                              <a:gd name="T67" fmla="*/ 519 h 557"/>
                              <a:gd name="T68" fmla="*/ 221 w 1013"/>
                              <a:gd name="T69" fmla="*/ 534 h 557"/>
                              <a:gd name="T70" fmla="*/ 307 w 1013"/>
                              <a:gd name="T71" fmla="*/ 548 h 557"/>
                              <a:gd name="T72" fmla="*/ 453 w 1013"/>
                              <a:gd name="T73" fmla="*/ 557 h 557"/>
                              <a:gd name="T74" fmla="*/ 657 w 1013"/>
                              <a:gd name="T75" fmla="*/ 550 h 557"/>
                              <a:gd name="T76" fmla="*/ 748 w 1013"/>
                              <a:gd name="T77" fmla="*/ 541 h 557"/>
                              <a:gd name="T78" fmla="*/ 827 w 1013"/>
                              <a:gd name="T79" fmla="*/ 528 h 557"/>
                              <a:gd name="T80" fmla="*/ 896 w 1013"/>
                              <a:gd name="T81" fmla="*/ 510 h 557"/>
                              <a:gd name="T82" fmla="*/ 951 w 1013"/>
                              <a:gd name="T83" fmla="*/ 490 h 557"/>
                              <a:gd name="T84" fmla="*/ 989 w 1013"/>
                              <a:gd name="T85" fmla="*/ 468 h 557"/>
                              <a:gd name="T86" fmla="*/ 1011 w 1013"/>
                              <a:gd name="T87" fmla="*/ 442 h 557"/>
                              <a:gd name="T88" fmla="*/ 1013 w 1013"/>
                              <a:gd name="T89" fmla="*/ 128 h 557"/>
                              <a:gd name="T90" fmla="*/ 1002 w 1013"/>
                              <a:gd name="T91" fmla="*/ 152 h 557"/>
                              <a:gd name="T92" fmla="*/ 973 w 1013"/>
                              <a:gd name="T93" fmla="*/ 176 h 557"/>
                              <a:gd name="T94" fmla="*/ 927 w 1013"/>
                              <a:gd name="T95" fmla="*/ 199 h 557"/>
                              <a:gd name="T96" fmla="*/ 865 w 1013"/>
                              <a:gd name="T97" fmla="*/ 216 h 557"/>
                              <a:gd name="T98" fmla="*/ 790 w 1013"/>
                              <a:gd name="T99" fmla="*/ 232 h 557"/>
                              <a:gd name="T100" fmla="*/ 703 w 1013"/>
                              <a:gd name="T101" fmla="*/ 245 h 557"/>
                              <a:gd name="T102" fmla="*/ 557 w 1013"/>
                              <a:gd name="T103" fmla="*/ 254 h 557"/>
                              <a:gd name="T104" fmla="*/ 354 w 1013"/>
                              <a:gd name="T105" fmla="*/ 247 h 557"/>
                              <a:gd name="T106" fmla="*/ 263 w 1013"/>
                              <a:gd name="T107" fmla="*/ 238 h 557"/>
                              <a:gd name="T108" fmla="*/ 183 w 1013"/>
                              <a:gd name="T109" fmla="*/ 225 h 557"/>
                              <a:gd name="T110" fmla="*/ 115 w 1013"/>
                              <a:gd name="T111" fmla="*/ 207 h 557"/>
                              <a:gd name="T112" fmla="*/ 59 w 1013"/>
                              <a:gd name="T113" fmla="*/ 188 h 557"/>
                              <a:gd name="T114" fmla="*/ 22 w 1013"/>
                              <a:gd name="T115" fmla="*/ 165 h 557"/>
                              <a:gd name="T116" fmla="*/ 2 w 1013"/>
                              <a:gd name="T117" fmla="*/ 139 h 557"/>
                              <a:gd name="T118" fmla="*/ 0 w 1013"/>
                              <a:gd name="T119" fmla="*/ 431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3" h="557">
                                <a:moveTo>
                                  <a:pt x="0" y="128"/>
                                </a:moveTo>
                                <a:lnTo>
                                  <a:pt x="0" y="121"/>
                                </a:lnTo>
                                <a:lnTo>
                                  <a:pt x="2" y="115"/>
                                </a:lnTo>
                                <a:lnTo>
                                  <a:pt x="4" y="108"/>
                                </a:lnTo>
                                <a:lnTo>
                                  <a:pt x="8" y="101"/>
                                </a:lnTo>
                                <a:lnTo>
                                  <a:pt x="15" y="95"/>
                                </a:lnTo>
                                <a:lnTo>
                                  <a:pt x="22" y="88"/>
                                </a:lnTo>
                                <a:lnTo>
                                  <a:pt x="28" y="84"/>
                                </a:lnTo>
                                <a:lnTo>
                                  <a:pt x="39" y="77"/>
                                </a:lnTo>
                                <a:lnTo>
                                  <a:pt x="48" y="73"/>
                                </a:lnTo>
                                <a:lnTo>
                                  <a:pt x="59" y="66"/>
                                </a:lnTo>
                                <a:lnTo>
                                  <a:pt x="73" y="62"/>
                                </a:lnTo>
                                <a:lnTo>
                                  <a:pt x="86" y="55"/>
                                </a:lnTo>
                                <a:lnTo>
                                  <a:pt x="99" y="51"/>
                                </a:lnTo>
                                <a:lnTo>
                                  <a:pt x="115" y="46"/>
                                </a:lnTo>
                                <a:lnTo>
                                  <a:pt x="130" y="42"/>
                                </a:lnTo>
                                <a:lnTo>
                                  <a:pt x="148" y="37"/>
                                </a:lnTo>
                                <a:lnTo>
                                  <a:pt x="166" y="33"/>
                                </a:lnTo>
                                <a:lnTo>
                                  <a:pt x="183" y="28"/>
                                </a:lnTo>
                                <a:lnTo>
                                  <a:pt x="201" y="24"/>
                                </a:lnTo>
                                <a:lnTo>
                                  <a:pt x="221" y="22"/>
                                </a:lnTo>
                                <a:lnTo>
                                  <a:pt x="243" y="17"/>
                                </a:lnTo>
                                <a:lnTo>
                                  <a:pt x="263" y="15"/>
                                </a:lnTo>
                                <a:lnTo>
                                  <a:pt x="285" y="13"/>
                                </a:lnTo>
                                <a:lnTo>
                                  <a:pt x="307" y="11"/>
                                </a:lnTo>
                                <a:lnTo>
                                  <a:pt x="332" y="9"/>
                                </a:lnTo>
                                <a:lnTo>
                                  <a:pt x="354" y="6"/>
                                </a:lnTo>
                                <a:lnTo>
                                  <a:pt x="402" y="2"/>
                                </a:lnTo>
                                <a:lnTo>
                                  <a:pt x="453" y="0"/>
                                </a:lnTo>
                                <a:lnTo>
                                  <a:pt x="506" y="0"/>
                                </a:lnTo>
                                <a:lnTo>
                                  <a:pt x="557" y="0"/>
                                </a:lnTo>
                                <a:lnTo>
                                  <a:pt x="608" y="2"/>
                                </a:lnTo>
                                <a:lnTo>
                                  <a:pt x="657" y="6"/>
                                </a:lnTo>
                                <a:lnTo>
                                  <a:pt x="679" y="9"/>
                                </a:lnTo>
                                <a:lnTo>
                                  <a:pt x="703" y="11"/>
                                </a:lnTo>
                                <a:lnTo>
                                  <a:pt x="725" y="13"/>
                                </a:lnTo>
                                <a:lnTo>
                                  <a:pt x="748" y="15"/>
                                </a:lnTo>
                                <a:lnTo>
                                  <a:pt x="767" y="17"/>
                                </a:lnTo>
                                <a:lnTo>
                                  <a:pt x="790" y="22"/>
                                </a:lnTo>
                                <a:lnTo>
                                  <a:pt x="810" y="24"/>
                                </a:lnTo>
                                <a:lnTo>
                                  <a:pt x="827" y="28"/>
                                </a:lnTo>
                                <a:lnTo>
                                  <a:pt x="847" y="33"/>
                                </a:lnTo>
                                <a:lnTo>
                                  <a:pt x="865" y="37"/>
                                </a:lnTo>
                                <a:lnTo>
                                  <a:pt x="880" y="42"/>
                                </a:lnTo>
                                <a:lnTo>
                                  <a:pt x="896" y="46"/>
                                </a:lnTo>
                                <a:lnTo>
                                  <a:pt x="911" y="51"/>
                                </a:lnTo>
                                <a:lnTo>
                                  <a:pt x="927" y="55"/>
                                </a:lnTo>
                                <a:lnTo>
                                  <a:pt x="940" y="62"/>
                                </a:lnTo>
                                <a:lnTo>
                                  <a:pt x="951" y="66"/>
                                </a:lnTo>
                                <a:lnTo>
                                  <a:pt x="962" y="73"/>
                                </a:lnTo>
                                <a:lnTo>
                                  <a:pt x="973" y="77"/>
                                </a:lnTo>
                                <a:lnTo>
                                  <a:pt x="982" y="84"/>
                                </a:lnTo>
                                <a:lnTo>
                                  <a:pt x="989" y="88"/>
                                </a:lnTo>
                                <a:lnTo>
                                  <a:pt x="998" y="95"/>
                                </a:lnTo>
                                <a:lnTo>
                                  <a:pt x="1002" y="101"/>
                                </a:lnTo>
                                <a:lnTo>
                                  <a:pt x="1007" y="108"/>
                                </a:lnTo>
                                <a:lnTo>
                                  <a:pt x="1011" y="115"/>
                                </a:lnTo>
                                <a:lnTo>
                                  <a:pt x="1011" y="121"/>
                                </a:lnTo>
                                <a:lnTo>
                                  <a:pt x="1013" y="128"/>
                                </a:lnTo>
                                <a:lnTo>
                                  <a:pt x="1013" y="128"/>
                                </a:lnTo>
                                <a:lnTo>
                                  <a:pt x="1011" y="132"/>
                                </a:lnTo>
                                <a:lnTo>
                                  <a:pt x="1011" y="139"/>
                                </a:lnTo>
                                <a:lnTo>
                                  <a:pt x="1007" y="146"/>
                                </a:lnTo>
                                <a:lnTo>
                                  <a:pt x="1002" y="152"/>
                                </a:lnTo>
                                <a:lnTo>
                                  <a:pt x="998" y="159"/>
                                </a:lnTo>
                                <a:lnTo>
                                  <a:pt x="989" y="165"/>
                                </a:lnTo>
                                <a:lnTo>
                                  <a:pt x="982" y="170"/>
                                </a:lnTo>
                                <a:lnTo>
                                  <a:pt x="973" y="176"/>
                                </a:lnTo>
                                <a:lnTo>
                                  <a:pt x="962" y="181"/>
                                </a:lnTo>
                                <a:lnTo>
                                  <a:pt x="951" y="188"/>
                                </a:lnTo>
                                <a:lnTo>
                                  <a:pt x="940" y="192"/>
                                </a:lnTo>
                                <a:lnTo>
                                  <a:pt x="927" y="199"/>
                                </a:lnTo>
                                <a:lnTo>
                                  <a:pt x="911" y="203"/>
                                </a:lnTo>
                                <a:lnTo>
                                  <a:pt x="896" y="207"/>
                                </a:lnTo>
                                <a:lnTo>
                                  <a:pt x="880" y="212"/>
                                </a:lnTo>
                                <a:lnTo>
                                  <a:pt x="865" y="216"/>
                                </a:lnTo>
                                <a:lnTo>
                                  <a:pt x="847" y="221"/>
                                </a:lnTo>
                                <a:lnTo>
                                  <a:pt x="827" y="225"/>
                                </a:lnTo>
                                <a:lnTo>
                                  <a:pt x="810" y="230"/>
                                </a:lnTo>
                                <a:lnTo>
                                  <a:pt x="790" y="232"/>
                                </a:lnTo>
                                <a:lnTo>
                                  <a:pt x="767" y="236"/>
                                </a:lnTo>
                                <a:lnTo>
                                  <a:pt x="748" y="238"/>
                                </a:lnTo>
                                <a:lnTo>
                                  <a:pt x="725" y="241"/>
                                </a:lnTo>
                                <a:lnTo>
                                  <a:pt x="703" y="245"/>
                                </a:lnTo>
                                <a:lnTo>
                                  <a:pt x="679" y="247"/>
                                </a:lnTo>
                                <a:lnTo>
                                  <a:pt x="657" y="247"/>
                                </a:lnTo>
                                <a:lnTo>
                                  <a:pt x="608" y="252"/>
                                </a:lnTo>
                                <a:lnTo>
                                  <a:pt x="557" y="254"/>
                                </a:lnTo>
                                <a:lnTo>
                                  <a:pt x="506" y="254"/>
                                </a:lnTo>
                                <a:lnTo>
                                  <a:pt x="453" y="254"/>
                                </a:lnTo>
                                <a:lnTo>
                                  <a:pt x="402" y="252"/>
                                </a:lnTo>
                                <a:lnTo>
                                  <a:pt x="354" y="247"/>
                                </a:lnTo>
                                <a:lnTo>
                                  <a:pt x="332" y="247"/>
                                </a:lnTo>
                                <a:lnTo>
                                  <a:pt x="307" y="245"/>
                                </a:lnTo>
                                <a:lnTo>
                                  <a:pt x="285" y="241"/>
                                </a:lnTo>
                                <a:lnTo>
                                  <a:pt x="263" y="238"/>
                                </a:lnTo>
                                <a:lnTo>
                                  <a:pt x="243" y="236"/>
                                </a:lnTo>
                                <a:lnTo>
                                  <a:pt x="221" y="232"/>
                                </a:lnTo>
                                <a:lnTo>
                                  <a:pt x="201" y="230"/>
                                </a:lnTo>
                                <a:lnTo>
                                  <a:pt x="183" y="225"/>
                                </a:lnTo>
                                <a:lnTo>
                                  <a:pt x="166" y="221"/>
                                </a:lnTo>
                                <a:lnTo>
                                  <a:pt x="148" y="216"/>
                                </a:lnTo>
                                <a:lnTo>
                                  <a:pt x="130" y="212"/>
                                </a:lnTo>
                                <a:lnTo>
                                  <a:pt x="115" y="207"/>
                                </a:lnTo>
                                <a:lnTo>
                                  <a:pt x="99" y="203"/>
                                </a:lnTo>
                                <a:lnTo>
                                  <a:pt x="86" y="199"/>
                                </a:lnTo>
                                <a:lnTo>
                                  <a:pt x="73" y="192"/>
                                </a:lnTo>
                                <a:lnTo>
                                  <a:pt x="59" y="188"/>
                                </a:lnTo>
                                <a:lnTo>
                                  <a:pt x="48" y="181"/>
                                </a:lnTo>
                                <a:lnTo>
                                  <a:pt x="39" y="176"/>
                                </a:lnTo>
                                <a:lnTo>
                                  <a:pt x="28" y="170"/>
                                </a:lnTo>
                                <a:lnTo>
                                  <a:pt x="22" y="165"/>
                                </a:lnTo>
                                <a:lnTo>
                                  <a:pt x="15" y="159"/>
                                </a:lnTo>
                                <a:lnTo>
                                  <a:pt x="8" y="152"/>
                                </a:lnTo>
                                <a:lnTo>
                                  <a:pt x="4" y="146"/>
                                </a:lnTo>
                                <a:lnTo>
                                  <a:pt x="2" y="139"/>
                                </a:lnTo>
                                <a:lnTo>
                                  <a:pt x="0" y="132"/>
                                </a:lnTo>
                                <a:lnTo>
                                  <a:pt x="0" y="128"/>
                                </a:lnTo>
                                <a:lnTo>
                                  <a:pt x="0" y="128"/>
                                </a:lnTo>
                                <a:close/>
                                <a:moveTo>
                                  <a:pt x="0" y="431"/>
                                </a:moveTo>
                                <a:lnTo>
                                  <a:pt x="0" y="435"/>
                                </a:lnTo>
                                <a:lnTo>
                                  <a:pt x="2" y="442"/>
                                </a:lnTo>
                                <a:lnTo>
                                  <a:pt x="4" y="448"/>
                                </a:lnTo>
                                <a:lnTo>
                                  <a:pt x="8" y="455"/>
                                </a:lnTo>
                                <a:lnTo>
                                  <a:pt x="15" y="462"/>
                                </a:lnTo>
                                <a:lnTo>
                                  <a:pt x="22" y="468"/>
                                </a:lnTo>
                                <a:lnTo>
                                  <a:pt x="28" y="473"/>
                                </a:lnTo>
                                <a:lnTo>
                                  <a:pt x="39" y="479"/>
                                </a:lnTo>
                                <a:lnTo>
                                  <a:pt x="48" y="484"/>
                                </a:lnTo>
                                <a:lnTo>
                                  <a:pt x="59" y="490"/>
                                </a:lnTo>
                                <a:lnTo>
                                  <a:pt x="73" y="495"/>
                                </a:lnTo>
                                <a:lnTo>
                                  <a:pt x="86" y="501"/>
                                </a:lnTo>
                                <a:lnTo>
                                  <a:pt x="99" y="506"/>
                                </a:lnTo>
                                <a:lnTo>
                                  <a:pt x="115" y="510"/>
                                </a:lnTo>
                                <a:lnTo>
                                  <a:pt x="130" y="515"/>
                                </a:lnTo>
                                <a:lnTo>
                                  <a:pt x="148" y="519"/>
                                </a:lnTo>
                                <a:lnTo>
                                  <a:pt x="166" y="523"/>
                                </a:lnTo>
                                <a:lnTo>
                                  <a:pt x="183" y="528"/>
                                </a:lnTo>
                                <a:lnTo>
                                  <a:pt x="201" y="532"/>
                                </a:lnTo>
                                <a:lnTo>
                                  <a:pt x="221" y="534"/>
                                </a:lnTo>
                                <a:lnTo>
                                  <a:pt x="243" y="539"/>
                                </a:lnTo>
                                <a:lnTo>
                                  <a:pt x="263" y="541"/>
                                </a:lnTo>
                                <a:lnTo>
                                  <a:pt x="285" y="543"/>
                                </a:lnTo>
                                <a:lnTo>
                                  <a:pt x="307" y="548"/>
                                </a:lnTo>
                                <a:lnTo>
                                  <a:pt x="332" y="550"/>
                                </a:lnTo>
                                <a:lnTo>
                                  <a:pt x="354" y="550"/>
                                </a:lnTo>
                                <a:lnTo>
                                  <a:pt x="402" y="554"/>
                                </a:lnTo>
                                <a:lnTo>
                                  <a:pt x="453" y="557"/>
                                </a:lnTo>
                                <a:lnTo>
                                  <a:pt x="506" y="557"/>
                                </a:lnTo>
                                <a:lnTo>
                                  <a:pt x="557" y="557"/>
                                </a:lnTo>
                                <a:lnTo>
                                  <a:pt x="608" y="554"/>
                                </a:lnTo>
                                <a:lnTo>
                                  <a:pt x="657" y="550"/>
                                </a:lnTo>
                                <a:lnTo>
                                  <a:pt x="679" y="550"/>
                                </a:lnTo>
                                <a:lnTo>
                                  <a:pt x="703" y="548"/>
                                </a:lnTo>
                                <a:lnTo>
                                  <a:pt x="725" y="543"/>
                                </a:lnTo>
                                <a:lnTo>
                                  <a:pt x="748" y="541"/>
                                </a:lnTo>
                                <a:lnTo>
                                  <a:pt x="767" y="539"/>
                                </a:lnTo>
                                <a:lnTo>
                                  <a:pt x="790" y="534"/>
                                </a:lnTo>
                                <a:lnTo>
                                  <a:pt x="810" y="532"/>
                                </a:lnTo>
                                <a:lnTo>
                                  <a:pt x="827" y="528"/>
                                </a:lnTo>
                                <a:lnTo>
                                  <a:pt x="847" y="523"/>
                                </a:lnTo>
                                <a:lnTo>
                                  <a:pt x="865" y="519"/>
                                </a:lnTo>
                                <a:lnTo>
                                  <a:pt x="880" y="515"/>
                                </a:lnTo>
                                <a:lnTo>
                                  <a:pt x="896" y="510"/>
                                </a:lnTo>
                                <a:lnTo>
                                  <a:pt x="911" y="506"/>
                                </a:lnTo>
                                <a:lnTo>
                                  <a:pt x="927" y="501"/>
                                </a:lnTo>
                                <a:lnTo>
                                  <a:pt x="940" y="495"/>
                                </a:lnTo>
                                <a:lnTo>
                                  <a:pt x="951" y="490"/>
                                </a:lnTo>
                                <a:lnTo>
                                  <a:pt x="962" y="484"/>
                                </a:lnTo>
                                <a:lnTo>
                                  <a:pt x="973" y="479"/>
                                </a:lnTo>
                                <a:lnTo>
                                  <a:pt x="982" y="473"/>
                                </a:lnTo>
                                <a:lnTo>
                                  <a:pt x="989" y="468"/>
                                </a:lnTo>
                                <a:lnTo>
                                  <a:pt x="998" y="462"/>
                                </a:lnTo>
                                <a:lnTo>
                                  <a:pt x="1002" y="455"/>
                                </a:lnTo>
                                <a:lnTo>
                                  <a:pt x="1007" y="448"/>
                                </a:lnTo>
                                <a:lnTo>
                                  <a:pt x="1011" y="442"/>
                                </a:lnTo>
                                <a:lnTo>
                                  <a:pt x="1011" y="435"/>
                                </a:lnTo>
                                <a:lnTo>
                                  <a:pt x="1013" y="431"/>
                                </a:lnTo>
                                <a:lnTo>
                                  <a:pt x="1013" y="431"/>
                                </a:lnTo>
                                <a:lnTo>
                                  <a:pt x="1013" y="128"/>
                                </a:lnTo>
                                <a:lnTo>
                                  <a:pt x="1011" y="132"/>
                                </a:lnTo>
                                <a:lnTo>
                                  <a:pt x="1011" y="139"/>
                                </a:lnTo>
                                <a:lnTo>
                                  <a:pt x="1007" y="146"/>
                                </a:lnTo>
                                <a:lnTo>
                                  <a:pt x="1002" y="152"/>
                                </a:lnTo>
                                <a:lnTo>
                                  <a:pt x="998" y="159"/>
                                </a:lnTo>
                                <a:lnTo>
                                  <a:pt x="989" y="165"/>
                                </a:lnTo>
                                <a:lnTo>
                                  <a:pt x="982" y="170"/>
                                </a:lnTo>
                                <a:lnTo>
                                  <a:pt x="973" y="176"/>
                                </a:lnTo>
                                <a:lnTo>
                                  <a:pt x="962" y="181"/>
                                </a:lnTo>
                                <a:lnTo>
                                  <a:pt x="951" y="188"/>
                                </a:lnTo>
                                <a:lnTo>
                                  <a:pt x="940" y="192"/>
                                </a:lnTo>
                                <a:lnTo>
                                  <a:pt x="927" y="199"/>
                                </a:lnTo>
                                <a:lnTo>
                                  <a:pt x="911" y="203"/>
                                </a:lnTo>
                                <a:lnTo>
                                  <a:pt x="896" y="207"/>
                                </a:lnTo>
                                <a:lnTo>
                                  <a:pt x="880" y="212"/>
                                </a:lnTo>
                                <a:lnTo>
                                  <a:pt x="865" y="216"/>
                                </a:lnTo>
                                <a:lnTo>
                                  <a:pt x="847" y="221"/>
                                </a:lnTo>
                                <a:lnTo>
                                  <a:pt x="827" y="225"/>
                                </a:lnTo>
                                <a:lnTo>
                                  <a:pt x="810" y="230"/>
                                </a:lnTo>
                                <a:lnTo>
                                  <a:pt x="790" y="232"/>
                                </a:lnTo>
                                <a:lnTo>
                                  <a:pt x="767" y="236"/>
                                </a:lnTo>
                                <a:lnTo>
                                  <a:pt x="748" y="238"/>
                                </a:lnTo>
                                <a:lnTo>
                                  <a:pt x="725" y="241"/>
                                </a:lnTo>
                                <a:lnTo>
                                  <a:pt x="703" y="245"/>
                                </a:lnTo>
                                <a:lnTo>
                                  <a:pt x="679" y="247"/>
                                </a:lnTo>
                                <a:lnTo>
                                  <a:pt x="657" y="247"/>
                                </a:lnTo>
                                <a:lnTo>
                                  <a:pt x="608" y="252"/>
                                </a:lnTo>
                                <a:lnTo>
                                  <a:pt x="557" y="254"/>
                                </a:lnTo>
                                <a:lnTo>
                                  <a:pt x="506" y="254"/>
                                </a:lnTo>
                                <a:lnTo>
                                  <a:pt x="453" y="254"/>
                                </a:lnTo>
                                <a:lnTo>
                                  <a:pt x="402" y="252"/>
                                </a:lnTo>
                                <a:lnTo>
                                  <a:pt x="354" y="247"/>
                                </a:lnTo>
                                <a:lnTo>
                                  <a:pt x="332" y="247"/>
                                </a:lnTo>
                                <a:lnTo>
                                  <a:pt x="307" y="245"/>
                                </a:lnTo>
                                <a:lnTo>
                                  <a:pt x="285" y="241"/>
                                </a:lnTo>
                                <a:lnTo>
                                  <a:pt x="263" y="238"/>
                                </a:lnTo>
                                <a:lnTo>
                                  <a:pt x="243" y="236"/>
                                </a:lnTo>
                                <a:lnTo>
                                  <a:pt x="221" y="232"/>
                                </a:lnTo>
                                <a:lnTo>
                                  <a:pt x="201" y="230"/>
                                </a:lnTo>
                                <a:lnTo>
                                  <a:pt x="183" y="225"/>
                                </a:lnTo>
                                <a:lnTo>
                                  <a:pt x="166" y="221"/>
                                </a:lnTo>
                                <a:lnTo>
                                  <a:pt x="148" y="216"/>
                                </a:lnTo>
                                <a:lnTo>
                                  <a:pt x="130" y="212"/>
                                </a:lnTo>
                                <a:lnTo>
                                  <a:pt x="115" y="207"/>
                                </a:lnTo>
                                <a:lnTo>
                                  <a:pt x="99" y="203"/>
                                </a:lnTo>
                                <a:lnTo>
                                  <a:pt x="86" y="199"/>
                                </a:lnTo>
                                <a:lnTo>
                                  <a:pt x="73" y="192"/>
                                </a:lnTo>
                                <a:lnTo>
                                  <a:pt x="59" y="188"/>
                                </a:lnTo>
                                <a:lnTo>
                                  <a:pt x="48" y="181"/>
                                </a:lnTo>
                                <a:lnTo>
                                  <a:pt x="39" y="176"/>
                                </a:lnTo>
                                <a:lnTo>
                                  <a:pt x="28" y="170"/>
                                </a:lnTo>
                                <a:lnTo>
                                  <a:pt x="22" y="165"/>
                                </a:lnTo>
                                <a:lnTo>
                                  <a:pt x="15" y="159"/>
                                </a:lnTo>
                                <a:lnTo>
                                  <a:pt x="8" y="152"/>
                                </a:lnTo>
                                <a:lnTo>
                                  <a:pt x="4" y="146"/>
                                </a:lnTo>
                                <a:lnTo>
                                  <a:pt x="2" y="139"/>
                                </a:lnTo>
                                <a:lnTo>
                                  <a:pt x="0" y="132"/>
                                </a:lnTo>
                                <a:lnTo>
                                  <a:pt x="0" y="128"/>
                                </a:lnTo>
                                <a:lnTo>
                                  <a:pt x="0" y="431"/>
                                </a:lnTo>
                                <a:lnTo>
                                  <a:pt x="0" y="4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34" name="Freeform 2016"/>
                        <wps:cNvSpPr>
                          <a:spLocks/>
                        </wps:cNvSpPr>
                        <wps:spPr bwMode="auto">
                          <a:xfrm>
                            <a:off x="4665980" y="2036445"/>
                            <a:ext cx="643255" cy="161290"/>
                          </a:xfrm>
                          <a:custGeom>
                            <a:avLst/>
                            <a:gdLst>
                              <a:gd name="T0" fmla="*/ 0 w 1013"/>
                              <a:gd name="T1" fmla="*/ 121 h 254"/>
                              <a:gd name="T2" fmla="*/ 4 w 1013"/>
                              <a:gd name="T3" fmla="*/ 108 h 254"/>
                              <a:gd name="T4" fmla="*/ 15 w 1013"/>
                              <a:gd name="T5" fmla="*/ 95 h 254"/>
                              <a:gd name="T6" fmla="*/ 28 w 1013"/>
                              <a:gd name="T7" fmla="*/ 84 h 254"/>
                              <a:gd name="T8" fmla="*/ 48 w 1013"/>
                              <a:gd name="T9" fmla="*/ 73 h 254"/>
                              <a:gd name="T10" fmla="*/ 73 w 1013"/>
                              <a:gd name="T11" fmla="*/ 62 h 254"/>
                              <a:gd name="T12" fmla="*/ 99 w 1013"/>
                              <a:gd name="T13" fmla="*/ 51 h 254"/>
                              <a:gd name="T14" fmla="*/ 130 w 1013"/>
                              <a:gd name="T15" fmla="*/ 42 h 254"/>
                              <a:gd name="T16" fmla="*/ 166 w 1013"/>
                              <a:gd name="T17" fmla="*/ 33 h 254"/>
                              <a:gd name="T18" fmla="*/ 201 w 1013"/>
                              <a:gd name="T19" fmla="*/ 24 h 254"/>
                              <a:gd name="T20" fmla="*/ 243 w 1013"/>
                              <a:gd name="T21" fmla="*/ 17 h 254"/>
                              <a:gd name="T22" fmla="*/ 285 w 1013"/>
                              <a:gd name="T23" fmla="*/ 13 h 254"/>
                              <a:gd name="T24" fmla="*/ 332 w 1013"/>
                              <a:gd name="T25" fmla="*/ 9 h 254"/>
                              <a:gd name="T26" fmla="*/ 402 w 1013"/>
                              <a:gd name="T27" fmla="*/ 2 h 254"/>
                              <a:gd name="T28" fmla="*/ 506 w 1013"/>
                              <a:gd name="T29" fmla="*/ 0 h 254"/>
                              <a:gd name="T30" fmla="*/ 608 w 1013"/>
                              <a:gd name="T31" fmla="*/ 2 h 254"/>
                              <a:gd name="T32" fmla="*/ 679 w 1013"/>
                              <a:gd name="T33" fmla="*/ 9 h 254"/>
                              <a:gd name="T34" fmla="*/ 725 w 1013"/>
                              <a:gd name="T35" fmla="*/ 13 h 254"/>
                              <a:gd name="T36" fmla="*/ 767 w 1013"/>
                              <a:gd name="T37" fmla="*/ 17 h 254"/>
                              <a:gd name="T38" fmla="*/ 810 w 1013"/>
                              <a:gd name="T39" fmla="*/ 24 h 254"/>
                              <a:gd name="T40" fmla="*/ 847 w 1013"/>
                              <a:gd name="T41" fmla="*/ 33 h 254"/>
                              <a:gd name="T42" fmla="*/ 880 w 1013"/>
                              <a:gd name="T43" fmla="*/ 42 h 254"/>
                              <a:gd name="T44" fmla="*/ 911 w 1013"/>
                              <a:gd name="T45" fmla="*/ 51 h 254"/>
                              <a:gd name="T46" fmla="*/ 940 w 1013"/>
                              <a:gd name="T47" fmla="*/ 62 h 254"/>
                              <a:gd name="T48" fmla="*/ 962 w 1013"/>
                              <a:gd name="T49" fmla="*/ 73 h 254"/>
                              <a:gd name="T50" fmla="*/ 982 w 1013"/>
                              <a:gd name="T51" fmla="*/ 84 h 254"/>
                              <a:gd name="T52" fmla="*/ 998 w 1013"/>
                              <a:gd name="T53" fmla="*/ 95 h 254"/>
                              <a:gd name="T54" fmla="*/ 1007 w 1013"/>
                              <a:gd name="T55" fmla="*/ 108 h 254"/>
                              <a:gd name="T56" fmla="*/ 1011 w 1013"/>
                              <a:gd name="T57" fmla="*/ 121 h 254"/>
                              <a:gd name="T58" fmla="*/ 1013 w 1013"/>
                              <a:gd name="T59" fmla="*/ 128 h 254"/>
                              <a:gd name="T60" fmla="*/ 1011 w 1013"/>
                              <a:gd name="T61" fmla="*/ 139 h 254"/>
                              <a:gd name="T62" fmla="*/ 1002 w 1013"/>
                              <a:gd name="T63" fmla="*/ 152 h 254"/>
                              <a:gd name="T64" fmla="*/ 989 w 1013"/>
                              <a:gd name="T65" fmla="*/ 165 h 254"/>
                              <a:gd name="T66" fmla="*/ 973 w 1013"/>
                              <a:gd name="T67" fmla="*/ 176 h 254"/>
                              <a:gd name="T68" fmla="*/ 951 w 1013"/>
                              <a:gd name="T69" fmla="*/ 188 h 254"/>
                              <a:gd name="T70" fmla="*/ 927 w 1013"/>
                              <a:gd name="T71" fmla="*/ 199 h 254"/>
                              <a:gd name="T72" fmla="*/ 896 w 1013"/>
                              <a:gd name="T73" fmla="*/ 207 h 254"/>
                              <a:gd name="T74" fmla="*/ 865 w 1013"/>
                              <a:gd name="T75" fmla="*/ 216 h 254"/>
                              <a:gd name="T76" fmla="*/ 827 w 1013"/>
                              <a:gd name="T77" fmla="*/ 225 h 254"/>
                              <a:gd name="T78" fmla="*/ 790 w 1013"/>
                              <a:gd name="T79" fmla="*/ 232 h 254"/>
                              <a:gd name="T80" fmla="*/ 748 w 1013"/>
                              <a:gd name="T81" fmla="*/ 238 h 254"/>
                              <a:gd name="T82" fmla="*/ 703 w 1013"/>
                              <a:gd name="T83" fmla="*/ 245 h 254"/>
                              <a:gd name="T84" fmla="*/ 657 w 1013"/>
                              <a:gd name="T85" fmla="*/ 247 h 254"/>
                              <a:gd name="T86" fmla="*/ 557 w 1013"/>
                              <a:gd name="T87" fmla="*/ 254 h 254"/>
                              <a:gd name="T88" fmla="*/ 453 w 1013"/>
                              <a:gd name="T89" fmla="*/ 254 h 254"/>
                              <a:gd name="T90" fmla="*/ 354 w 1013"/>
                              <a:gd name="T91" fmla="*/ 247 h 254"/>
                              <a:gd name="T92" fmla="*/ 307 w 1013"/>
                              <a:gd name="T93" fmla="*/ 245 h 254"/>
                              <a:gd name="T94" fmla="*/ 263 w 1013"/>
                              <a:gd name="T95" fmla="*/ 238 h 254"/>
                              <a:gd name="T96" fmla="*/ 221 w 1013"/>
                              <a:gd name="T97" fmla="*/ 232 h 254"/>
                              <a:gd name="T98" fmla="*/ 183 w 1013"/>
                              <a:gd name="T99" fmla="*/ 225 h 254"/>
                              <a:gd name="T100" fmla="*/ 148 w 1013"/>
                              <a:gd name="T101" fmla="*/ 216 h 254"/>
                              <a:gd name="T102" fmla="*/ 115 w 1013"/>
                              <a:gd name="T103" fmla="*/ 207 h 254"/>
                              <a:gd name="T104" fmla="*/ 86 w 1013"/>
                              <a:gd name="T105" fmla="*/ 199 h 254"/>
                              <a:gd name="T106" fmla="*/ 59 w 1013"/>
                              <a:gd name="T107" fmla="*/ 188 h 254"/>
                              <a:gd name="T108" fmla="*/ 39 w 1013"/>
                              <a:gd name="T109" fmla="*/ 176 h 254"/>
                              <a:gd name="T110" fmla="*/ 22 w 1013"/>
                              <a:gd name="T111" fmla="*/ 165 h 254"/>
                              <a:gd name="T112" fmla="*/ 8 w 1013"/>
                              <a:gd name="T113" fmla="*/ 152 h 254"/>
                              <a:gd name="T114" fmla="*/ 2 w 1013"/>
                              <a:gd name="T115" fmla="*/ 139 h 254"/>
                              <a:gd name="T116" fmla="*/ 0 w 1013"/>
                              <a:gd name="T117" fmla="*/ 1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3" h="254">
                                <a:moveTo>
                                  <a:pt x="0" y="128"/>
                                </a:moveTo>
                                <a:lnTo>
                                  <a:pt x="0" y="121"/>
                                </a:lnTo>
                                <a:lnTo>
                                  <a:pt x="2" y="115"/>
                                </a:lnTo>
                                <a:lnTo>
                                  <a:pt x="4" y="108"/>
                                </a:lnTo>
                                <a:lnTo>
                                  <a:pt x="8" y="101"/>
                                </a:lnTo>
                                <a:lnTo>
                                  <a:pt x="15" y="95"/>
                                </a:lnTo>
                                <a:lnTo>
                                  <a:pt x="22" y="88"/>
                                </a:lnTo>
                                <a:lnTo>
                                  <a:pt x="28" y="84"/>
                                </a:lnTo>
                                <a:lnTo>
                                  <a:pt x="39" y="77"/>
                                </a:lnTo>
                                <a:lnTo>
                                  <a:pt x="48" y="73"/>
                                </a:lnTo>
                                <a:lnTo>
                                  <a:pt x="59" y="66"/>
                                </a:lnTo>
                                <a:lnTo>
                                  <a:pt x="73" y="62"/>
                                </a:lnTo>
                                <a:lnTo>
                                  <a:pt x="86" y="55"/>
                                </a:lnTo>
                                <a:lnTo>
                                  <a:pt x="99" y="51"/>
                                </a:lnTo>
                                <a:lnTo>
                                  <a:pt x="115" y="46"/>
                                </a:lnTo>
                                <a:lnTo>
                                  <a:pt x="130" y="42"/>
                                </a:lnTo>
                                <a:lnTo>
                                  <a:pt x="148" y="37"/>
                                </a:lnTo>
                                <a:lnTo>
                                  <a:pt x="166" y="33"/>
                                </a:lnTo>
                                <a:lnTo>
                                  <a:pt x="183" y="28"/>
                                </a:lnTo>
                                <a:lnTo>
                                  <a:pt x="201" y="24"/>
                                </a:lnTo>
                                <a:lnTo>
                                  <a:pt x="221" y="22"/>
                                </a:lnTo>
                                <a:lnTo>
                                  <a:pt x="243" y="17"/>
                                </a:lnTo>
                                <a:lnTo>
                                  <a:pt x="263" y="15"/>
                                </a:lnTo>
                                <a:lnTo>
                                  <a:pt x="285" y="13"/>
                                </a:lnTo>
                                <a:lnTo>
                                  <a:pt x="307" y="11"/>
                                </a:lnTo>
                                <a:lnTo>
                                  <a:pt x="332" y="9"/>
                                </a:lnTo>
                                <a:lnTo>
                                  <a:pt x="354" y="6"/>
                                </a:lnTo>
                                <a:lnTo>
                                  <a:pt x="402" y="2"/>
                                </a:lnTo>
                                <a:lnTo>
                                  <a:pt x="453" y="0"/>
                                </a:lnTo>
                                <a:lnTo>
                                  <a:pt x="506" y="0"/>
                                </a:lnTo>
                                <a:lnTo>
                                  <a:pt x="557" y="0"/>
                                </a:lnTo>
                                <a:lnTo>
                                  <a:pt x="608" y="2"/>
                                </a:lnTo>
                                <a:lnTo>
                                  <a:pt x="657" y="6"/>
                                </a:lnTo>
                                <a:lnTo>
                                  <a:pt x="679" y="9"/>
                                </a:lnTo>
                                <a:lnTo>
                                  <a:pt x="703" y="11"/>
                                </a:lnTo>
                                <a:lnTo>
                                  <a:pt x="725" y="13"/>
                                </a:lnTo>
                                <a:lnTo>
                                  <a:pt x="748" y="15"/>
                                </a:lnTo>
                                <a:lnTo>
                                  <a:pt x="767" y="17"/>
                                </a:lnTo>
                                <a:lnTo>
                                  <a:pt x="790" y="22"/>
                                </a:lnTo>
                                <a:lnTo>
                                  <a:pt x="810" y="24"/>
                                </a:lnTo>
                                <a:lnTo>
                                  <a:pt x="827" y="28"/>
                                </a:lnTo>
                                <a:lnTo>
                                  <a:pt x="847" y="33"/>
                                </a:lnTo>
                                <a:lnTo>
                                  <a:pt x="865" y="37"/>
                                </a:lnTo>
                                <a:lnTo>
                                  <a:pt x="880" y="42"/>
                                </a:lnTo>
                                <a:lnTo>
                                  <a:pt x="896" y="46"/>
                                </a:lnTo>
                                <a:lnTo>
                                  <a:pt x="911" y="51"/>
                                </a:lnTo>
                                <a:lnTo>
                                  <a:pt x="927" y="55"/>
                                </a:lnTo>
                                <a:lnTo>
                                  <a:pt x="940" y="62"/>
                                </a:lnTo>
                                <a:lnTo>
                                  <a:pt x="951" y="66"/>
                                </a:lnTo>
                                <a:lnTo>
                                  <a:pt x="962" y="73"/>
                                </a:lnTo>
                                <a:lnTo>
                                  <a:pt x="973" y="77"/>
                                </a:lnTo>
                                <a:lnTo>
                                  <a:pt x="982" y="84"/>
                                </a:lnTo>
                                <a:lnTo>
                                  <a:pt x="989" y="88"/>
                                </a:lnTo>
                                <a:lnTo>
                                  <a:pt x="998" y="95"/>
                                </a:lnTo>
                                <a:lnTo>
                                  <a:pt x="1002" y="101"/>
                                </a:lnTo>
                                <a:lnTo>
                                  <a:pt x="1007" y="108"/>
                                </a:lnTo>
                                <a:lnTo>
                                  <a:pt x="1011" y="115"/>
                                </a:lnTo>
                                <a:lnTo>
                                  <a:pt x="1011" y="121"/>
                                </a:lnTo>
                                <a:lnTo>
                                  <a:pt x="1013" y="128"/>
                                </a:lnTo>
                                <a:lnTo>
                                  <a:pt x="1013" y="128"/>
                                </a:lnTo>
                                <a:lnTo>
                                  <a:pt x="1011" y="132"/>
                                </a:lnTo>
                                <a:lnTo>
                                  <a:pt x="1011" y="139"/>
                                </a:lnTo>
                                <a:lnTo>
                                  <a:pt x="1007" y="146"/>
                                </a:lnTo>
                                <a:lnTo>
                                  <a:pt x="1002" y="152"/>
                                </a:lnTo>
                                <a:lnTo>
                                  <a:pt x="998" y="159"/>
                                </a:lnTo>
                                <a:lnTo>
                                  <a:pt x="989" y="165"/>
                                </a:lnTo>
                                <a:lnTo>
                                  <a:pt x="982" y="170"/>
                                </a:lnTo>
                                <a:lnTo>
                                  <a:pt x="973" y="176"/>
                                </a:lnTo>
                                <a:lnTo>
                                  <a:pt x="962" y="181"/>
                                </a:lnTo>
                                <a:lnTo>
                                  <a:pt x="951" y="188"/>
                                </a:lnTo>
                                <a:lnTo>
                                  <a:pt x="940" y="192"/>
                                </a:lnTo>
                                <a:lnTo>
                                  <a:pt x="927" y="199"/>
                                </a:lnTo>
                                <a:lnTo>
                                  <a:pt x="911" y="203"/>
                                </a:lnTo>
                                <a:lnTo>
                                  <a:pt x="896" y="207"/>
                                </a:lnTo>
                                <a:lnTo>
                                  <a:pt x="880" y="212"/>
                                </a:lnTo>
                                <a:lnTo>
                                  <a:pt x="865" y="216"/>
                                </a:lnTo>
                                <a:lnTo>
                                  <a:pt x="847" y="221"/>
                                </a:lnTo>
                                <a:lnTo>
                                  <a:pt x="827" y="225"/>
                                </a:lnTo>
                                <a:lnTo>
                                  <a:pt x="810" y="230"/>
                                </a:lnTo>
                                <a:lnTo>
                                  <a:pt x="790" y="232"/>
                                </a:lnTo>
                                <a:lnTo>
                                  <a:pt x="767" y="236"/>
                                </a:lnTo>
                                <a:lnTo>
                                  <a:pt x="748" y="238"/>
                                </a:lnTo>
                                <a:lnTo>
                                  <a:pt x="725" y="241"/>
                                </a:lnTo>
                                <a:lnTo>
                                  <a:pt x="703" y="245"/>
                                </a:lnTo>
                                <a:lnTo>
                                  <a:pt x="679" y="247"/>
                                </a:lnTo>
                                <a:lnTo>
                                  <a:pt x="657" y="247"/>
                                </a:lnTo>
                                <a:lnTo>
                                  <a:pt x="608" y="252"/>
                                </a:lnTo>
                                <a:lnTo>
                                  <a:pt x="557" y="254"/>
                                </a:lnTo>
                                <a:lnTo>
                                  <a:pt x="506" y="254"/>
                                </a:lnTo>
                                <a:lnTo>
                                  <a:pt x="453" y="254"/>
                                </a:lnTo>
                                <a:lnTo>
                                  <a:pt x="402" y="252"/>
                                </a:lnTo>
                                <a:lnTo>
                                  <a:pt x="354" y="247"/>
                                </a:lnTo>
                                <a:lnTo>
                                  <a:pt x="332" y="247"/>
                                </a:lnTo>
                                <a:lnTo>
                                  <a:pt x="307" y="245"/>
                                </a:lnTo>
                                <a:lnTo>
                                  <a:pt x="285" y="241"/>
                                </a:lnTo>
                                <a:lnTo>
                                  <a:pt x="263" y="238"/>
                                </a:lnTo>
                                <a:lnTo>
                                  <a:pt x="243" y="236"/>
                                </a:lnTo>
                                <a:lnTo>
                                  <a:pt x="221" y="232"/>
                                </a:lnTo>
                                <a:lnTo>
                                  <a:pt x="201" y="230"/>
                                </a:lnTo>
                                <a:lnTo>
                                  <a:pt x="183" y="225"/>
                                </a:lnTo>
                                <a:lnTo>
                                  <a:pt x="166" y="221"/>
                                </a:lnTo>
                                <a:lnTo>
                                  <a:pt x="148" y="216"/>
                                </a:lnTo>
                                <a:lnTo>
                                  <a:pt x="130" y="212"/>
                                </a:lnTo>
                                <a:lnTo>
                                  <a:pt x="115" y="207"/>
                                </a:lnTo>
                                <a:lnTo>
                                  <a:pt x="99" y="203"/>
                                </a:lnTo>
                                <a:lnTo>
                                  <a:pt x="86" y="199"/>
                                </a:lnTo>
                                <a:lnTo>
                                  <a:pt x="73" y="192"/>
                                </a:lnTo>
                                <a:lnTo>
                                  <a:pt x="59" y="188"/>
                                </a:lnTo>
                                <a:lnTo>
                                  <a:pt x="48" y="181"/>
                                </a:lnTo>
                                <a:lnTo>
                                  <a:pt x="39" y="176"/>
                                </a:lnTo>
                                <a:lnTo>
                                  <a:pt x="28" y="170"/>
                                </a:lnTo>
                                <a:lnTo>
                                  <a:pt x="22" y="165"/>
                                </a:lnTo>
                                <a:lnTo>
                                  <a:pt x="15" y="159"/>
                                </a:lnTo>
                                <a:lnTo>
                                  <a:pt x="8" y="152"/>
                                </a:lnTo>
                                <a:lnTo>
                                  <a:pt x="4" y="146"/>
                                </a:lnTo>
                                <a:lnTo>
                                  <a:pt x="2" y="139"/>
                                </a:lnTo>
                                <a:lnTo>
                                  <a:pt x="0" y="132"/>
                                </a:lnTo>
                                <a:lnTo>
                                  <a:pt x="0" y="128"/>
                                </a:lnTo>
                                <a:lnTo>
                                  <a:pt x="0" y="128"/>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35" name="Freeform 2017"/>
                        <wps:cNvSpPr>
                          <a:spLocks/>
                        </wps:cNvSpPr>
                        <wps:spPr bwMode="auto">
                          <a:xfrm>
                            <a:off x="4665980" y="2117725"/>
                            <a:ext cx="643255" cy="272415"/>
                          </a:xfrm>
                          <a:custGeom>
                            <a:avLst/>
                            <a:gdLst>
                              <a:gd name="T0" fmla="*/ 0 w 1013"/>
                              <a:gd name="T1" fmla="*/ 307 h 429"/>
                              <a:gd name="T2" fmla="*/ 4 w 1013"/>
                              <a:gd name="T3" fmla="*/ 320 h 429"/>
                              <a:gd name="T4" fmla="*/ 15 w 1013"/>
                              <a:gd name="T5" fmla="*/ 334 h 429"/>
                              <a:gd name="T6" fmla="*/ 28 w 1013"/>
                              <a:gd name="T7" fmla="*/ 345 h 429"/>
                              <a:gd name="T8" fmla="*/ 48 w 1013"/>
                              <a:gd name="T9" fmla="*/ 356 h 429"/>
                              <a:gd name="T10" fmla="*/ 73 w 1013"/>
                              <a:gd name="T11" fmla="*/ 367 h 429"/>
                              <a:gd name="T12" fmla="*/ 99 w 1013"/>
                              <a:gd name="T13" fmla="*/ 378 h 429"/>
                              <a:gd name="T14" fmla="*/ 130 w 1013"/>
                              <a:gd name="T15" fmla="*/ 387 h 429"/>
                              <a:gd name="T16" fmla="*/ 166 w 1013"/>
                              <a:gd name="T17" fmla="*/ 395 h 429"/>
                              <a:gd name="T18" fmla="*/ 201 w 1013"/>
                              <a:gd name="T19" fmla="*/ 404 h 429"/>
                              <a:gd name="T20" fmla="*/ 243 w 1013"/>
                              <a:gd name="T21" fmla="*/ 411 h 429"/>
                              <a:gd name="T22" fmla="*/ 285 w 1013"/>
                              <a:gd name="T23" fmla="*/ 415 h 429"/>
                              <a:gd name="T24" fmla="*/ 332 w 1013"/>
                              <a:gd name="T25" fmla="*/ 422 h 429"/>
                              <a:gd name="T26" fmla="*/ 402 w 1013"/>
                              <a:gd name="T27" fmla="*/ 426 h 429"/>
                              <a:gd name="T28" fmla="*/ 506 w 1013"/>
                              <a:gd name="T29" fmla="*/ 429 h 429"/>
                              <a:gd name="T30" fmla="*/ 608 w 1013"/>
                              <a:gd name="T31" fmla="*/ 426 h 429"/>
                              <a:gd name="T32" fmla="*/ 679 w 1013"/>
                              <a:gd name="T33" fmla="*/ 422 h 429"/>
                              <a:gd name="T34" fmla="*/ 725 w 1013"/>
                              <a:gd name="T35" fmla="*/ 415 h 429"/>
                              <a:gd name="T36" fmla="*/ 767 w 1013"/>
                              <a:gd name="T37" fmla="*/ 411 h 429"/>
                              <a:gd name="T38" fmla="*/ 810 w 1013"/>
                              <a:gd name="T39" fmla="*/ 404 h 429"/>
                              <a:gd name="T40" fmla="*/ 847 w 1013"/>
                              <a:gd name="T41" fmla="*/ 395 h 429"/>
                              <a:gd name="T42" fmla="*/ 880 w 1013"/>
                              <a:gd name="T43" fmla="*/ 387 h 429"/>
                              <a:gd name="T44" fmla="*/ 911 w 1013"/>
                              <a:gd name="T45" fmla="*/ 378 h 429"/>
                              <a:gd name="T46" fmla="*/ 940 w 1013"/>
                              <a:gd name="T47" fmla="*/ 367 h 429"/>
                              <a:gd name="T48" fmla="*/ 962 w 1013"/>
                              <a:gd name="T49" fmla="*/ 356 h 429"/>
                              <a:gd name="T50" fmla="*/ 982 w 1013"/>
                              <a:gd name="T51" fmla="*/ 345 h 429"/>
                              <a:gd name="T52" fmla="*/ 998 w 1013"/>
                              <a:gd name="T53" fmla="*/ 334 h 429"/>
                              <a:gd name="T54" fmla="*/ 1007 w 1013"/>
                              <a:gd name="T55" fmla="*/ 320 h 429"/>
                              <a:gd name="T56" fmla="*/ 1011 w 1013"/>
                              <a:gd name="T57" fmla="*/ 307 h 429"/>
                              <a:gd name="T58" fmla="*/ 1013 w 1013"/>
                              <a:gd name="T59" fmla="*/ 303 h 429"/>
                              <a:gd name="T60" fmla="*/ 1011 w 1013"/>
                              <a:gd name="T61" fmla="*/ 4 h 429"/>
                              <a:gd name="T62" fmla="*/ 1007 w 1013"/>
                              <a:gd name="T63" fmla="*/ 18 h 429"/>
                              <a:gd name="T64" fmla="*/ 998 w 1013"/>
                              <a:gd name="T65" fmla="*/ 31 h 429"/>
                              <a:gd name="T66" fmla="*/ 982 w 1013"/>
                              <a:gd name="T67" fmla="*/ 42 h 429"/>
                              <a:gd name="T68" fmla="*/ 962 w 1013"/>
                              <a:gd name="T69" fmla="*/ 53 h 429"/>
                              <a:gd name="T70" fmla="*/ 940 w 1013"/>
                              <a:gd name="T71" fmla="*/ 64 h 429"/>
                              <a:gd name="T72" fmla="*/ 911 w 1013"/>
                              <a:gd name="T73" fmla="*/ 75 h 429"/>
                              <a:gd name="T74" fmla="*/ 880 w 1013"/>
                              <a:gd name="T75" fmla="*/ 84 h 429"/>
                              <a:gd name="T76" fmla="*/ 847 w 1013"/>
                              <a:gd name="T77" fmla="*/ 93 h 429"/>
                              <a:gd name="T78" fmla="*/ 810 w 1013"/>
                              <a:gd name="T79" fmla="*/ 102 h 429"/>
                              <a:gd name="T80" fmla="*/ 767 w 1013"/>
                              <a:gd name="T81" fmla="*/ 108 h 429"/>
                              <a:gd name="T82" fmla="*/ 725 w 1013"/>
                              <a:gd name="T83" fmla="*/ 113 h 429"/>
                              <a:gd name="T84" fmla="*/ 679 w 1013"/>
                              <a:gd name="T85" fmla="*/ 119 h 429"/>
                              <a:gd name="T86" fmla="*/ 608 w 1013"/>
                              <a:gd name="T87" fmla="*/ 124 h 429"/>
                              <a:gd name="T88" fmla="*/ 506 w 1013"/>
                              <a:gd name="T89" fmla="*/ 126 h 429"/>
                              <a:gd name="T90" fmla="*/ 402 w 1013"/>
                              <a:gd name="T91" fmla="*/ 124 h 429"/>
                              <a:gd name="T92" fmla="*/ 332 w 1013"/>
                              <a:gd name="T93" fmla="*/ 119 h 429"/>
                              <a:gd name="T94" fmla="*/ 285 w 1013"/>
                              <a:gd name="T95" fmla="*/ 113 h 429"/>
                              <a:gd name="T96" fmla="*/ 243 w 1013"/>
                              <a:gd name="T97" fmla="*/ 108 h 429"/>
                              <a:gd name="T98" fmla="*/ 201 w 1013"/>
                              <a:gd name="T99" fmla="*/ 102 h 429"/>
                              <a:gd name="T100" fmla="*/ 166 w 1013"/>
                              <a:gd name="T101" fmla="*/ 93 h 429"/>
                              <a:gd name="T102" fmla="*/ 130 w 1013"/>
                              <a:gd name="T103" fmla="*/ 84 h 429"/>
                              <a:gd name="T104" fmla="*/ 99 w 1013"/>
                              <a:gd name="T105" fmla="*/ 75 h 429"/>
                              <a:gd name="T106" fmla="*/ 73 w 1013"/>
                              <a:gd name="T107" fmla="*/ 64 h 429"/>
                              <a:gd name="T108" fmla="*/ 48 w 1013"/>
                              <a:gd name="T109" fmla="*/ 53 h 429"/>
                              <a:gd name="T110" fmla="*/ 28 w 1013"/>
                              <a:gd name="T111" fmla="*/ 42 h 429"/>
                              <a:gd name="T112" fmla="*/ 15 w 1013"/>
                              <a:gd name="T113" fmla="*/ 31 h 429"/>
                              <a:gd name="T114" fmla="*/ 4 w 1013"/>
                              <a:gd name="T115" fmla="*/ 18 h 429"/>
                              <a:gd name="T116" fmla="*/ 0 w 1013"/>
                              <a:gd name="T117" fmla="*/ 4 h 429"/>
                              <a:gd name="T118" fmla="*/ 0 w 1013"/>
                              <a:gd name="T119" fmla="*/ 303 h 4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3" h="429">
                                <a:moveTo>
                                  <a:pt x="0" y="303"/>
                                </a:moveTo>
                                <a:lnTo>
                                  <a:pt x="0" y="307"/>
                                </a:lnTo>
                                <a:lnTo>
                                  <a:pt x="2" y="314"/>
                                </a:lnTo>
                                <a:lnTo>
                                  <a:pt x="4" y="320"/>
                                </a:lnTo>
                                <a:lnTo>
                                  <a:pt x="8" y="327"/>
                                </a:lnTo>
                                <a:lnTo>
                                  <a:pt x="15" y="334"/>
                                </a:lnTo>
                                <a:lnTo>
                                  <a:pt x="22" y="340"/>
                                </a:lnTo>
                                <a:lnTo>
                                  <a:pt x="28" y="345"/>
                                </a:lnTo>
                                <a:lnTo>
                                  <a:pt x="39" y="351"/>
                                </a:lnTo>
                                <a:lnTo>
                                  <a:pt x="48" y="356"/>
                                </a:lnTo>
                                <a:lnTo>
                                  <a:pt x="59" y="362"/>
                                </a:lnTo>
                                <a:lnTo>
                                  <a:pt x="73" y="367"/>
                                </a:lnTo>
                                <a:lnTo>
                                  <a:pt x="86" y="373"/>
                                </a:lnTo>
                                <a:lnTo>
                                  <a:pt x="99" y="378"/>
                                </a:lnTo>
                                <a:lnTo>
                                  <a:pt x="115" y="382"/>
                                </a:lnTo>
                                <a:lnTo>
                                  <a:pt x="130" y="387"/>
                                </a:lnTo>
                                <a:lnTo>
                                  <a:pt x="148" y="391"/>
                                </a:lnTo>
                                <a:lnTo>
                                  <a:pt x="166" y="395"/>
                                </a:lnTo>
                                <a:lnTo>
                                  <a:pt x="183" y="400"/>
                                </a:lnTo>
                                <a:lnTo>
                                  <a:pt x="201" y="404"/>
                                </a:lnTo>
                                <a:lnTo>
                                  <a:pt x="221" y="406"/>
                                </a:lnTo>
                                <a:lnTo>
                                  <a:pt x="243" y="411"/>
                                </a:lnTo>
                                <a:lnTo>
                                  <a:pt x="263" y="413"/>
                                </a:lnTo>
                                <a:lnTo>
                                  <a:pt x="285" y="415"/>
                                </a:lnTo>
                                <a:lnTo>
                                  <a:pt x="307" y="420"/>
                                </a:lnTo>
                                <a:lnTo>
                                  <a:pt x="332" y="422"/>
                                </a:lnTo>
                                <a:lnTo>
                                  <a:pt x="354" y="422"/>
                                </a:lnTo>
                                <a:lnTo>
                                  <a:pt x="402" y="426"/>
                                </a:lnTo>
                                <a:lnTo>
                                  <a:pt x="453" y="429"/>
                                </a:lnTo>
                                <a:lnTo>
                                  <a:pt x="506" y="429"/>
                                </a:lnTo>
                                <a:lnTo>
                                  <a:pt x="557" y="429"/>
                                </a:lnTo>
                                <a:lnTo>
                                  <a:pt x="608" y="426"/>
                                </a:lnTo>
                                <a:lnTo>
                                  <a:pt x="657" y="422"/>
                                </a:lnTo>
                                <a:lnTo>
                                  <a:pt x="679" y="422"/>
                                </a:lnTo>
                                <a:lnTo>
                                  <a:pt x="703" y="420"/>
                                </a:lnTo>
                                <a:lnTo>
                                  <a:pt x="725" y="415"/>
                                </a:lnTo>
                                <a:lnTo>
                                  <a:pt x="748" y="413"/>
                                </a:lnTo>
                                <a:lnTo>
                                  <a:pt x="767" y="411"/>
                                </a:lnTo>
                                <a:lnTo>
                                  <a:pt x="790" y="406"/>
                                </a:lnTo>
                                <a:lnTo>
                                  <a:pt x="810" y="404"/>
                                </a:lnTo>
                                <a:lnTo>
                                  <a:pt x="827" y="400"/>
                                </a:lnTo>
                                <a:lnTo>
                                  <a:pt x="847" y="395"/>
                                </a:lnTo>
                                <a:lnTo>
                                  <a:pt x="865" y="391"/>
                                </a:lnTo>
                                <a:lnTo>
                                  <a:pt x="880" y="387"/>
                                </a:lnTo>
                                <a:lnTo>
                                  <a:pt x="896" y="382"/>
                                </a:lnTo>
                                <a:lnTo>
                                  <a:pt x="911" y="378"/>
                                </a:lnTo>
                                <a:lnTo>
                                  <a:pt x="927" y="373"/>
                                </a:lnTo>
                                <a:lnTo>
                                  <a:pt x="940" y="367"/>
                                </a:lnTo>
                                <a:lnTo>
                                  <a:pt x="951" y="362"/>
                                </a:lnTo>
                                <a:lnTo>
                                  <a:pt x="962" y="356"/>
                                </a:lnTo>
                                <a:lnTo>
                                  <a:pt x="973" y="351"/>
                                </a:lnTo>
                                <a:lnTo>
                                  <a:pt x="982" y="345"/>
                                </a:lnTo>
                                <a:lnTo>
                                  <a:pt x="989" y="340"/>
                                </a:lnTo>
                                <a:lnTo>
                                  <a:pt x="998" y="334"/>
                                </a:lnTo>
                                <a:lnTo>
                                  <a:pt x="1002" y="327"/>
                                </a:lnTo>
                                <a:lnTo>
                                  <a:pt x="1007" y="320"/>
                                </a:lnTo>
                                <a:lnTo>
                                  <a:pt x="1011" y="314"/>
                                </a:lnTo>
                                <a:lnTo>
                                  <a:pt x="1011" y="307"/>
                                </a:lnTo>
                                <a:lnTo>
                                  <a:pt x="1013" y="303"/>
                                </a:lnTo>
                                <a:lnTo>
                                  <a:pt x="1013" y="303"/>
                                </a:lnTo>
                                <a:lnTo>
                                  <a:pt x="1013" y="0"/>
                                </a:lnTo>
                                <a:lnTo>
                                  <a:pt x="1011" y="4"/>
                                </a:lnTo>
                                <a:lnTo>
                                  <a:pt x="1011" y="11"/>
                                </a:lnTo>
                                <a:lnTo>
                                  <a:pt x="1007" y="18"/>
                                </a:lnTo>
                                <a:lnTo>
                                  <a:pt x="1002" y="24"/>
                                </a:lnTo>
                                <a:lnTo>
                                  <a:pt x="998" y="31"/>
                                </a:lnTo>
                                <a:lnTo>
                                  <a:pt x="989" y="37"/>
                                </a:lnTo>
                                <a:lnTo>
                                  <a:pt x="982" y="42"/>
                                </a:lnTo>
                                <a:lnTo>
                                  <a:pt x="973" y="48"/>
                                </a:lnTo>
                                <a:lnTo>
                                  <a:pt x="962" y="53"/>
                                </a:lnTo>
                                <a:lnTo>
                                  <a:pt x="951" y="60"/>
                                </a:lnTo>
                                <a:lnTo>
                                  <a:pt x="940" y="64"/>
                                </a:lnTo>
                                <a:lnTo>
                                  <a:pt x="927" y="71"/>
                                </a:lnTo>
                                <a:lnTo>
                                  <a:pt x="911" y="75"/>
                                </a:lnTo>
                                <a:lnTo>
                                  <a:pt x="896" y="79"/>
                                </a:lnTo>
                                <a:lnTo>
                                  <a:pt x="880" y="84"/>
                                </a:lnTo>
                                <a:lnTo>
                                  <a:pt x="865" y="88"/>
                                </a:lnTo>
                                <a:lnTo>
                                  <a:pt x="847" y="93"/>
                                </a:lnTo>
                                <a:lnTo>
                                  <a:pt x="827" y="97"/>
                                </a:lnTo>
                                <a:lnTo>
                                  <a:pt x="810" y="102"/>
                                </a:lnTo>
                                <a:lnTo>
                                  <a:pt x="790" y="104"/>
                                </a:lnTo>
                                <a:lnTo>
                                  <a:pt x="767" y="108"/>
                                </a:lnTo>
                                <a:lnTo>
                                  <a:pt x="748" y="110"/>
                                </a:lnTo>
                                <a:lnTo>
                                  <a:pt x="725" y="113"/>
                                </a:lnTo>
                                <a:lnTo>
                                  <a:pt x="703" y="117"/>
                                </a:lnTo>
                                <a:lnTo>
                                  <a:pt x="679" y="119"/>
                                </a:lnTo>
                                <a:lnTo>
                                  <a:pt x="657" y="119"/>
                                </a:lnTo>
                                <a:lnTo>
                                  <a:pt x="608" y="124"/>
                                </a:lnTo>
                                <a:lnTo>
                                  <a:pt x="557" y="126"/>
                                </a:lnTo>
                                <a:lnTo>
                                  <a:pt x="506" y="126"/>
                                </a:lnTo>
                                <a:lnTo>
                                  <a:pt x="453" y="126"/>
                                </a:lnTo>
                                <a:lnTo>
                                  <a:pt x="402" y="124"/>
                                </a:lnTo>
                                <a:lnTo>
                                  <a:pt x="354" y="119"/>
                                </a:lnTo>
                                <a:lnTo>
                                  <a:pt x="332" y="119"/>
                                </a:lnTo>
                                <a:lnTo>
                                  <a:pt x="307" y="117"/>
                                </a:lnTo>
                                <a:lnTo>
                                  <a:pt x="285" y="113"/>
                                </a:lnTo>
                                <a:lnTo>
                                  <a:pt x="263" y="110"/>
                                </a:lnTo>
                                <a:lnTo>
                                  <a:pt x="243" y="108"/>
                                </a:lnTo>
                                <a:lnTo>
                                  <a:pt x="221" y="104"/>
                                </a:lnTo>
                                <a:lnTo>
                                  <a:pt x="201" y="102"/>
                                </a:lnTo>
                                <a:lnTo>
                                  <a:pt x="183" y="97"/>
                                </a:lnTo>
                                <a:lnTo>
                                  <a:pt x="166" y="93"/>
                                </a:lnTo>
                                <a:lnTo>
                                  <a:pt x="148" y="88"/>
                                </a:lnTo>
                                <a:lnTo>
                                  <a:pt x="130" y="84"/>
                                </a:lnTo>
                                <a:lnTo>
                                  <a:pt x="115" y="79"/>
                                </a:lnTo>
                                <a:lnTo>
                                  <a:pt x="99" y="75"/>
                                </a:lnTo>
                                <a:lnTo>
                                  <a:pt x="86" y="71"/>
                                </a:lnTo>
                                <a:lnTo>
                                  <a:pt x="73" y="64"/>
                                </a:lnTo>
                                <a:lnTo>
                                  <a:pt x="59" y="60"/>
                                </a:lnTo>
                                <a:lnTo>
                                  <a:pt x="48" y="53"/>
                                </a:lnTo>
                                <a:lnTo>
                                  <a:pt x="39" y="48"/>
                                </a:lnTo>
                                <a:lnTo>
                                  <a:pt x="28" y="42"/>
                                </a:lnTo>
                                <a:lnTo>
                                  <a:pt x="22" y="37"/>
                                </a:lnTo>
                                <a:lnTo>
                                  <a:pt x="15" y="31"/>
                                </a:lnTo>
                                <a:lnTo>
                                  <a:pt x="8" y="24"/>
                                </a:lnTo>
                                <a:lnTo>
                                  <a:pt x="4" y="18"/>
                                </a:lnTo>
                                <a:lnTo>
                                  <a:pt x="2" y="11"/>
                                </a:lnTo>
                                <a:lnTo>
                                  <a:pt x="0" y="4"/>
                                </a:lnTo>
                                <a:lnTo>
                                  <a:pt x="0" y="0"/>
                                </a:lnTo>
                                <a:lnTo>
                                  <a:pt x="0" y="303"/>
                                </a:lnTo>
                                <a:lnTo>
                                  <a:pt x="0" y="303"/>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36" name="Freeform 2018"/>
                        <wps:cNvSpPr>
                          <a:spLocks/>
                        </wps:cNvSpPr>
                        <wps:spPr bwMode="auto">
                          <a:xfrm>
                            <a:off x="4665980" y="2036445"/>
                            <a:ext cx="643255" cy="161290"/>
                          </a:xfrm>
                          <a:custGeom>
                            <a:avLst/>
                            <a:gdLst>
                              <a:gd name="T0" fmla="*/ 0 w 1013"/>
                              <a:gd name="T1" fmla="*/ 121 h 254"/>
                              <a:gd name="T2" fmla="*/ 4 w 1013"/>
                              <a:gd name="T3" fmla="*/ 108 h 254"/>
                              <a:gd name="T4" fmla="*/ 15 w 1013"/>
                              <a:gd name="T5" fmla="*/ 95 h 254"/>
                              <a:gd name="T6" fmla="*/ 28 w 1013"/>
                              <a:gd name="T7" fmla="*/ 84 h 254"/>
                              <a:gd name="T8" fmla="*/ 48 w 1013"/>
                              <a:gd name="T9" fmla="*/ 73 h 254"/>
                              <a:gd name="T10" fmla="*/ 73 w 1013"/>
                              <a:gd name="T11" fmla="*/ 62 h 254"/>
                              <a:gd name="T12" fmla="*/ 99 w 1013"/>
                              <a:gd name="T13" fmla="*/ 51 h 254"/>
                              <a:gd name="T14" fmla="*/ 130 w 1013"/>
                              <a:gd name="T15" fmla="*/ 42 h 254"/>
                              <a:gd name="T16" fmla="*/ 166 w 1013"/>
                              <a:gd name="T17" fmla="*/ 33 h 254"/>
                              <a:gd name="T18" fmla="*/ 201 w 1013"/>
                              <a:gd name="T19" fmla="*/ 24 h 254"/>
                              <a:gd name="T20" fmla="*/ 243 w 1013"/>
                              <a:gd name="T21" fmla="*/ 17 h 254"/>
                              <a:gd name="T22" fmla="*/ 285 w 1013"/>
                              <a:gd name="T23" fmla="*/ 13 h 254"/>
                              <a:gd name="T24" fmla="*/ 332 w 1013"/>
                              <a:gd name="T25" fmla="*/ 9 h 254"/>
                              <a:gd name="T26" fmla="*/ 402 w 1013"/>
                              <a:gd name="T27" fmla="*/ 2 h 254"/>
                              <a:gd name="T28" fmla="*/ 506 w 1013"/>
                              <a:gd name="T29" fmla="*/ 0 h 254"/>
                              <a:gd name="T30" fmla="*/ 608 w 1013"/>
                              <a:gd name="T31" fmla="*/ 2 h 254"/>
                              <a:gd name="T32" fmla="*/ 679 w 1013"/>
                              <a:gd name="T33" fmla="*/ 9 h 254"/>
                              <a:gd name="T34" fmla="*/ 725 w 1013"/>
                              <a:gd name="T35" fmla="*/ 13 h 254"/>
                              <a:gd name="T36" fmla="*/ 767 w 1013"/>
                              <a:gd name="T37" fmla="*/ 17 h 254"/>
                              <a:gd name="T38" fmla="*/ 810 w 1013"/>
                              <a:gd name="T39" fmla="*/ 24 h 254"/>
                              <a:gd name="T40" fmla="*/ 847 w 1013"/>
                              <a:gd name="T41" fmla="*/ 33 h 254"/>
                              <a:gd name="T42" fmla="*/ 880 w 1013"/>
                              <a:gd name="T43" fmla="*/ 42 h 254"/>
                              <a:gd name="T44" fmla="*/ 911 w 1013"/>
                              <a:gd name="T45" fmla="*/ 51 h 254"/>
                              <a:gd name="T46" fmla="*/ 940 w 1013"/>
                              <a:gd name="T47" fmla="*/ 62 h 254"/>
                              <a:gd name="T48" fmla="*/ 962 w 1013"/>
                              <a:gd name="T49" fmla="*/ 73 h 254"/>
                              <a:gd name="T50" fmla="*/ 982 w 1013"/>
                              <a:gd name="T51" fmla="*/ 84 h 254"/>
                              <a:gd name="T52" fmla="*/ 998 w 1013"/>
                              <a:gd name="T53" fmla="*/ 95 h 254"/>
                              <a:gd name="T54" fmla="*/ 1007 w 1013"/>
                              <a:gd name="T55" fmla="*/ 108 h 254"/>
                              <a:gd name="T56" fmla="*/ 1011 w 1013"/>
                              <a:gd name="T57" fmla="*/ 121 h 254"/>
                              <a:gd name="T58" fmla="*/ 1013 w 1013"/>
                              <a:gd name="T59" fmla="*/ 128 h 254"/>
                              <a:gd name="T60" fmla="*/ 1011 w 1013"/>
                              <a:gd name="T61" fmla="*/ 139 h 254"/>
                              <a:gd name="T62" fmla="*/ 1002 w 1013"/>
                              <a:gd name="T63" fmla="*/ 152 h 254"/>
                              <a:gd name="T64" fmla="*/ 989 w 1013"/>
                              <a:gd name="T65" fmla="*/ 165 h 254"/>
                              <a:gd name="T66" fmla="*/ 973 w 1013"/>
                              <a:gd name="T67" fmla="*/ 176 h 254"/>
                              <a:gd name="T68" fmla="*/ 951 w 1013"/>
                              <a:gd name="T69" fmla="*/ 188 h 254"/>
                              <a:gd name="T70" fmla="*/ 927 w 1013"/>
                              <a:gd name="T71" fmla="*/ 199 h 254"/>
                              <a:gd name="T72" fmla="*/ 896 w 1013"/>
                              <a:gd name="T73" fmla="*/ 207 h 254"/>
                              <a:gd name="T74" fmla="*/ 865 w 1013"/>
                              <a:gd name="T75" fmla="*/ 216 h 254"/>
                              <a:gd name="T76" fmla="*/ 827 w 1013"/>
                              <a:gd name="T77" fmla="*/ 225 h 254"/>
                              <a:gd name="T78" fmla="*/ 790 w 1013"/>
                              <a:gd name="T79" fmla="*/ 232 h 254"/>
                              <a:gd name="T80" fmla="*/ 748 w 1013"/>
                              <a:gd name="T81" fmla="*/ 238 h 254"/>
                              <a:gd name="T82" fmla="*/ 703 w 1013"/>
                              <a:gd name="T83" fmla="*/ 245 h 254"/>
                              <a:gd name="T84" fmla="*/ 657 w 1013"/>
                              <a:gd name="T85" fmla="*/ 247 h 254"/>
                              <a:gd name="T86" fmla="*/ 557 w 1013"/>
                              <a:gd name="T87" fmla="*/ 254 h 254"/>
                              <a:gd name="T88" fmla="*/ 453 w 1013"/>
                              <a:gd name="T89" fmla="*/ 254 h 254"/>
                              <a:gd name="T90" fmla="*/ 354 w 1013"/>
                              <a:gd name="T91" fmla="*/ 247 h 254"/>
                              <a:gd name="T92" fmla="*/ 307 w 1013"/>
                              <a:gd name="T93" fmla="*/ 245 h 254"/>
                              <a:gd name="T94" fmla="*/ 263 w 1013"/>
                              <a:gd name="T95" fmla="*/ 238 h 254"/>
                              <a:gd name="T96" fmla="*/ 221 w 1013"/>
                              <a:gd name="T97" fmla="*/ 232 h 254"/>
                              <a:gd name="T98" fmla="*/ 183 w 1013"/>
                              <a:gd name="T99" fmla="*/ 225 h 254"/>
                              <a:gd name="T100" fmla="*/ 148 w 1013"/>
                              <a:gd name="T101" fmla="*/ 216 h 254"/>
                              <a:gd name="T102" fmla="*/ 115 w 1013"/>
                              <a:gd name="T103" fmla="*/ 207 h 254"/>
                              <a:gd name="T104" fmla="*/ 86 w 1013"/>
                              <a:gd name="T105" fmla="*/ 199 h 254"/>
                              <a:gd name="T106" fmla="*/ 59 w 1013"/>
                              <a:gd name="T107" fmla="*/ 188 h 254"/>
                              <a:gd name="T108" fmla="*/ 39 w 1013"/>
                              <a:gd name="T109" fmla="*/ 176 h 254"/>
                              <a:gd name="T110" fmla="*/ 22 w 1013"/>
                              <a:gd name="T111" fmla="*/ 165 h 254"/>
                              <a:gd name="T112" fmla="*/ 8 w 1013"/>
                              <a:gd name="T113" fmla="*/ 152 h 254"/>
                              <a:gd name="T114" fmla="*/ 2 w 1013"/>
                              <a:gd name="T115" fmla="*/ 139 h 254"/>
                              <a:gd name="T116" fmla="*/ 0 w 1013"/>
                              <a:gd name="T117" fmla="*/ 1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3" h="254">
                                <a:moveTo>
                                  <a:pt x="0" y="128"/>
                                </a:moveTo>
                                <a:lnTo>
                                  <a:pt x="0" y="121"/>
                                </a:lnTo>
                                <a:lnTo>
                                  <a:pt x="2" y="115"/>
                                </a:lnTo>
                                <a:lnTo>
                                  <a:pt x="4" y="108"/>
                                </a:lnTo>
                                <a:lnTo>
                                  <a:pt x="8" y="101"/>
                                </a:lnTo>
                                <a:lnTo>
                                  <a:pt x="15" y="95"/>
                                </a:lnTo>
                                <a:lnTo>
                                  <a:pt x="22" y="88"/>
                                </a:lnTo>
                                <a:lnTo>
                                  <a:pt x="28" y="84"/>
                                </a:lnTo>
                                <a:lnTo>
                                  <a:pt x="39" y="77"/>
                                </a:lnTo>
                                <a:lnTo>
                                  <a:pt x="48" y="73"/>
                                </a:lnTo>
                                <a:lnTo>
                                  <a:pt x="59" y="66"/>
                                </a:lnTo>
                                <a:lnTo>
                                  <a:pt x="73" y="62"/>
                                </a:lnTo>
                                <a:lnTo>
                                  <a:pt x="86" y="55"/>
                                </a:lnTo>
                                <a:lnTo>
                                  <a:pt x="99" y="51"/>
                                </a:lnTo>
                                <a:lnTo>
                                  <a:pt x="115" y="46"/>
                                </a:lnTo>
                                <a:lnTo>
                                  <a:pt x="130" y="42"/>
                                </a:lnTo>
                                <a:lnTo>
                                  <a:pt x="148" y="37"/>
                                </a:lnTo>
                                <a:lnTo>
                                  <a:pt x="166" y="33"/>
                                </a:lnTo>
                                <a:lnTo>
                                  <a:pt x="183" y="28"/>
                                </a:lnTo>
                                <a:lnTo>
                                  <a:pt x="201" y="24"/>
                                </a:lnTo>
                                <a:lnTo>
                                  <a:pt x="221" y="22"/>
                                </a:lnTo>
                                <a:lnTo>
                                  <a:pt x="243" y="17"/>
                                </a:lnTo>
                                <a:lnTo>
                                  <a:pt x="263" y="15"/>
                                </a:lnTo>
                                <a:lnTo>
                                  <a:pt x="285" y="13"/>
                                </a:lnTo>
                                <a:lnTo>
                                  <a:pt x="307" y="11"/>
                                </a:lnTo>
                                <a:lnTo>
                                  <a:pt x="332" y="9"/>
                                </a:lnTo>
                                <a:lnTo>
                                  <a:pt x="354" y="6"/>
                                </a:lnTo>
                                <a:lnTo>
                                  <a:pt x="402" y="2"/>
                                </a:lnTo>
                                <a:lnTo>
                                  <a:pt x="453" y="0"/>
                                </a:lnTo>
                                <a:lnTo>
                                  <a:pt x="506" y="0"/>
                                </a:lnTo>
                                <a:lnTo>
                                  <a:pt x="557" y="0"/>
                                </a:lnTo>
                                <a:lnTo>
                                  <a:pt x="608" y="2"/>
                                </a:lnTo>
                                <a:lnTo>
                                  <a:pt x="657" y="6"/>
                                </a:lnTo>
                                <a:lnTo>
                                  <a:pt x="679" y="9"/>
                                </a:lnTo>
                                <a:lnTo>
                                  <a:pt x="703" y="11"/>
                                </a:lnTo>
                                <a:lnTo>
                                  <a:pt x="725" y="13"/>
                                </a:lnTo>
                                <a:lnTo>
                                  <a:pt x="748" y="15"/>
                                </a:lnTo>
                                <a:lnTo>
                                  <a:pt x="767" y="17"/>
                                </a:lnTo>
                                <a:lnTo>
                                  <a:pt x="790" y="22"/>
                                </a:lnTo>
                                <a:lnTo>
                                  <a:pt x="810" y="24"/>
                                </a:lnTo>
                                <a:lnTo>
                                  <a:pt x="827" y="28"/>
                                </a:lnTo>
                                <a:lnTo>
                                  <a:pt x="847" y="33"/>
                                </a:lnTo>
                                <a:lnTo>
                                  <a:pt x="865" y="37"/>
                                </a:lnTo>
                                <a:lnTo>
                                  <a:pt x="880" y="42"/>
                                </a:lnTo>
                                <a:lnTo>
                                  <a:pt x="896" y="46"/>
                                </a:lnTo>
                                <a:lnTo>
                                  <a:pt x="911" y="51"/>
                                </a:lnTo>
                                <a:lnTo>
                                  <a:pt x="927" y="55"/>
                                </a:lnTo>
                                <a:lnTo>
                                  <a:pt x="940" y="62"/>
                                </a:lnTo>
                                <a:lnTo>
                                  <a:pt x="951" y="66"/>
                                </a:lnTo>
                                <a:lnTo>
                                  <a:pt x="962" y="73"/>
                                </a:lnTo>
                                <a:lnTo>
                                  <a:pt x="973" y="77"/>
                                </a:lnTo>
                                <a:lnTo>
                                  <a:pt x="982" y="84"/>
                                </a:lnTo>
                                <a:lnTo>
                                  <a:pt x="989" y="88"/>
                                </a:lnTo>
                                <a:lnTo>
                                  <a:pt x="998" y="95"/>
                                </a:lnTo>
                                <a:lnTo>
                                  <a:pt x="1002" y="101"/>
                                </a:lnTo>
                                <a:lnTo>
                                  <a:pt x="1007" y="108"/>
                                </a:lnTo>
                                <a:lnTo>
                                  <a:pt x="1011" y="115"/>
                                </a:lnTo>
                                <a:lnTo>
                                  <a:pt x="1011" y="121"/>
                                </a:lnTo>
                                <a:lnTo>
                                  <a:pt x="1013" y="128"/>
                                </a:lnTo>
                                <a:lnTo>
                                  <a:pt x="1013" y="128"/>
                                </a:lnTo>
                                <a:lnTo>
                                  <a:pt x="1011" y="132"/>
                                </a:lnTo>
                                <a:lnTo>
                                  <a:pt x="1011" y="139"/>
                                </a:lnTo>
                                <a:lnTo>
                                  <a:pt x="1007" y="146"/>
                                </a:lnTo>
                                <a:lnTo>
                                  <a:pt x="1002" y="152"/>
                                </a:lnTo>
                                <a:lnTo>
                                  <a:pt x="998" y="159"/>
                                </a:lnTo>
                                <a:lnTo>
                                  <a:pt x="989" y="165"/>
                                </a:lnTo>
                                <a:lnTo>
                                  <a:pt x="982" y="170"/>
                                </a:lnTo>
                                <a:lnTo>
                                  <a:pt x="973" y="176"/>
                                </a:lnTo>
                                <a:lnTo>
                                  <a:pt x="962" y="181"/>
                                </a:lnTo>
                                <a:lnTo>
                                  <a:pt x="951" y="188"/>
                                </a:lnTo>
                                <a:lnTo>
                                  <a:pt x="940" y="192"/>
                                </a:lnTo>
                                <a:lnTo>
                                  <a:pt x="927" y="199"/>
                                </a:lnTo>
                                <a:lnTo>
                                  <a:pt x="911" y="203"/>
                                </a:lnTo>
                                <a:lnTo>
                                  <a:pt x="896" y="207"/>
                                </a:lnTo>
                                <a:lnTo>
                                  <a:pt x="880" y="212"/>
                                </a:lnTo>
                                <a:lnTo>
                                  <a:pt x="865" y="216"/>
                                </a:lnTo>
                                <a:lnTo>
                                  <a:pt x="847" y="221"/>
                                </a:lnTo>
                                <a:lnTo>
                                  <a:pt x="827" y="225"/>
                                </a:lnTo>
                                <a:lnTo>
                                  <a:pt x="810" y="230"/>
                                </a:lnTo>
                                <a:lnTo>
                                  <a:pt x="790" y="232"/>
                                </a:lnTo>
                                <a:lnTo>
                                  <a:pt x="767" y="236"/>
                                </a:lnTo>
                                <a:lnTo>
                                  <a:pt x="748" y="238"/>
                                </a:lnTo>
                                <a:lnTo>
                                  <a:pt x="725" y="241"/>
                                </a:lnTo>
                                <a:lnTo>
                                  <a:pt x="703" y="245"/>
                                </a:lnTo>
                                <a:lnTo>
                                  <a:pt x="679" y="247"/>
                                </a:lnTo>
                                <a:lnTo>
                                  <a:pt x="657" y="247"/>
                                </a:lnTo>
                                <a:lnTo>
                                  <a:pt x="608" y="252"/>
                                </a:lnTo>
                                <a:lnTo>
                                  <a:pt x="557" y="254"/>
                                </a:lnTo>
                                <a:lnTo>
                                  <a:pt x="506" y="254"/>
                                </a:lnTo>
                                <a:lnTo>
                                  <a:pt x="453" y="254"/>
                                </a:lnTo>
                                <a:lnTo>
                                  <a:pt x="402" y="252"/>
                                </a:lnTo>
                                <a:lnTo>
                                  <a:pt x="354" y="247"/>
                                </a:lnTo>
                                <a:lnTo>
                                  <a:pt x="332" y="247"/>
                                </a:lnTo>
                                <a:lnTo>
                                  <a:pt x="307" y="245"/>
                                </a:lnTo>
                                <a:lnTo>
                                  <a:pt x="285" y="241"/>
                                </a:lnTo>
                                <a:lnTo>
                                  <a:pt x="263" y="238"/>
                                </a:lnTo>
                                <a:lnTo>
                                  <a:pt x="243" y="236"/>
                                </a:lnTo>
                                <a:lnTo>
                                  <a:pt x="221" y="232"/>
                                </a:lnTo>
                                <a:lnTo>
                                  <a:pt x="201" y="230"/>
                                </a:lnTo>
                                <a:lnTo>
                                  <a:pt x="183" y="225"/>
                                </a:lnTo>
                                <a:lnTo>
                                  <a:pt x="166" y="221"/>
                                </a:lnTo>
                                <a:lnTo>
                                  <a:pt x="148" y="216"/>
                                </a:lnTo>
                                <a:lnTo>
                                  <a:pt x="130" y="212"/>
                                </a:lnTo>
                                <a:lnTo>
                                  <a:pt x="115" y="207"/>
                                </a:lnTo>
                                <a:lnTo>
                                  <a:pt x="99" y="203"/>
                                </a:lnTo>
                                <a:lnTo>
                                  <a:pt x="86" y="199"/>
                                </a:lnTo>
                                <a:lnTo>
                                  <a:pt x="73" y="192"/>
                                </a:lnTo>
                                <a:lnTo>
                                  <a:pt x="59" y="188"/>
                                </a:lnTo>
                                <a:lnTo>
                                  <a:pt x="48" y="181"/>
                                </a:lnTo>
                                <a:lnTo>
                                  <a:pt x="39" y="176"/>
                                </a:lnTo>
                                <a:lnTo>
                                  <a:pt x="28" y="170"/>
                                </a:lnTo>
                                <a:lnTo>
                                  <a:pt x="22" y="165"/>
                                </a:lnTo>
                                <a:lnTo>
                                  <a:pt x="15" y="159"/>
                                </a:lnTo>
                                <a:lnTo>
                                  <a:pt x="8" y="152"/>
                                </a:lnTo>
                                <a:lnTo>
                                  <a:pt x="4" y="146"/>
                                </a:lnTo>
                                <a:lnTo>
                                  <a:pt x="2" y="139"/>
                                </a:lnTo>
                                <a:lnTo>
                                  <a:pt x="0" y="132"/>
                                </a:lnTo>
                                <a:lnTo>
                                  <a:pt x="0" y="128"/>
                                </a:lnTo>
                                <a:lnTo>
                                  <a:pt x="0" y="128"/>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37" name="Freeform 2019"/>
                        <wps:cNvSpPr>
                          <a:spLocks/>
                        </wps:cNvSpPr>
                        <wps:spPr bwMode="auto">
                          <a:xfrm>
                            <a:off x="4665980" y="2117725"/>
                            <a:ext cx="643255" cy="272415"/>
                          </a:xfrm>
                          <a:custGeom>
                            <a:avLst/>
                            <a:gdLst>
                              <a:gd name="T0" fmla="*/ 0 w 1013"/>
                              <a:gd name="T1" fmla="*/ 307 h 429"/>
                              <a:gd name="T2" fmla="*/ 4 w 1013"/>
                              <a:gd name="T3" fmla="*/ 320 h 429"/>
                              <a:gd name="T4" fmla="*/ 15 w 1013"/>
                              <a:gd name="T5" fmla="*/ 334 h 429"/>
                              <a:gd name="T6" fmla="*/ 28 w 1013"/>
                              <a:gd name="T7" fmla="*/ 345 h 429"/>
                              <a:gd name="T8" fmla="*/ 48 w 1013"/>
                              <a:gd name="T9" fmla="*/ 356 h 429"/>
                              <a:gd name="T10" fmla="*/ 73 w 1013"/>
                              <a:gd name="T11" fmla="*/ 367 h 429"/>
                              <a:gd name="T12" fmla="*/ 99 w 1013"/>
                              <a:gd name="T13" fmla="*/ 378 h 429"/>
                              <a:gd name="T14" fmla="*/ 130 w 1013"/>
                              <a:gd name="T15" fmla="*/ 387 h 429"/>
                              <a:gd name="T16" fmla="*/ 166 w 1013"/>
                              <a:gd name="T17" fmla="*/ 395 h 429"/>
                              <a:gd name="T18" fmla="*/ 201 w 1013"/>
                              <a:gd name="T19" fmla="*/ 404 h 429"/>
                              <a:gd name="T20" fmla="*/ 243 w 1013"/>
                              <a:gd name="T21" fmla="*/ 411 h 429"/>
                              <a:gd name="T22" fmla="*/ 285 w 1013"/>
                              <a:gd name="T23" fmla="*/ 415 h 429"/>
                              <a:gd name="T24" fmla="*/ 332 w 1013"/>
                              <a:gd name="T25" fmla="*/ 422 h 429"/>
                              <a:gd name="T26" fmla="*/ 402 w 1013"/>
                              <a:gd name="T27" fmla="*/ 426 h 429"/>
                              <a:gd name="T28" fmla="*/ 506 w 1013"/>
                              <a:gd name="T29" fmla="*/ 429 h 429"/>
                              <a:gd name="T30" fmla="*/ 608 w 1013"/>
                              <a:gd name="T31" fmla="*/ 426 h 429"/>
                              <a:gd name="T32" fmla="*/ 679 w 1013"/>
                              <a:gd name="T33" fmla="*/ 422 h 429"/>
                              <a:gd name="T34" fmla="*/ 725 w 1013"/>
                              <a:gd name="T35" fmla="*/ 415 h 429"/>
                              <a:gd name="T36" fmla="*/ 767 w 1013"/>
                              <a:gd name="T37" fmla="*/ 411 h 429"/>
                              <a:gd name="T38" fmla="*/ 810 w 1013"/>
                              <a:gd name="T39" fmla="*/ 404 h 429"/>
                              <a:gd name="T40" fmla="*/ 847 w 1013"/>
                              <a:gd name="T41" fmla="*/ 395 h 429"/>
                              <a:gd name="T42" fmla="*/ 880 w 1013"/>
                              <a:gd name="T43" fmla="*/ 387 h 429"/>
                              <a:gd name="T44" fmla="*/ 911 w 1013"/>
                              <a:gd name="T45" fmla="*/ 378 h 429"/>
                              <a:gd name="T46" fmla="*/ 940 w 1013"/>
                              <a:gd name="T47" fmla="*/ 367 h 429"/>
                              <a:gd name="T48" fmla="*/ 962 w 1013"/>
                              <a:gd name="T49" fmla="*/ 356 h 429"/>
                              <a:gd name="T50" fmla="*/ 982 w 1013"/>
                              <a:gd name="T51" fmla="*/ 345 h 429"/>
                              <a:gd name="T52" fmla="*/ 998 w 1013"/>
                              <a:gd name="T53" fmla="*/ 334 h 429"/>
                              <a:gd name="T54" fmla="*/ 1007 w 1013"/>
                              <a:gd name="T55" fmla="*/ 320 h 429"/>
                              <a:gd name="T56" fmla="*/ 1011 w 1013"/>
                              <a:gd name="T57" fmla="*/ 307 h 429"/>
                              <a:gd name="T58" fmla="*/ 1013 w 1013"/>
                              <a:gd name="T59" fmla="*/ 303 h 429"/>
                              <a:gd name="T60" fmla="*/ 1011 w 1013"/>
                              <a:gd name="T61" fmla="*/ 4 h 429"/>
                              <a:gd name="T62" fmla="*/ 1007 w 1013"/>
                              <a:gd name="T63" fmla="*/ 18 h 429"/>
                              <a:gd name="T64" fmla="*/ 998 w 1013"/>
                              <a:gd name="T65" fmla="*/ 31 h 429"/>
                              <a:gd name="T66" fmla="*/ 982 w 1013"/>
                              <a:gd name="T67" fmla="*/ 42 h 429"/>
                              <a:gd name="T68" fmla="*/ 962 w 1013"/>
                              <a:gd name="T69" fmla="*/ 53 h 429"/>
                              <a:gd name="T70" fmla="*/ 940 w 1013"/>
                              <a:gd name="T71" fmla="*/ 64 h 429"/>
                              <a:gd name="T72" fmla="*/ 911 w 1013"/>
                              <a:gd name="T73" fmla="*/ 75 h 429"/>
                              <a:gd name="T74" fmla="*/ 880 w 1013"/>
                              <a:gd name="T75" fmla="*/ 84 h 429"/>
                              <a:gd name="T76" fmla="*/ 847 w 1013"/>
                              <a:gd name="T77" fmla="*/ 93 h 429"/>
                              <a:gd name="T78" fmla="*/ 810 w 1013"/>
                              <a:gd name="T79" fmla="*/ 102 h 429"/>
                              <a:gd name="T80" fmla="*/ 767 w 1013"/>
                              <a:gd name="T81" fmla="*/ 108 h 429"/>
                              <a:gd name="T82" fmla="*/ 725 w 1013"/>
                              <a:gd name="T83" fmla="*/ 113 h 429"/>
                              <a:gd name="T84" fmla="*/ 679 w 1013"/>
                              <a:gd name="T85" fmla="*/ 119 h 429"/>
                              <a:gd name="T86" fmla="*/ 608 w 1013"/>
                              <a:gd name="T87" fmla="*/ 124 h 429"/>
                              <a:gd name="T88" fmla="*/ 506 w 1013"/>
                              <a:gd name="T89" fmla="*/ 126 h 429"/>
                              <a:gd name="T90" fmla="*/ 402 w 1013"/>
                              <a:gd name="T91" fmla="*/ 124 h 429"/>
                              <a:gd name="T92" fmla="*/ 332 w 1013"/>
                              <a:gd name="T93" fmla="*/ 119 h 429"/>
                              <a:gd name="T94" fmla="*/ 285 w 1013"/>
                              <a:gd name="T95" fmla="*/ 113 h 429"/>
                              <a:gd name="T96" fmla="*/ 243 w 1013"/>
                              <a:gd name="T97" fmla="*/ 108 h 429"/>
                              <a:gd name="T98" fmla="*/ 201 w 1013"/>
                              <a:gd name="T99" fmla="*/ 102 h 429"/>
                              <a:gd name="T100" fmla="*/ 166 w 1013"/>
                              <a:gd name="T101" fmla="*/ 93 h 429"/>
                              <a:gd name="T102" fmla="*/ 130 w 1013"/>
                              <a:gd name="T103" fmla="*/ 84 h 429"/>
                              <a:gd name="T104" fmla="*/ 99 w 1013"/>
                              <a:gd name="T105" fmla="*/ 75 h 429"/>
                              <a:gd name="T106" fmla="*/ 73 w 1013"/>
                              <a:gd name="T107" fmla="*/ 64 h 429"/>
                              <a:gd name="T108" fmla="*/ 48 w 1013"/>
                              <a:gd name="T109" fmla="*/ 53 h 429"/>
                              <a:gd name="T110" fmla="*/ 28 w 1013"/>
                              <a:gd name="T111" fmla="*/ 42 h 429"/>
                              <a:gd name="T112" fmla="*/ 15 w 1013"/>
                              <a:gd name="T113" fmla="*/ 31 h 429"/>
                              <a:gd name="T114" fmla="*/ 4 w 1013"/>
                              <a:gd name="T115" fmla="*/ 18 h 429"/>
                              <a:gd name="T116" fmla="*/ 0 w 1013"/>
                              <a:gd name="T117" fmla="*/ 4 h 429"/>
                              <a:gd name="T118" fmla="*/ 0 w 1013"/>
                              <a:gd name="T119" fmla="*/ 303 h 4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3" h="429">
                                <a:moveTo>
                                  <a:pt x="0" y="303"/>
                                </a:moveTo>
                                <a:lnTo>
                                  <a:pt x="0" y="307"/>
                                </a:lnTo>
                                <a:lnTo>
                                  <a:pt x="2" y="314"/>
                                </a:lnTo>
                                <a:lnTo>
                                  <a:pt x="4" y="320"/>
                                </a:lnTo>
                                <a:lnTo>
                                  <a:pt x="8" y="327"/>
                                </a:lnTo>
                                <a:lnTo>
                                  <a:pt x="15" y="334"/>
                                </a:lnTo>
                                <a:lnTo>
                                  <a:pt x="22" y="340"/>
                                </a:lnTo>
                                <a:lnTo>
                                  <a:pt x="28" y="345"/>
                                </a:lnTo>
                                <a:lnTo>
                                  <a:pt x="39" y="351"/>
                                </a:lnTo>
                                <a:lnTo>
                                  <a:pt x="48" y="356"/>
                                </a:lnTo>
                                <a:lnTo>
                                  <a:pt x="59" y="362"/>
                                </a:lnTo>
                                <a:lnTo>
                                  <a:pt x="73" y="367"/>
                                </a:lnTo>
                                <a:lnTo>
                                  <a:pt x="86" y="373"/>
                                </a:lnTo>
                                <a:lnTo>
                                  <a:pt x="99" y="378"/>
                                </a:lnTo>
                                <a:lnTo>
                                  <a:pt x="115" y="382"/>
                                </a:lnTo>
                                <a:lnTo>
                                  <a:pt x="130" y="387"/>
                                </a:lnTo>
                                <a:lnTo>
                                  <a:pt x="148" y="391"/>
                                </a:lnTo>
                                <a:lnTo>
                                  <a:pt x="166" y="395"/>
                                </a:lnTo>
                                <a:lnTo>
                                  <a:pt x="183" y="400"/>
                                </a:lnTo>
                                <a:lnTo>
                                  <a:pt x="201" y="404"/>
                                </a:lnTo>
                                <a:lnTo>
                                  <a:pt x="221" y="406"/>
                                </a:lnTo>
                                <a:lnTo>
                                  <a:pt x="243" y="411"/>
                                </a:lnTo>
                                <a:lnTo>
                                  <a:pt x="263" y="413"/>
                                </a:lnTo>
                                <a:lnTo>
                                  <a:pt x="285" y="415"/>
                                </a:lnTo>
                                <a:lnTo>
                                  <a:pt x="307" y="420"/>
                                </a:lnTo>
                                <a:lnTo>
                                  <a:pt x="332" y="422"/>
                                </a:lnTo>
                                <a:lnTo>
                                  <a:pt x="354" y="422"/>
                                </a:lnTo>
                                <a:lnTo>
                                  <a:pt x="402" y="426"/>
                                </a:lnTo>
                                <a:lnTo>
                                  <a:pt x="453" y="429"/>
                                </a:lnTo>
                                <a:lnTo>
                                  <a:pt x="506" y="429"/>
                                </a:lnTo>
                                <a:lnTo>
                                  <a:pt x="557" y="429"/>
                                </a:lnTo>
                                <a:lnTo>
                                  <a:pt x="608" y="426"/>
                                </a:lnTo>
                                <a:lnTo>
                                  <a:pt x="657" y="422"/>
                                </a:lnTo>
                                <a:lnTo>
                                  <a:pt x="679" y="422"/>
                                </a:lnTo>
                                <a:lnTo>
                                  <a:pt x="703" y="420"/>
                                </a:lnTo>
                                <a:lnTo>
                                  <a:pt x="725" y="415"/>
                                </a:lnTo>
                                <a:lnTo>
                                  <a:pt x="748" y="413"/>
                                </a:lnTo>
                                <a:lnTo>
                                  <a:pt x="767" y="411"/>
                                </a:lnTo>
                                <a:lnTo>
                                  <a:pt x="790" y="406"/>
                                </a:lnTo>
                                <a:lnTo>
                                  <a:pt x="810" y="404"/>
                                </a:lnTo>
                                <a:lnTo>
                                  <a:pt x="827" y="400"/>
                                </a:lnTo>
                                <a:lnTo>
                                  <a:pt x="847" y="395"/>
                                </a:lnTo>
                                <a:lnTo>
                                  <a:pt x="865" y="391"/>
                                </a:lnTo>
                                <a:lnTo>
                                  <a:pt x="880" y="387"/>
                                </a:lnTo>
                                <a:lnTo>
                                  <a:pt x="896" y="382"/>
                                </a:lnTo>
                                <a:lnTo>
                                  <a:pt x="911" y="378"/>
                                </a:lnTo>
                                <a:lnTo>
                                  <a:pt x="927" y="373"/>
                                </a:lnTo>
                                <a:lnTo>
                                  <a:pt x="940" y="367"/>
                                </a:lnTo>
                                <a:lnTo>
                                  <a:pt x="951" y="362"/>
                                </a:lnTo>
                                <a:lnTo>
                                  <a:pt x="962" y="356"/>
                                </a:lnTo>
                                <a:lnTo>
                                  <a:pt x="973" y="351"/>
                                </a:lnTo>
                                <a:lnTo>
                                  <a:pt x="982" y="345"/>
                                </a:lnTo>
                                <a:lnTo>
                                  <a:pt x="989" y="340"/>
                                </a:lnTo>
                                <a:lnTo>
                                  <a:pt x="998" y="334"/>
                                </a:lnTo>
                                <a:lnTo>
                                  <a:pt x="1002" y="327"/>
                                </a:lnTo>
                                <a:lnTo>
                                  <a:pt x="1007" y="320"/>
                                </a:lnTo>
                                <a:lnTo>
                                  <a:pt x="1011" y="314"/>
                                </a:lnTo>
                                <a:lnTo>
                                  <a:pt x="1011" y="307"/>
                                </a:lnTo>
                                <a:lnTo>
                                  <a:pt x="1013" y="303"/>
                                </a:lnTo>
                                <a:lnTo>
                                  <a:pt x="1013" y="303"/>
                                </a:lnTo>
                                <a:lnTo>
                                  <a:pt x="1013" y="0"/>
                                </a:lnTo>
                                <a:lnTo>
                                  <a:pt x="1011" y="4"/>
                                </a:lnTo>
                                <a:lnTo>
                                  <a:pt x="1011" y="11"/>
                                </a:lnTo>
                                <a:lnTo>
                                  <a:pt x="1007" y="18"/>
                                </a:lnTo>
                                <a:lnTo>
                                  <a:pt x="1002" y="24"/>
                                </a:lnTo>
                                <a:lnTo>
                                  <a:pt x="998" y="31"/>
                                </a:lnTo>
                                <a:lnTo>
                                  <a:pt x="989" y="37"/>
                                </a:lnTo>
                                <a:lnTo>
                                  <a:pt x="982" y="42"/>
                                </a:lnTo>
                                <a:lnTo>
                                  <a:pt x="973" y="48"/>
                                </a:lnTo>
                                <a:lnTo>
                                  <a:pt x="962" y="53"/>
                                </a:lnTo>
                                <a:lnTo>
                                  <a:pt x="951" y="60"/>
                                </a:lnTo>
                                <a:lnTo>
                                  <a:pt x="940" y="64"/>
                                </a:lnTo>
                                <a:lnTo>
                                  <a:pt x="927" y="71"/>
                                </a:lnTo>
                                <a:lnTo>
                                  <a:pt x="911" y="75"/>
                                </a:lnTo>
                                <a:lnTo>
                                  <a:pt x="896" y="79"/>
                                </a:lnTo>
                                <a:lnTo>
                                  <a:pt x="880" y="84"/>
                                </a:lnTo>
                                <a:lnTo>
                                  <a:pt x="865" y="88"/>
                                </a:lnTo>
                                <a:lnTo>
                                  <a:pt x="847" y="93"/>
                                </a:lnTo>
                                <a:lnTo>
                                  <a:pt x="827" y="97"/>
                                </a:lnTo>
                                <a:lnTo>
                                  <a:pt x="810" y="102"/>
                                </a:lnTo>
                                <a:lnTo>
                                  <a:pt x="790" y="104"/>
                                </a:lnTo>
                                <a:lnTo>
                                  <a:pt x="767" y="108"/>
                                </a:lnTo>
                                <a:lnTo>
                                  <a:pt x="748" y="110"/>
                                </a:lnTo>
                                <a:lnTo>
                                  <a:pt x="725" y="113"/>
                                </a:lnTo>
                                <a:lnTo>
                                  <a:pt x="703" y="117"/>
                                </a:lnTo>
                                <a:lnTo>
                                  <a:pt x="679" y="119"/>
                                </a:lnTo>
                                <a:lnTo>
                                  <a:pt x="657" y="119"/>
                                </a:lnTo>
                                <a:lnTo>
                                  <a:pt x="608" y="124"/>
                                </a:lnTo>
                                <a:lnTo>
                                  <a:pt x="557" y="126"/>
                                </a:lnTo>
                                <a:lnTo>
                                  <a:pt x="506" y="126"/>
                                </a:lnTo>
                                <a:lnTo>
                                  <a:pt x="453" y="126"/>
                                </a:lnTo>
                                <a:lnTo>
                                  <a:pt x="402" y="124"/>
                                </a:lnTo>
                                <a:lnTo>
                                  <a:pt x="354" y="119"/>
                                </a:lnTo>
                                <a:lnTo>
                                  <a:pt x="332" y="119"/>
                                </a:lnTo>
                                <a:lnTo>
                                  <a:pt x="307" y="117"/>
                                </a:lnTo>
                                <a:lnTo>
                                  <a:pt x="285" y="113"/>
                                </a:lnTo>
                                <a:lnTo>
                                  <a:pt x="263" y="110"/>
                                </a:lnTo>
                                <a:lnTo>
                                  <a:pt x="243" y="108"/>
                                </a:lnTo>
                                <a:lnTo>
                                  <a:pt x="221" y="104"/>
                                </a:lnTo>
                                <a:lnTo>
                                  <a:pt x="201" y="102"/>
                                </a:lnTo>
                                <a:lnTo>
                                  <a:pt x="183" y="97"/>
                                </a:lnTo>
                                <a:lnTo>
                                  <a:pt x="166" y="93"/>
                                </a:lnTo>
                                <a:lnTo>
                                  <a:pt x="148" y="88"/>
                                </a:lnTo>
                                <a:lnTo>
                                  <a:pt x="130" y="84"/>
                                </a:lnTo>
                                <a:lnTo>
                                  <a:pt x="115" y="79"/>
                                </a:lnTo>
                                <a:lnTo>
                                  <a:pt x="99" y="75"/>
                                </a:lnTo>
                                <a:lnTo>
                                  <a:pt x="86" y="71"/>
                                </a:lnTo>
                                <a:lnTo>
                                  <a:pt x="73" y="64"/>
                                </a:lnTo>
                                <a:lnTo>
                                  <a:pt x="59" y="60"/>
                                </a:lnTo>
                                <a:lnTo>
                                  <a:pt x="48" y="53"/>
                                </a:lnTo>
                                <a:lnTo>
                                  <a:pt x="39" y="48"/>
                                </a:lnTo>
                                <a:lnTo>
                                  <a:pt x="28" y="42"/>
                                </a:lnTo>
                                <a:lnTo>
                                  <a:pt x="22" y="37"/>
                                </a:lnTo>
                                <a:lnTo>
                                  <a:pt x="15" y="31"/>
                                </a:lnTo>
                                <a:lnTo>
                                  <a:pt x="8" y="24"/>
                                </a:lnTo>
                                <a:lnTo>
                                  <a:pt x="4" y="18"/>
                                </a:lnTo>
                                <a:lnTo>
                                  <a:pt x="2" y="11"/>
                                </a:lnTo>
                                <a:lnTo>
                                  <a:pt x="0" y="4"/>
                                </a:lnTo>
                                <a:lnTo>
                                  <a:pt x="0" y="0"/>
                                </a:lnTo>
                                <a:lnTo>
                                  <a:pt x="0" y="303"/>
                                </a:lnTo>
                                <a:lnTo>
                                  <a:pt x="0" y="303"/>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38" name="Rectangle 2020"/>
                        <wps:cNvSpPr>
                          <a:spLocks noChangeArrowheads="1"/>
                        </wps:cNvSpPr>
                        <wps:spPr bwMode="auto">
                          <a:xfrm>
                            <a:off x="4766945" y="2424430"/>
                            <a:ext cx="4451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AEEE3C" w14:textId="77777777" w:rsidR="00181A7E" w:rsidRDefault="00181A7E" w:rsidP="00F94E00">
                              <w:r>
                                <w:rPr>
                                  <w:rFonts w:cs="Arial"/>
                                  <w:color w:val="000000"/>
                                  <w:sz w:val="12"/>
                                  <w:szCs w:val="12"/>
                                </w:rPr>
                                <w:t>SCUC Model</w:t>
                              </w:r>
                            </w:p>
                          </w:txbxContent>
                        </wps:txbx>
                        <wps:bodyPr rot="0" vert="horz" wrap="none" lIns="0" tIns="0" rIns="0" bIns="0" anchor="t" anchorCtr="0">
                          <a:spAutoFit/>
                        </wps:bodyPr>
                      </wps:wsp>
                      <wps:wsp>
                        <wps:cNvPr id="1939" name="Freeform 2021"/>
                        <wps:cNvSpPr>
                          <a:spLocks noEditPoints="1"/>
                        </wps:cNvSpPr>
                        <wps:spPr bwMode="auto">
                          <a:xfrm>
                            <a:off x="3710305" y="2036445"/>
                            <a:ext cx="644525" cy="353695"/>
                          </a:xfrm>
                          <a:custGeom>
                            <a:avLst/>
                            <a:gdLst>
                              <a:gd name="T0" fmla="*/ 6 w 1015"/>
                              <a:gd name="T1" fmla="*/ 108 h 557"/>
                              <a:gd name="T2" fmla="*/ 31 w 1015"/>
                              <a:gd name="T3" fmla="*/ 84 h 557"/>
                              <a:gd name="T4" fmla="*/ 73 w 1015"/>
                              <a:gd name="T5" fmla="*/ 62 h 557"/>
                              <a:gd name="T6" fmla="*/ 132 w 1015"/>
                              <a:gd name="T7" fmla="*/ 42 h 557"/>
                              <a:gd name="T8" fmla="*/ 203 w 1015"/>
                              <a:gd name="T9" fmla="*/ 24 h 557"/>
                              <a:gd name="T10" fmla="*/ 287 w 1015"/>
                              <a:gd name="T11" fmla="*/ 13 h 557"/>
                              <a:gd name="T12" fmla="*/ 405 w 1015"/>
                              <a:gd name="T13" fmla="*/ 2 h 557"/>
                              <a:gd name="T14" fmla="*/ 610 w 1015"/>
                              <a:gd name="T15" fmla="*/ 2 h 557"/>
                              <a:gd name="T16" fmla="*/ 728 w 1015"/>
                              <a:gd name="T17" fmla="*/ 13 h 557"/>
                              <a:gd name="T18" fmla="*/ 812 w 1015"/>
                              <a:gd name="T19" fmla="*/ 24 h 557"/>
                              <a:gd name="T20" fmla="*/ 883 w 1015"/>
                              <a:gd name="T21" fmla="*/ 42 h 557"/>
                              <a:gd name="T22" fmla="*/ 940 w 1015"/>
                              <a:gd name="T23" fmla="*/ 62 h 557"/>
                              <a:gd name="T24" fmla="*/ 984 w 1015"/>
                              <a:gd name="T25" fmla="*/ 84 h 557"/>
                              <a:gd name="T26" fmla="*/ 1009 w 1015"/>
                              <a:gd name="T27" fmla="*/ 108 h 557"/>
                              <a:gd name="T28" fmla="*/ 1015 w 1015"/>
                              <a:gd name="T29" fmla="*/ 128 h 557"/>
                              <a:gd name="T30" fmla="*/ 1004 w 1015"/>
                              <a:gd name="T31" fmla="*/ 152 h 557"/>
                              <a:gd name="T32" fmla="*/ 976 w 1015"/>
                              <a:gd name="T33" fmla="*/ 176 h 557"/>
                              <a:gd name="T34" fmla="*/ 927 w 1015"/>
                              <a:gd name="T35" fmla="*/ 199 h 557"/>
                              <a:gd name="T36" fmla="*/ 865 w 1015"/>
                              <a:gd name="T37" fmla="*/ 216 h 557"/>
                              <a:gd name="T38" fmla="*/ 792 w 1015"/>
                              <a:gd name="T39" fmla="*/ 232 h 557"/>
                              <a:gd name="T40" fmla="*/ 706 w 1015"/>
                              <a:gd name="T41" fmla="*/ 245 h 557"/>
                              <a:gd name="T42" fmla="*/ 560 w 1015"/>
                              <a:gd name="T43" fmla="*/ 254 h 557"/>
                              <a:gd name="T44" fmla="*/ 356 w 1015"/>
                              <a:gd name="T45" fmla="*/ 247 h 557"/>
                              <a:gd name="T46" fmla="*/ 265 w 1015"/>
                              <a:gd name="T47" fmla="*/ 238 h 557"/>
                              <a:gd name="T48" fmla="*/ 186 w 1015"/>
                              <a:gd name="T49" fmla="*/ 225 h 557"/>
                              <a:gd name="T50" fmla="*/ 117 w 1015"/>
                              <a:gd name="T51" fmla="*/ 207 h 557"/>
                              <a:gd name="T52" fmla="*/ 62 w 1015"/>
                              <a:gd name="T53" fmla="*/ 188 h 557"/>
                              <a:gd name="T54" fmla="*/ 24 w 1015"/>
                              <a:gd name="T55" fmla="*/ 165 h 557"/>
                              <a:gd name="T56" fmla="*/ 2 w 1015"/>
                              <a:gd name="T57" fmla="*/ 139 h 557"/>
                              <a:gd name="T58" fmla="*/ 0 w 1015"/>
                              <a:gd name="T59" fmla="*/ 431 h 557"/>
                              <a:gd name="T60" fmla="*/ 11 w 1015"/>
                              <a:gd name="T61" fmla="*/ 455 h 557"/>
                              <a:gd name="T62" fmla="*/ 39 w 1015"/>
                              <a:gd name="T63" fmla="*/ 479 h 557"/>
                              <a:gd name="T64" fmla="*/ 86 w 1015"/>
                              <a:gd name="T65" fmla="*/ 501 h 557"/>
                              <a:gd name="T66" fmla="*/ 148 w 1015"/>
                              <a:gd name="T67" fmla="*/ 519 h 557"/>
                              <a:gd name="T68" fmla="*/ 223 w 1015"/>
                              <a:gd name="T69" fmla="*/ 534 h 557"/>
                              <a:gd name="T70" fmla="*/ 309 w 1015"/>
                              <a:gd name="T71" fmla="*/ 548 h 557"/>
                              <a:gd name="T72" fmla="*/ 456 w 1015"/>
                              <a:gd name="T73" fmla="*/ 557 h 557"/>
                              <a:gd name="T74" fmla="*/ 659 w 1015"/>
                              <a:gd name="T75" fmla="*/ 550 h 557"/>
                              <a:gd name="T76" fmla="*/ 750 w 1015"/>
                              <a:gd name="T77" fmla="*/ 541 h 557"/>
                              <a:gd name="T78" fmla="*/ 830 w 1015"/>
                              <a:gd name="T79" fmla="*/ 528 h 557"/>
                              <a:gd name="T80" fmla="*/ 898 w 1015"/>
                              <a:gd name="T81" fmla="*/ 510 h 557"/>
                              <a:gd name="T82" fmla="*/ 953 w 1015"/>
                              <a:gd name="T83" fmla="*/ 490 h 557"/>
                              <a:gd name="T84" fmla="*/ 991 w 1015"/>
                              <a:gd name="T85" fmla="*/ 468 h 557"/>
                              <a:gd name="T86" fmla="*/ 1011 w 1015"/>
                              <a:gd name="T87" fmla="*/ 442 h 557"/>
                              <a:gd name="T88" fmla="*/ 1015 w 1015"/>
                              <a:gd name="T89" fmla="*/ 128 h 557"/>
                              <a:gd name="T90" fmla="*/ 1004 w 1015"/>
                              <a:gd name="T91" fmla="*/ 152 h 557"/>
                              <a:gd name="T92" fmla="*/ 976 w 1015"/>
                              <a:gd name="T93" fmla="*/ 176 h 557"/>
                              <a:gd name="T94" fmla="*/ 927 w 1015"/>
                              <a:gd name="T95" fmla="*/ 199 h 557"/>
                              <a:gd name="T96" fmla="*/ 865 w 1015"/>
                              <a:gd name="T97" fmla="*/ 216 h 557"/>
                              <a:gd name="T98" fmla="*/ 792 w 1015"/>
                              <a:gd name="T99" fmla="*/ 232 h 557"/>
                              <a:gd name="T100" fmla="*/ 706 w 1015"/>
                              <a:gd name="T101" fmla="*/ 245 h 557"/>
                              <a:gd name="T102" fmla="*/ 560 w 1015"/>
                              <a:gd name="T103" fmla="*/ 254 h 557"/>
                              <a:gd name="T104" fmla="*/ 356 w 1015"/>
                              <a:gd name="T105" fmla="*/ 247 h 557"/>
                              <a:gd name="T106" fmla="*/ 265 w 1015"/>
                              <a:gd name="T107" fmla="*/ 238 h 557"/>
                              <a:gd name="T108" fmla="*/ 186 w 1015"/>
                              <a:gd name="T109" fmla="*/ 225 h 557"/>
                              <a:gd name="T110" fmla="*/ 117 w 1015"/>
                              <a:gd name="T111" fmla="*/ 207 h 557"/>
                              <a:gd name="T112" fmla="*/ 62 w 1015"/>
                              <a:gd name="T113" fmla="*/ 188 h 557"/>
                              <a:gd name="T114" fmla="*/ 24 w 1015"/>
                              <a:gd name="T115" fmla="*/ 165 h 557"/>
                              <a:gd name="T116" fmla="*/ 2 w 1015"/>
                              <a:gd name="T117" fmla="*/ 139 h 557"/>
                              <a:gd name="T118" fmla="*/ 0 w 1015"/>
                              <a:gd name="T119" fmla="*/ 431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5" h="557">
                                <a:moveTo>
                                  <a:pt x="0" y="128"/>
                                </a:moveTo>
                                <a:lnTo>
                                  <a:pt x="2" y="121"/>
                                </a:lnTo>
                                <a:lnTo>
                                  <a:pt x="2" y="115"/>
                                </a:lnTo>
                                <a:lnTo>
                                  <a:pt x="6" y="108"/>
                                </a:lnTo>
                                <a:lnTo>
                                  <a:pt x="11" y="101"/>
                                </a:lnTo>
                                <a:lnTo>
                                  <a:pt x="15" y="95"/>
                                </a:lnTo>
                                <a:lnTo>
                                  <a:pt x="24" y="88"/>
                                </a:lnTo>
                                <a:lnTo>
                                  <a:pt x="31" y="84"/>
                                </a:lnTo>
                                <a:lnTo>
                                  <a:pt x="39" y="77"/>
                                </a:lnTo>
                                <a:lnTo>
                                  <a:pt x="51" y="73"/>
                                </a:lnTo>
                                <a:lnTo>
                                  <a:pt x="62" y="66"/>
                                </a:lnTo>
                                <a:lnTo>
                                  <a:pt x="73" y="62"/>
                                </a:lnTo>
                                <a:lnTo>
                                  <a:pt x="86" y="55"/>
                                </a:lnTo>
                                <a:lnTo>
                                  <a:pt x="101" y="51"/>
                                </a:lnTo>
                                <a:lnTo>
                                  <a:pt x="117" y="46"/>
                                </a:lnTo>
                                <a:lnTo>
                                  <a:pt x="132" y="42"/>
                                </a:lnTo>
                                <a:lnTo>
                                  <a:pt x="148" y="37"/>
                                </a:lnTo>
                                <a:lnTo>
                                  <a:pt x="166" y="33"/>
                                </a:lnTo>
                                <a:lnTo>
                                  <a:pt x="186" y="28"/>
                                </a:lnTo>
                                <a:lnTo>
                                  <a:pt x="203" y="24"/>
                                </a:lnTo>
                                <a:lnTo>
                                  <a:pt x="223" y="22"/>
                                </a:lnTo>
                                <a:lnTo>
                                  <a:pt x="245" y="17"/>
                                </a:lnTo>
                                <a:lnTo>
                                  <a:pt x="265" y="15"/>
                                </a:lnTo>
                                <a:lnTo>
                                  <a:pt x="287" y="13"/>
                                </a:lnTo>
                                <a:lnTo>
                                  <a:pt x="309" y="11"/>
                                </a:lnTo>
                                <a:lnTo>
                                  <a:pt x="334" y="9"/>
                                </a:lnTo>
                                <a:lnTo>
                                  <a:pt x="356" y="6"/>
                                </a:lnTo>
                                <a:lnTo>
                                  <a:pt x="405" y="2"/>
                                </a:lnTo>
                                <a:lnTo>
                                  <a:pt x="456" y="0"/>
                                </a:lnTo>
                                <a:lnTo>
                                  <a:pt x="509" y="0"/>
                                </a:lnTo>
                                <a:lnTo>
                                  <a:pt x="560" y="0"/>
                                </a:lnTo>
                                <a:lnTo>
                                  <a:pt x="610" y="2"/>
                                </a:lnTo>
                                <a:lnTo>
                                  <a:pt x="659" y="6"/>
                                </a:lnTo>
                                <a:lnTo>
                                  <a:pt x="681" y="9"/>
                                </a:lnTo>
                                <a:lnTo>
                                  <a:pt x="706" y="11"/>
                                </a:lnTo>
                                <a:lnTo>
                                  <a:pt x="728" y="13"/>
                                </a:lnTo>
                                <a:lnTo>
                                  <a:pt x="750" y="15"/>
                                </a:lnTo>
                                <a:lnTo>
                                  <a:pt x="770" y="17"/>
                                </a:lnTo>
                                <a:lnTo>
                                  <a:pt x="792" y="22"/>
                                </a:lnTo>
                                <a:lnTo>
                                  <a:pt x="812" y="24"/>
                                </a:lnTo>
                                <a:lnTo>
                                  <a:pt x="830" y="28"/>
                                </a:lnTo>
                                <a:lnTo>
                                  <a:pt x="849" y="33"/>
                                </a:lnTo>
                                <a:lnTo>
                                  <a:pt x="865" y="37"/>
                                </a:lnTo>
                                <a:lnTo>
                                  <a:pt x="883" y="42"/>
                                </a:lnTo>
                                <a:lnTo>
                                  <a:pt x="898" y="46"/>
                                </a:lnTo>
                                <a:lnTo>
                                  <a:pt x="914" y="51"/>
                                </a:lnTo>
                                <a:lnTo>
                                  <a:pt x="927" y="55"/>
                                </a:lnTo>
                                <a:lnTo>
                                  <a:pt x="940" y="62"/>
                                </a:lnTo>
                                <a:lnTo>
                                  <a:pt x="953" y="66"/>
                                </a:lnTo>
                                <a:lnTo>
                                  <a:pt x="965" y="73"/>
                                </a:lnTo>
                                <a:lnTo>
                                  <a:pt x="976" y="77"/>
                                </a:lnTo>
                                <a:lnTo>
                                  <a:pt x="984" y="84"/>
                                </a:lnTo>
                                <a:lnTo>
                                  <a:pt x="991" y="88"/>
                                </a:lnTo>
                                <a:lnTo>
                                  <a:pt x="998" y="95"/>
                                </a:lnTo>
                                <a:lnTo>
                                  <a:pt x="1004" y="101"/>
                                </a:lnTo>
                                <a:lnTo>
                                  <a:pt x="1009" y="108"/>
                                </a:lnTo>
                                <a:lnTo>
                                  <a:pt x="1011" y="115"/>
                                </a:lnTo>
                                <a:lnTo>
                                  <a:pt x="1013" y="121"/>
                                </a:lnTo>
                                <a:lnTo>
                                  <a:pt x="1015" y="128"/>
                                </a:lnTo>
                                <a:lnTo>
                                  <a:pt x="1015" y="128"/>
                                </a:lnTo>
                                <a:lnTo>
                                  <a:pt x="1013" y="132"/>
                                </a:lnTo>
                                <a:lnTo>
                                  <a:pt x="1011" y="139"/>
                                </a:lnTo>
                                <a:lnTo>
                                  <a:pt x="1009" y="146"/>
                                </a:lnTo>
                                <a:lnTo>
                                  <a:pt x="1004" y="152"/>
                                </a:lnTo>
                                <a:lnTo>
                                  <a:pt x="998" y="159"/>
                                </a:lnTo>
                                <a:lnTo>
                                  <a:pt x="991" y="165"/>
                                </a:lnTo>
                                <a:lnTo>
                                  <a:pt x="984" y="170"/>
                                </a:lnTo>
                                <a:lnTo>
                                  <a:pt x="976" y="176"/>
                                </a:lnTo>
                                <a:lnTo>
                                  <a:pt x="965" y="181"/>
                                </a:lnTo>
                                <a:lnTo>
                                  <a:pt x="953" y="188"/>
                                </a:lnTo>
                                <a:lnTo>
                                  <a:pt x="940" y="192"/>
                                </a:lnTo>
                                <a:lnTo>
                                  <a:pt x="927" y="199"/>
                                </a:lnTo>
                                <a:lnTo>
                                  <a:pt x="914" y="203"/>
                                </a:lnTo>
                                <a:lnTo>
                                  <a:pt x="898" y="207"/>
                                </a:lnTo>
                                <a:lnTo>
                                  <a:pt x="883" y="212"/>
                                </a:lnTo>
                                <a:lnTo>
                                  <a:pt x="865" y="216"/>
                                </a:lnTo>
                                <a:lnTo>
                                  <a:pt x="849" y="221"/>
                                </a:lnTo>
                                <a:lnTo>
                                  <a:pt x="830" y="225"/>
                                </a:lnTo>
                                <a:lnTo>
                                  <a:pt x="812" y="230"/>
                                </a:lnTo>
                                <a:lnTo>
                                  <a:pt x="792" y="232"/>
                                </a:lnTo>
                                <a:lnTo>
                                  <a:pt x="770" y="236"/>
                                </a:lnTo>
                                <a:lnTo>
                                  <a:pt x="750" y="238"/>
                                </a:lnTo>
                                <a:lnTo>
                                  <a:pt x="728" y="241"/>
                                </a:lnTo>
                                <a:lnTo>
                                  <a:pt x="706" y="245"/>
                                </a:lnTo>
                                <a:lnTo>
                                  <a:pt x="681" y="247"/>
                                </a:lnTo>
                                <a:lnTo>
                                  <a:pt x="659" y="247"/>
                                </a:lnTo>
                                <a:lnTo>
                                  <a:pt x="610" y="252"/>
                                </a:lnTo>
                                <a:lnTo>
                                  <a:pt x="560" y="254"/>
                                </a:lnTo>
                                <a:lnTo>
                                  <a:pt x="509" y="254"/>
                                </a:lnTo>
                                <a:lnTo>
                                  <a:pt x="456" y="254"/>
                                </a:lnTo>
                                <a:lnTo>
                                  <a:pt x="405" y="252"/>
                                </a:lnTo>
                                <a:lnTo>
                                  <a:pt x="356" y="247"/>
                                </a:lnTo>
                                <a:lnTo>
                                  <a:pt x="334" y="247"/>
                                </a:lnTo>
                                <a:lnTo>
                                  <a:pt x="309" y="245"/>
                                </a:lnTo>
                                <a:lnTo>
                                  <a:pt x="287" y="241"/>
                                </a:lnTo>
                                <a:lnTo>
                                  <a:pt x="265" y="238"/>
                                </a:lnTo>
                                <a:lnTo>
                                  <a:pt x="245" y="236"/>
                                </a:lnTo>
                                <a:lnTo>
                                  <a:pt x="223" y="232"/>
                                </a:lnTo>
                                <a:lnTo>
                                  <a:pt x="203" y="230"/>
                                </a:lnTo>
                                <a:lnTo>
                                  <a:pt x="186" y="225"/>
                                </a:lnTo>
                                <a:lnTo>
                                  <a:pt x="166" y="221"/>
                                </a:lnTo>
                                <a:lnTo>
                                  <a:pt x="148" y="216"/>
                                </a:lnTo>
                                <a:lnTo>
                                  <a:pt x="132" y="212"/>
                                </a:lnTo>
                                <a:lnTo>
                                  <a:pt x="117" y="207"/>
                                </a:lnTo>
                                <a:lnTo>
                                  <a:pt x="101" y="203"/>
                                </a:lnTo>
                                <a:lnTo>
                                  <a:pt x="86" y="199"/>
                                </a:lnTo>
                                <a:lnTo>
                                  <a:pt x="73" y="192"/>
                                </a:lnTo>
                                <a:lnTo>
                                  <a:pt x="62" y="188"/>
                                </a:lnTo>
                                <a:lnTo>
                                  <a:pt x="51" y="181"/>
                                </a:lnTo>
                                <a:lnTo>
                                  <a:pt x="39" y="176"/>
                                </a:lnTo>
                                <a:lnTo>
                                  <a:pt x="31" y="170"/>
                                </a:lnTo>
                                <a:lnTo>
                                  <a:pt x="24" y="165"/>
                                </a:lnTo>
                                <a:lnTo>
                                  <a:pt x="15" y="159"/>
                                </a:lnTo>
                                <a:lnTo>
                                  <a:pt x="11" y="152"/>
                                </a:lnTo>
                                <a:lnTo>
                                  <a:pt x="6" y="146"/>
                                </a:lnTo>
                                <a:lnTo>
                                  <a:pt x="2" y="139"/>
                                </a:lnTo>
                                <a:lnTo>
                                  <a:pt x="2" y="132"/>
                                </a:lnTo>
                                <a:lnTo>
                                  <a:pt x="0" y="128"/>
                                </a:lnTo>
                                <a:lnTo>
                                  <a:pt x="0" y="128"/>
                                </a:lnTo>
                                <a:close/>
                                <a:moveTo>
                                  <a:pt x="0" y="431"/>
                                </a:moveTo>
                                <a:lnTo>
                                  <a:pt x="2" y="435"/>
                                </a:lnTo>
                                <a:lnTo>
                                  <a:pt x="2" y="442"/>
                                </a:lnTo>
                                <a:lnTo>
                                  <a:pt x="6" y="448"/>
                                </a:lnTo>
                                <a:lnTo>
                                  <a:pt x="11" y="455"/>
                                </a:lnTo>
                                <a:lnTo>
                                  <a:pt x="15" y="462"/>
                                </a:lnTo>
                                <a:lnTo>
                                  <a:pt x="24" y="468"/>
                                </a:lnTo>
                                <a:lnTo>
                                  <a:pt x="31" y="473"/>
                                </a:lnTo>
                                <a:lnTo>
                                  <a:pt x="39" y="479"/>
                                </a:lnTo>
                                <a:lnTo>
                                  <a:pt x="51" y="484"/>
                                </a:lnTo>
                                <a:lnTo>
                                  <a:pt x="62" y="490"/>
                                </a:lnTo>
                                <a:lnTo>
                                  <a:pt x="73" y="495"/>
                                </a:lnTo>
                                <a:lnTo>
                                  <a:pt x="86" y="501"/>
                                </a:lnTo>
                                <a:lnTo>
                                  <a:pt x="101" y="506"/>
                                </a:lnTo>
                                <a:lnTo>
                                  <a:pt x="117" y="510"/>
                                </a:lnTo>
                                <a:lnTo>
                                  <a:pt x="132" y="515"/>
                                </a:lnTo>
                                <a:lnTo>
                                  <a:pt x="148" y="519"/>
                                </a:lnTo>
                                <a:lnTo>
                                  <a:pt x="166" y="523"/>
                                </a:lnTo>
                                <a:lnTo>
                                  <a:pt x="186" y="528"/>
                                </a:lnTo>
                                <a:lnTo>
                                  <a:pt x="203" y="532"/>
                                </a:lnTo>
                                <a:lnTo>
                                  <a:pt x="223" y="534"/>
                                </a:lnTo>
                                <a:lnTo>
                                  <a:pt x="245" y="539"/>
                                </a:lnTo>
                                <a:lnTo>
                                  <a:pt x="265" y="541"/>
                                </a:lnTo>
                                <a:lnTo>
                                  <a:pt x="287" y="543"/>
                                </a:lnTo>
                                <a:lnTo>
                                  <a:pt x="309" y="548"/>
                                </a:lnTo>
                                <a:lnTo>
                                  <a:pt x="334" y="550"/>
                                </a:lnTo>
                                <a:lnTo>
                                  <a:pt x="356" y="550"/>
                                </a:lnTo>
                                <a:lnTo>
                                  <a:pt x="405" y="554"/>
                                </a:lnTo>
                                <a:lnTo>
                                  <a:pt x="456" y="557"/>
                                </a:lnTo>
                                <a:lnTo>
                                  <a:pt x="509" y="557"/>
                                </a:lnTo>
                                <a:lnTo>
                                  <a:pt x="560" y="557"/>
                                </a:lnTo>
                                <a:lnTo>
                                  <a:pt x="610" y="554"/>
                                </a:lnTo>
                                <a:lnTo>
                                  <a:pt x="659" y="550"/>
                                </a:lnTo>
                                <a:lnTo>
                                  <a:pt x="681" y="550"/>
                                </a:lnTo>
                                <a:lnTo>
                                  <a:pt x="706" y="548"/>
                                </a:lnTo>
                                <a:lnTo>
                                  <a:pt x="728" y="543"/>
                                </a:lnTo>
                                <a:lnTo>
                                  <a:pt x="750" y="541"/>
                                </a:lnTo>
                                <a:lnTo>
                                  <a:pt x="770" y="539"/>
                                </a:lnTo>
                                <a:lnTo>
                                  <a:pt x="792" y="534"/>
                                </a:lnTo>
                                <a:lnTo>
                                  <a:pt x="812" y="532"/>
                                </a:lnTo>
                                <a:lnTo>
                                  <a:pt x="830" y="528"/>
                                </a:lnTo>
                                <a:lnTo>
                                  <a:pt x="849" y="523"/>
                                </a:lnTo>
                                <a:lnTo>
                                  <a:pt x="865" y="519"/>
                                </a:lnTo>
                                <a:lnTo>
                                  <a:pt x="883" y="515"/>
                                </a:lnTo>
                                <a:lnTo>
                                  <a:pt x="898" y="510"/>
                                </a:lnTo>
                                <a:lnTo>
                                  <a:pt x="914" y="506"/>
                                </a:lnTo>
                                <a:lnTo>
                                  <a:pt x="927" y="501"/>
                                </a:lnTo>
                                <a:lnTo>
                                  <a:pt x="940" y="495"/>
                                </a:lnTo>
                                <a:lnTo>
                                  <a:pt x="953" y="490"/>
                                </a:lnTo>
                                <a:lnTo>
                                  <a:pt x="965" y="484"/>
                                </a:lnTo>
                                <a:lnTo>
                                  <a:pt x="976" y="479"/>
                                </a:lnTo>
                                <a:lnTo>
                                  <a:pt x="984" y="473"/>
                                </a:lnTo>
                                <a:lnTo>
                                  <a:pt x="991" y="468"/>
                                </a:lnTo>
                                <a:lnTo>
                                  <a:pt x="998" y="462"/>
                                </a:lnTo>
                                <a:lnTo>
                                  <a:pt x="1004" y="455"/>
                                </a:lnTo>
                                <a:lnTo>
                                  <a:pt x="1009" y="448"/>
                                </a:lnTo>
                                <a:lnTo>
                                  <a:pt x="1011" y="442"/>
                                </a:lnTo>
                                <a:lnTo>
                                  <a:pt x="1013" y="435"/>
                                </a:lnTo>
                                <a:lnTo>
                                  <a:pt x="1015" y="431"/>
                                </a:lnTo>
                                <a:lnTo>
                                  <a:pt x="1015" y="431"/>
                                </a:lnTo>
                                <a:lnTo>
                                  <a:pt x="1015" y="128"/>
                                </a:lnTo>
                                <a:lnTo>
                                  <a:pt x="1013" y="132"/>
                                </a:lnTo>
                                <a:lnTo>
                                  <a:pt x="1011" y="139"/>
                                </a:lnTo>
                                <a:lnTo>
                                  <a:pt x="1009" y="146"/>
                                </a:lnTo>
                                <a:lnTo>
                                  <a:pt x="1004" y="152"/>
                                </a:lnTo>
                                <a:lnTo>
                                  <a:pt x="998" y="159"/>
                                </a:lnTo>
                                <a:lnTo>
                                  <a:pt x="991" y="165"/>
                                </a:lnTo>
                                <a:lnTo>
                                  <a:pt x="984" y="170"/>
                                </a:lnTo>
                                <a:lnTo>
                                  <a:pt x="976" y="176"/>
                                </a:lnTo>
                                <a:lnTo>
                                  <a:pt x="965" y="181"/>
                                </a:lnTo>
                                <a:lnTo>
                                  <a:pt x="953" y="188"/>
                                </a:lnTo>
                                <a:lnTo>
                                  <a:pt x="940" y="192"/>
                                </a:lnTo>
                                <a:lnTo>
                                  <a:pt x="927" y="199"/>
                                </a:lnTo>
                                <a:lnTo>
                                  <a:pt x="914" y="203"/>
                                </a:lnTo>
                                <a:lnTo>
                                  <a:pt x="898" y="207"/>
                                </a:lnTo>
                                <a:lnTo>
                                  <a:pt x="883" y="212"/>
                                </a:lnTo>
                                <a:lnTo>
                                  <a:pt x="865" y="216"/>
                                </a:lnTo>
                                <a:lnTo>
                                  <a:pt x="849" y="221"/>
                                </a:lnTo>
                                <a:lnTo>
                                  <a:pt x="830" y="225"/>
                                </a:lnTo>
                                <a:lnTo>
                                  <a:pt x="812" y="230"/>
                                </a:lnTo>
                                <a:lnTo>
                                  <a:pt x="792" y="232"/>
                                </a:lnTo>
                                <a:lnTo>
                                  <a:pt x="770" y="236"/>
                                </a:lnTo>
                                <a:lnTo>
                                  <a:pt x="750" y="238"/>
                                </a:lnTo>
                                <a:lnTo>
                                  <a:pt x="728" y="241"/>
                                </a:lnTo>
                                <a:lnTo>
                                  <a:pt x="706" y="245"/>
                                </a:lnTo>
                                <a:lnTo>
                                  <a:pt x="681" y="247"/>
                                </a:lnTo>
                                <a:lnTo>
                                  <a:pt x="659" y="247"/>
                                </a:lnTo>
                                <a:lnTo>
                                  <a:pt x="610" y="252"/>
                                </a:lnTo>
                                <a:lnTo>
                                  <a:pt x="560" y="254"/>
                                </a:lnTo>
                                <a:lnTo>
                                  <a:pt x="509" y="254"/>
                                </a:lnTo>
                                <a:lnTo>
                                  <a:pt x="456" y="254"/>
                                </a:lnTo>
                                <a:lnTo>
                                  <a:pt x="405" y="252"/>
                                </a:lnTo>
                                <a:lnTo>
                                  <a:pt x="356" y="247"/>
                                </a:lnTo>
                                <a:lnTo>
                                  <a:pt x="334" y="247"/>
                                </a:lnTo>
                                <a:lnTo>
                                  <a:pt x="309" y="245"/>
                                </a:lnTo>
                                <a:lnTo>
                                  <a:pt x="287" y="241"/>
                                </a:lnTo>
                                <a:lnTo>
                                  <a:pt x="265" y="238"/>
                                </a:lnTo>
                                <a:lnTo>
                                  <a:pt x="245" y="236"/>
                                </a:lnTo>
                                <a:lnTo>
                                  <a:pt x="223" y="232"/>
                                </a:lnTo>
                                <a:lnTo>
                                  <a:pt x="203" y="230"/>
                                </a:lnTo>
                                <a:lnTo>
                                  <a:pt x="186" y="225"/>
                                </a:lnTo>
                                <a:lnTo>
                                  <a:pt x="166" y="221"/>
                                </a:lnTo>
                                <a:lnTo>
                                  <a:pt x="148" y="216"/>
                                </a:lnTo>
                                <a:lnTo>
                                  <a:pt x="132" y="212"/>
                                </a:lnTo>
                                <a:lnTo>
                                  <a:pt x="117" y="207"/>
                                </a:lnTo>
                                <a:lnTo>
                                  <a:pt x="101" y="203"/>
                                </a:lnTo>
                                <a:lnTo>
                                  <a:pt x="86" y="199"/>
                                </a:lnTo>
                                <a:lnTo>
                                  <a:pt x="73" y="192"/>
                                </a:lnTo>
                                <a:lnTo>
                                  <a:pt x="62" y="188"/>
                                </a:lnTo>
                                <a:lnTo>
                                  <a:pt x="51" y="181"/>
                                </a:lnTo>
                                <a:lnTo>
                                  <a:pt x="39" y="176"/>
                                </a:lnTo>
                                <a:lnTo>
                                  <a:pt x="31" y="170"/>
                                </a:lnTo>
                                <a:lnTo>
                                  <a:pt x="24" y="165"/>
                                </a:lnTo>
                                <a:lnTo>
                                  <a:pt x="15" y="159"/>
                                </a:lnTo>
                                <a:lnTo>
                                  <a:pt x="11" y="152"/>
                                </a:lnTo>
                                <a:lnTo>
                                  <a:pt x="6" y="146"/>
                                </a:lnTo>
                                <a:lnTo>
                                  <a:pt x="2" y="139"/>
                                </a:lnTo>
                                <a:lnTo>
                                  <a:pt x="2" y="132"/>
                                </a:lnTo>
                                <a:lnTo>
                                  <a:pt x="0" y="128"/>
                                </a:lnTo>
                                <a:lnTo>
                                  <a:pt x="0" y="431"/>
                                </a:lnTo>
                                <a:lnTo>
                                  <a:pt x="0" y="4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40" name="Freeform 2022"/>
                        <wps:cNvSpPr>
                          <a:spLocks/>
                        </wps:cNvSpPr>
                        <wps:spPr bwMode="auto">
                          <a:xfrm>
                            <a:off x="3710305" y="2036445"/>
                            <a:ext cx="644525" cy="161290"/>
                          </a:xfrm>
                          <a:custGeom>
                            <a:avLst/>
                            <a:gdLst>
                              <a:gd name="T0" fmla="*/ 2 w 1015"/>
                              <a:gd name="T1" fmla="*/ 121 h 254"/>
                              <a:gd name="T2" fmla="*/ 6 w 1015"/>
                              <a:gd name="T3" fmla="*/ 108 h 254"/>
                              <a:gd name="T4" fmla="*/ 15 w 1015"/>
                              <a:gd name="T5" fmla="*/ 95 h 254"/>
                              <a:gd name="T6" fmla="*/ 31 w 1015"/>
                              <a:gd name="T7" fmla="*/ 84 h 254"/>
                              <a:gd name="T8" fmla="*/ 51 w 1015"/>
                              <a:gd name="T9" fmla="*/ 73 h 254"/>
                              <a:gd name="T10" fmla="*/ 73 w 1015"/>
                              <a:gd name="T11" fmla="*/ 62 h 254"/>
                              <a:gd name="T12" fmla="*/ 101 w 1015"/>
                              <a:gd name="T13" fmla="*/ 51 h 254"/>
                              <a:gd name="T14" fmla="*/ 132 w 1015"/>
                              <a:gd name="T15" fmla="*/ 42 h 254"/>
                              <a:gd name="T16" fmla="*/ 166 w 1015"/>
                              <a:gd name="T17" fmla="*/ 33 h 254"/>
                              <a:gd name="T18" fmla="*/ 203 w 1015"/>
                              <a:gd name="T19" fmla="*/ 24 h 254"/>
                              <a:gd name="T20" fmla="*/ 245 w 1015"/>
                              <a:gd name="T21" fmla="*/ 17 h 254"/>
                              <a:gd name="T22" fmla="*/ 287 w 1015"/>
                              <a:gd name="T23" fmla="*/ 13 h 254"/>
                              <a:gd name="T24" fmla="*/ 334 w 1015"/>
                              <a:gd name="T25" fmla="*/ 9 h 254"/>
                              <a:gd name="T26" fmla="*/ 405 w 1015"/>
                              <a:gd name="T27" fmla="*/ 2 h 254"/>
                              <a:gd name="T28" fmla="*/ 509 w 1015"/>
                              <a:gd name="T29" fmla="*/ 0 h 254"/>
                              <a:gd name="T30" fmla="*/ 610 w 1015"/>
                              <a:gd name="T31" fmla="*/ 2 h 254"/>
                              <a:gd name="T32" fmla="*/ 681 w 1015"/>
                              <a:gd name="T33" fmla="*/ 9 h 254"/>
                              <a:gd name="T34" fmla="*/ 728 w 1015"/>
                              <a:gd name="T35" fmla="*/ 13 h 254"/>
                              <a:gd name="T36" fmla="*/ 770 w 1015"/>
                              <a:gd name="T37" fmla="*/ 17 h 254"/>
                              <a:gd name="T38" fmla="*/ 812 w 1015"/>
                              <a:gd name="T39" fmla="*/ 24 h 254"/>
                              <a:gd name="T40" fmla="*/ 849 w 1015"/>
                              <a:gd name="T41" fmla="*/ 33 h 254"/>
                              <a:gd name="T42" fmla="*/ 883 w 1015"/>
                              <a:gd name="T43" fmla="*/ 42 h 254"/>
                              <a:gd name="T44" fmla="*/ 914 w 1015"/>
                              <a:gd name="T45" fmla="*/ 51 h 254"/>
                              <a:gd name="T46" fmla="*/ 940 w 1015"/>
                              <a:gd name="T47" fmla="*/ 62 h 254"/>
                              <a:gd name="T48" fmla="*/ 965 w 1015"/>
                              <a:gd name="T49" fmla="*/ 73 h 254"/>
                              <a:gd name="T50" fmla="*/ 984 w 1015"/>
                              <a:gd name="T51" fmla="*/ 84 h 254"/>
                              <a:gd name="T52" fmla="*/ 998 w 1015"/>
                              <a:gd name="T53" fmla="*/ 95 h 254"/>
                              <a:gd name="T54" fmla="*/ 1009 w 1015"/>
                              <a:gd name="T55" fmla="*/ 108 h 254"/>
                              <a:gd name="T56" fmla="*/ 1013 w 1015"/>
                              <a:gd name="T57" fmla="*/ 121 h 254"/>
                              <a:gd name="T58" fmla="*/ 1015 w 1015"/>
                              <a:gd name="T59" fmla="*/ 128 h 254"/>
                              <a:gd name="T60" fmla="*/ 1011 w 1015"/>
                              <a:gd name="T61" fmla="*/ 139 h 254"/>
                              <a:gd name="T62" fmla="*/ 1004 w 1015"/>
                              <a:gd name="T63" fmla="*/ 152 h 254"/>
                              <a:gd name="T64" fmla="*/ 991 w 1015"/>
                              <a:gd name="T65" fmla="*/ 165 h 254"/>
                              <a:gd name="T66" fmla="*/ 976 w 1015"/>
                              <a:gd name="T67" fmla="*/ 176 h 254"/>
                              <a:gd name="T68" fmla="*/ 953 w 1015"/>
                              <a:gd name="T69" fmla="*/ 188 h 254"/>
                              <a:gd name="T70" fmla="*/ 927 w 1015"/>
                              <a:gd name="T71" fmla="*/ 199 h 254"/>
                              <a:gd name="T72" fmla="*/ 898 w 1015"/>
                              <a:gd name="T73" fmla="*/ 207 h 254"/>
                              <a:gd name="T74" fmla="*/ 865 w 1015"/>
                              <a:gd name="T75" fmla="*/ 216 h 254"/>
                              <a:gd name="T76" fmla="*/ 830 w 1015"/>
                              <a:gd name="T77" fmla="*/ 225 h 254"/>
                              <a:gd name="T78" fmla="*/ 792 w 1015"/>
                              <a:gd name="T79" fmla="*/ 232 h 254"/>
                              <a:gd name="T80" fmla="*/ 750 w 1015"/>
                              <a:gd name="T81" fmla="*/ 238 h 254"/>
                              <a:gd name="T82" fmla="*/ 706 w 1015"/>
                              <a:gd name="T83" fmla="*/ 245 h 254"/>
                              <a:gd name="T84" fmla="*/ 659 w 1015"/>
                              <a:gd name="T85" fmla="*/ 247 h 254"/>
                              <a:gd name="T86" fmla="*/ 560 w 1015"/>
                              <a:gd name="T87" fmla="*/ 254 h 254"/>
                              <a:gd name="T88" fmla="*/ 456 w 1015"/>
                              <a:gd name="T89" fmla="*/ 254 h 254"/>
                              <a:gd name="T90" fmla="*/ 356 w 1015"/>
                              <a:gd name="T91" fmla="*/ 247 h 254"/>
                              <a:gd name="T92" fmla="*/ 309 w 1015"/>
                              <a:gd name="T93" fmla="*/ 245 h 254"/>
                              <a:gd name="T94" fmla="*/ 265 w 1015"/>
                              <a:gd name="T95" fmla="*/ 238 h 254"/>
                              <a:gd name="T96" fmla="*/ 223 w 1015"/>
                              <a:gd name="T97" fmla="*/ 232 h 254"/>
                              <a:gd name="T98" fmla="*/ 186 w 1015"/>
                              <a:gd name="T99" fmla="*/ 225 h 254"/>
                              <a:gd name="T100" fmla="*/ 148 w 1015"/>
                              <a:gd name="T101" fmla="*/ 216 h 254"/>
                              <a:gd name="T102" fmla="*/ 117 w 1015"/>
                              <a:gd name="T103" fmla="*/ 207 h 254"/>
                              <a:gd name="T104" fmla="*/ 86 w 1015"/>
                              <a:gd name="T105" fmla="*/ 199 h 254"/>
                              <a:gd name="T106" fmla="*/ 62 w 1015"/>
                              <a:gd name="T107" fmla="*/ 188 h 254"/>
                              <a:gd name="T108" fmla="*/ 39 w 1015"/>
                              <a:gd name="T109" fmla="*/ 176 h 254"/>
                              <a:gd name="T110" fmla="*/ 24 w 1015"/>
                              <a:gd name="T111" fmla="*/ 165 h 254"/>
                              <a:gd name="T112" fmla="*/ 11 w 1015"/>
                              <a:gd name="T113" fmla="*/ 152 h 254"/>
                              <a:gd name="T114" fmla="*/ 2 w 1015"/>
                              <a:gd name="T115" fmla="*/ 139 h 254"/>
                              <a:gd name="T116" fmla="*/ 0 w 1015"/>
                              <a:gd name="T117" fmla="*/ 1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5" h="254">
                                <a:moveTo>
                                  <a:pt x="0" y="128"/>
                                </a:moveTo>
                                <a:lnTo>
                                  <a:pt x="2" y="121"/>
                                </a:lnTo>
                                <a:lnTo>
                                  <a:pt x="2" y="115"/>
                                </a:lnTo>
                                <a:lnTo>
                                  <a:pt x="6" y="108"/>
                                </a:lnTo>
                                <a:lnTo>
                                  <a:pt x="11" y="101"/>
                                </a:lnTo>
                                <a:lnTo>
                                  <a:pt x="15" y="95"/>
                                </a:lnTo>
                                <a:lnTo>
                                  <a:pt x="24" y="88"/>
                                </a:lnTo>
                                <a:lnTo>
                                  <a:pt x="31" y="84"/>
                                </a:lnTo>
                                <a:lnTo>
                                  <a:pt x="39" y="77"/>
                                </a:lnTo>
                                <a:lnTo>
                                  <a:pt x="51" y="73"/>
                                </a:lnTo>
                                <a:lnTo>
                                  <a:pt x="62" y="66"/>
                                </a:lnTo>
                                <a:lnTo>
                                  <a:pt x="73" y="62"/>
                                </a:lnTo>
                                <a:lnTo>
                                  <a:pt x="86" y="55"/>
                                </a:lnTo>
                                <a:lnTo>
                                  <a:pt x="101" y="51"/>
                                </a:lnTo>
                                <a:lnTo>
                                  <a:pt x="117" y="46"/>
                                </a:lnTo>
                                <a:lnTo>
                                  <a:pt x="132" y="42"/>
                                </a:lnTo>
                                <a:lnTo>
                                  <a:pt x="148" y="37"/>
                                </a:lnTo>
                                <a:lnTo>
                                  <a:pt x="166" y="33"/>
                                </a:lnTo>
                                <a:lnTo>
                                  <a:pt x="186" y="28"/>
                                </a:lnTo>
                                <a:lnTo>
                                  <a:pt x="203" y="24"/>
                                </a:lnTo>
                                <a:lnTo>
                                  <a:pt x="223" y="22"/>
                                </a:lnTo>
                                <a:lnTo>
                                  <a:pt x="245" y="17"/>
                                </a:lnTo>
                                <a:lnTo>
                                  <a:pt x="265" y="15"/>
                                </a:lnTo>
                                <a:lnTo>
                                  <a:pt x="287" y="13"/>
                                </a:lnTo>
                                <a:lnTo>
                                  <a:pt x="309" y="11"/>
                                </a:lnTo>
                                <a:lnTo>
                                  <a:pt x="334" y="9"/>
                                </a:lnTo>
                                <a:lnTo>
                                  <a:pt x="356" y="6"/>
                                </a:lnTo>
                                <a:lnTo>
                                  <a:pt x="405" y="2"/>
                                </a:lnTo>
                                <a:lnTo>
                                  <a:pt x="456" y="0"/>
                                </a:lnTo>
                                <a:lnTo>
                                  <a:pt x="509" y="0"/>
                                </a:lnTo>
                                <a:lnTo>
                                  <a:pt x="560" y="0"/>
                                </a:lnTo>
                                <a:lnTo>
                                  <a:pt x="610" y="2"/>
                                </a:lnTo>
                                <a:lnTo>
                                  <a:pt x="659" y="6"/>
                                </a:lnTo>
                                <a:lnTo>
                                  <a:pt x="681" y="9"/>
                                </a:lnTo>
                                <a:lnTo>
                                  <a:pt x="706" y="11"/>
                                </a:lnTo>
                                <a:lnTo>
                                  <a:pt x="728" y="13"/>
                                </a:lnTo>
                                <a:lnTo>
                                  <a:pt x="750" y="15"/>
                                </a:lnTo>
                                <a:lnTo>
                                  <a:pt x="770" y="17"/>
                                </a:lnTo>
                                <a:lnTo>
                                  <a:pt x="792" y="22"/>
                                </a:lnTo>
                                <a:lnTo>
                                  <a:pt x="812" y="24"/>
                                </a:lnTo>
                                <a:lnTo>
                                  <a:pt x="830" y="28"/>
                                </a:lnTo>
                                <a:lnTo>
                                  <a:pt x="849" y="33"/>
                                </a:lnTo>
                                <a:lnTo>
                                  <a:pt x="865" y="37"/>
                                </a:lnTo>
                                <a:lnTo>
                                  <a:pt x="883" y="42"/>
                                </a:lnTo>
                                <a:lnTo>
                                  <a:pt x="898" y="46"/>
                                </a:lnTo>
                                <a:lnTo>
                                  <a:pt x="914" y="51"/>
                                </a:lnTo>
                                <a:lnTo>
                                  <a:pt x="927" y="55"/>
                                </a:lnTo>
                                <a:lnTo>
                                  <a:pt x="940" y="62"/>
                                </a:lnTo>
                                <a:lnTo>
                                  <a:pt x="953" y="66"/>
                                </a:lnTo>
                                <a:lnTo>
                                  <a:pt x="965" y="73"/>
                                </a:lnTo>
                                <a:lnTo>
                                  <a:pt x="976" y="77"/>
                                </a:lnTo>
                                <a:lnTo>
                                  <a:pt x="984" y="84"/>
                                </a:lnTo>
                                <a:lnTo>
                                  <a:pt x="991" y="88"/>
                                </a:lnTo>
                                <a:lnTo>
                                  <a:pt x="998" y="95"/>
                                </a:lnTo>
                                <a:lnTo>
                                  <a:pt x="1004" y="101"/>
                                </a:lnTo>
                                <a:lnTo>
                                  <a:pt x="1009" y="108"/>
                                </a:lnTo>
                                <a:lnTo>
                                  <a:pt x="1011" y="115"/>
                                </a:lnTo>
                                <a:lnTo>
                                  <a:pt x="1013" y="121"/>
                                </a:lnTo>
                                <a:lnTo>
                                  <a:pt x="1015" y="128"/>
                                </a:lnTo>
                                <a:lnTo>
                                  <a:pt x="1015" y="128"/>
                                </a:lnTo>
                                <a:lnTo>
                                  <a:pt x="1013" y="132"/>
                                </a:lnTo>
                                <a:lnTo>
                                  <a:pt x="1011" y="139"/>
                                </a:lnTo>
                                <a:lnTo>
                                  <a:pt x="1009" y="146"/>
                                </a:lnTo>
                                <a:lnTo>
                                  <a:pt x="1004" y="152"/>
                                </a:lnTo>
                                <a:lnTo>
                                  <a:pt x="998" y="159"/>
                                </a:lnTo>
                                <a:lnTo>
                                  <a:pt x="991" y="165"/>
                                </a:lnTo>
                                <a:lnTo>
                                  <a:pt x="984" y="170"/>
                                </a:lnTo>
                                <a:lnTo>
                                  <a:pt x="976" y="176"/>
                                </a:lnTo>
                                <a:lnTo>
                                  <a:pt x="965" y="181"/>
                                </a:lnTo>
                                <a:lnTo>
                                  <a:pt x="953" y="188"/>
                                </a:lnTo>
                                <a:lnTo>
                                  <a:pt x="940" y="192"/>
                                </a:lnTo>
                                <a:lnTo>
                                  <a:pt x="927" y="199"/>
                                </a:lnTo>
                                <a:lnTo>
                                  <a:pt x="914" y="203"/>
                                </a:lnTo>
                                <a:lnTo>
                                  <a:pt x="898" y="207"/>
                                </a:lnTo>
                                <a:lnTo>
                                  <a:pt x="883" y="212"/>
                                </a:lnTo>
                                <a:lnTo>
                                  <a:pt x="865" y="216"/>
                                </a:lnTo>
                                <a:lnTo>
                                  <a:pt x="849" y="221"/>
                                </a:lnTo>
                                <a:lnTo>
                                  <a:pt x="830" y="225"/>
                                </a:lnTo>
                                <a:lnTo>
                                  <a:pt x="812" y="230"/>
                                </a:lnTo>
                                <a:lnTo>
                                  <a:pt x="792" y="232"/>
                                </a:lnTo>
                                <a:lnTo>
                                  <a:pt x="770" y="236"/>
                                </a:lnTo>
                                <a:lnTo>
                                  <a:pt x="750" y="238"/>
                                </a:lnTo>
                                <a:lnTo>
                                  <a:pt x="728" y="241"/>
                                </a:lnTo>
                                <a:lnTo>
                                  <a:pt x="706" y="245"/>
                                </a:lnTo>
                                <a:lnTo>
                                  <a:pt x="681" y="247"/>
                                </a:lnTo>
                                <a:lnTo>
                                  <a:pt x="659" y="247"/>
                                </a:lnTo>
                                <a:lnTo>
                                  <a:pt x="610" y="252"/>
                                </a:lnTo>
                                <a:lnTo>
                                  <a:pt x="560" y="254"/>
                                </a:lnTo>
                                <a:lnTo>
                                  <a:pt x="509" y="254"/>
                                </a:lnTo>
                                <a:lnTo>
                                  <a:pt x="456" y="254"/>
                                </a:lnTo>
                                <a:lnTo>
                                  <a:pt x="405" y="252"/>
                                </a:lnTo>
                                <a:lnTo>
                                  <a:pt x="356" y="247"/>
                                </a:lnTo>
                                <a:lnTo>
                                  <a:pt x="334" y="247"/>
                                </a:lnTo>
                                <a:lnTo>
                                  <a:pt x="309" y="245"/>
                                </a:lnTo>
                                <a:lnTo>
                                  <a:pt x="287" y="241"/>
                                </a:lnTo>
                                <a:lnTo>
                                  <a:pt x="265" y="238"/>
                                </a:lnTo>
                                <a:lnTo>
                                  <a:pt x="245" y="236"/>
                                </a:lnTo>
                                <a:lnTo>
                                  <a:pt x="223" y="232"/>
                                </a:lnTo>
                                <a:lnTo>
                                  <a:pt x="203" y="230"/>
                                </a:lnTo>
                                <a:lnTo>
                                  <a:pt x="186" y="225"/>
                                </a:lnTo>
                                <a:lnTo>
                                  <a:pt x="166" y="221"/>
                                </a:lnTo>
                                <a:lnTo>
                                  <a:pt x="148" y="216"/>
                                </a:lnTo>
                                <a:lnTo>
                                  <a:pt x="132" y="212"/>
                                </a:lnTo>
                                <a:lnTo>
                                  <a:pt x="117" y="207"/>
                                </a:lnTo>
                                <a:lnTo>
                                  <a:pt x="101" y="203"/>
                                </a:lnTo>
                                <a:lnTo>
                                  <a:pt x="86" y="199"/>
                                </a:lnTo>
                                <a:lnTo>
                                  <a:pt x="73" y="192"/>
                                </a:lnTo>
                                <a:lnTo>
                                  <a:pt x="62" y="188"/>
                                </a:lnTo>
                                <a:lnTo>
                                  <a:pt x="51" y="181"/>
                                </a:lnTo>
                                <a:lnTo>
                                  <a:pt x="39" y="176"/>
                                </a:lnTo>
                                <a:lnTo>
                                  <a:pt x="31" y="170"/>
                                </a:lnTo>
                                <a:lnTo>
                                  <a:pt x="24" y="165"/>
                                </a:lnTo>
                                <a:lnTo>
                                  <a:pt x="15" y="159"/>
                                </a:lnTo>
                                <a:lnTo>
                                  <a:pt x="11" y="152"/>
                                </a:lnTo>
                                <a:lnTo>
                                  <a:pt x="6" y="146"/>
                                </a:lnTo>
                                <a:lnTo>
                                  <a:pt x="2" y="139"/>
                                </a:lnTo>
                                <a:lnTo>
                                  <a:pt x="2" y="132"/>
                                </a:lnTo>
                                <a:lnTo>
                                  <a:pt x="0" y="128"/>
                                </a:lnTo>
                                <a:lnTo>
                                  <a:pt x="0" y="128"/>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1" name="Freeform 2023"/>
                        <wps:cNvSpPr>
                          <a:spLocks/>
                        </wps:cNvSpPr>
                        <wps:spPr bwMode="auto">
                          <a:xfrm>
                            <a:off x="3710305" y="2117725"/>
                            <a:ext cx="644525" cy="272415"/>
                          </a:xfrm>
                          <a:custGeom>
                            <a:avLst/>
                            <a:gdLst>
                              <a:gd name="T0" fmla="*/ 2 w 1015"/>
                              <a:gd name="T1" fmla="*/ 307 h 429"/>
                              <a:gd name="T2" fmla="*/ 6 w 1015"/>
                              <a:gd name="T3" fmla="*/ 320 h 429"/>
                              <a:gd name="T4" fmla="*/ 15 w 1015"/>
                              <a:gd name="T5" fmla="*/ 334 h 429"/>
                              <a:gd name="T6" fmla="*/ 31 w 1015"/>
                              <a:gd name="T7" fmla="*/ 345 h 429"/>
                              <a:gd name="T8" fmla="*/ 51 w 1015"/>
                              <a:gd name="T9" fmla="*/ 356 h 429"/>
                              <a:gd name="T10" fmla="*/ 73 w 1015"/>
                              <a:gd name="T11" fmla="*/ 367 h 429"/>
                              <a:gd name="T12" fmla="*/ 101 w 1015"/>
                              <a:gd name="T13" fmla="*/ 378 h 429"/>
                              <a:gd name="T14" fmla="*/ 132 w 1015"/>
                              <a:gd name="T15" fmla="*/ 387 h 429"/>
                              <a:gd name="T16" fmla="*/ 166 w 1015"/>
                              <a:gd name="T17" fmla="*/ 395 h 429"/>
                              <a:gd name="T18" fmla="*/ 203 w 1015"/>
                              <a:gd name="T19" fmla="*/ 404 h 429"/>
                              <a:gd name="T20" fmla="*/ 245 w 1015"/>
                              <a:gd name="T21" fmla="*/ 411 h 429"/>
                              <a:gd name="T22" fmla="*/ 287 w 1015"/>
                              <a:gd name="T23" fmla="*/ 415 h 429"/>
                              <a:gd name="T24" fmla="*/ 334 w 1015"/>
                              <a:gd name="T25" fmla="*/ 422 h 429"/>
                              <a:gd name="T26" fmla="*/ 405 w 1015"/>
                              <a:gd name="T27" fmla="*/ 426 h 429"/>
                              <a:gd name="T28" fmla="*/ 509 w 1015"/>
                              <a:gd name="T29" fmla="*/ 429 h 429"/>
                              <a:gd name="T30" fmla="*/ 610 w 1015"/>
                              <a:gd name="T31" fmla="*/ 426 h 429"/>
                              <a:gd name="T32" fmla="*/ 681 w 1015"/>
                              <a:gd name="T33" fmla="*/ 422 h 429"/>
                              <a:gd name="T34" fmla="*/ 728 w 1015"/>
                              <a:gd name="T35" fmla="*/ 415 h 429"/>
                              <a:gd name="T36" fmla="*/ 770 w 1015"/>
                              <a:gd name="T37" fmla="*/ 411 h 429"/>
                              <a:gd name="T38" fmla="*/ 812 w 1015"/>
                              <a:gd name="T39" fmla="*/ 404 h 429"/>
                              <a:gd name="T40" fmla="*/ 849 w 1015"/>
                              <a:gd name="T41" fmla="*/ 395 h 429"/>
                              <a:gd name="T42" fmla="*/ 883 w 1015"/>
                              <a:gd name="T43" fmla="*/ 387 h 429"/>
                              <a:gd name="T44" fmla="*/ 914 w 1015"/>
                              <a:gd name="T45" fmla="*/ 378 h 429"/>
                              <a:gd name="T46" fmla="*/ 940 w 1015"/>
                              <a:gd name="T47" fmla="*/ 367 h 429"/>
                              <a:gd name="T48" fmla="*/ 965 w 1015"/>
                              <a:gd name="T49" fmla="*/ 356 h 429"/>
                              <a:gd name="T50" fmla="*/ 984 w 1015"/>
                              <a:gd name="T51" fmla="*/ 345 h 429"/>
                              <a:gd name="T52" fmla="*/ 998 w 1015"/>
                              <a:gd name="T53" fmla="*/ 334 h 429"/>
                              <a:gd name="T54" fmla="*/ 1009 w 1015"/>
                              <a:gd name="T55" fmla="*/ 320 h 429"/>
                              <a:gd name="T56" fmla="*/ 1013 w 1015"/>
                              <a:gd name="T57" fmla="*/ 307 h 429"/>
                              <a:gd name="T58" fmla="*/ 1015 w 1015"/>
                              <a:gd name="T59" fmla="*/ 303 h 429"/>
                              <a:gd name="T60" fmla="*/ 1013 w 1015"/>
                              <a:gd name="T61" fmla="*/ 4 h 429"/>
                              <a:gd name="T62" fmla="*/ 1009 w 1015"/>
                              <a:gd name="T63" fmla="*/ 18 h 429"/>
                              <a:gd name="T64" fmla="*/ 998 w 1015"/>
                              <a:gd name="T65" fmla="*/ 31 h 429"/>
                              <a:gd name="T66" fmla="*/ 984 w 1015"/>
                              <a:gd name="T67" fmla="*/ 42 h 429"/>
                              <a:gd name="T68" fmla="*/ 965 w 1015"/>
                              <a:gd name="T69" fmla="*/ 53 h 429"/>
                              <a:gd name="T70" fmla="*/ 940 w 1015"/>
                              <a:gd name="T71" fmla="*/ 64 h 429"/>
                              <a:gd name="T72" fmla="*/ 914 w 1015"/>
                              <a:gd name="T73" fmla="*/ 75 h 429"/>
                              <a:gd name="T74" fmla="*/ 883 w 1015"/>
                              <a:gd name="T75" fmla="*/ 84 h 429"/>
                              <a:gd name="T76" fmla="*/ 849 w 1015"/>
                              <a:gd name="T77" fmla="*/ 93 h 429"/>
                              <a:gd name="T78" fmla="*/ 812 w 1015"/>
                              <a:gd name="T79" fmla="*/ 102 h 429"/>
                              <a:gd name="T80" fmla="*/ 770 w 1015"/>
                              <a:gd name="T81" fmla="*/ 108 h 429"/>
                              <a:gd name="T82" fmla="*/ 728 w 1015"/>
                              <a:gd name="T83" fmla="*/ 113 h 429"/>
                              <a:gd name="T84" fmla="*/ 681 w 1015"/>
                              <a:gd name="T85" fmla="*/ 119 h 429"/>
                              <a:gd name="T86" fmla="*/ 610 w 1015"/>
                              <a:gd name="T87" fmla="*/ 124 h 429"/>
                              <a:gd name="T88" fmla="*/ 509 w 1015"/>
                              <a:gd name="T89" fmla="*/ 126 h 429"/>
                              <a:gd name="T90" fmla="*/ 405 w 1015"/>
                              <a:gd name="T91" fmla="*/ 124 h 429"/>
                              <a:gd name="T92" fmla="*/ 334 w 1015"/>
                              <a:gd name="T93" fmla="*/ 119 h 429"/>
                              <a:gd name="T94" fmla="*/ 287 w 1015"/>
                              <a:gd name="T95" fmla="*/ 113 h 429"/>
                              <a:gd name="T96" fmla="*/ 245 w 1015"/>
                              <a:gd name="T97" fmla="*/ 108 h 429"/>
                              <a:gd name="T98" fmla="*/ 203 w 1015"/>
                              <a:gd name="T99" fmla="*/ 102 h 429"/>
                              <a:gd name="T100" fmla="*/ 166 w 1015"/>
                              <a:gd name="T101" fmla="*/ 93 h 429"/>
                              <a:gd name="T102" fmla="*/ 132 w 1015"/>
                              <a:gd name="T103" fmla="*/ 84 h 429"/>
                              <a:gd name="T104" fmla="*/ 101 w 1015"/>
                              <a:gd name="T105" fmla="*/ 75 h 429"/>
                              <a:gd name="T106" fmla="*/ 73 w 1015"/>
                              <a:gd name="T107" fmla="*/ 64 h 429"/>
                              <a:gd name="T108" fmla="*/ 51 w 1015"/>
                              <a:gd name="T109" fmla="*/ 53 h 429"/>
                              <a:gd name="T110" fmla="*/ 31 w 1015"/>
                              <a:gd name="T111" fmla="*/ 42 h 429"/>
                              <a:gd name="T112" fmla="*/ 15 w 1015"/>
                              <a:gd name="T113" fmla="*/ 31 h 429"/>
                              <a:gd name="T114" fmla="*/ 6 w 1015"/>
                              <a:gd name="T115" fmla="*/ 18 h 429"/>
                              <a:gd name="T116" fmla="*/ 2 w 1015"/>
                              <a:gd name="T117" fmla="*/ 4 h 429"/>
                              <a:gd name="T118" fmla="*/ 0 w 1015"/>
                              <a:gd name="T119" fmla="*/ 303 h 4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5" h="429">
                                <a:moveTo>
                                  <a:pt x="0" y="303"/>
                                </a:moveTo>
                                <a:lnTo>
                                  <a:pt x="2" y="307"/>
                                </a:lnTo>
                                <a:lnTo>
                                  <a:pt x="2" y="314"/>
                                </a:lnTo>
                                <a:lnTo>
                                  <a:pt x="6" y="320"/>
                                </a:lnTo>
                                <a:lnTo>
                                  <a:pt x="11" y="327"/>
                                </a:lnTo>
                                <a:lnTo>
                                  <a:pt x="15" y="334"/>
                                </a:lnTo>
                                <a:lnTo>
                                  <a:pt x="24" y="340"/>
                                </a:lnTo>
                                <a:lnTo>
                                  <a:pt x="31" y="345"/>
                                </a:lnTo>
                                <a:lnTo>
                                  <a:pt x="39" y="351"/>
                                </a:lnTo>
                                <a:lnTo>
                                  <a:pt x="51" y="356"/>
                                </a:lnTo>
                                <a:lnTo>
                                  <a:pt x="62" y="362"/>
                                </a:lnTo>
                                <a:lnTo>
                                  <a:pt x="73" y="367"/>
                                </a:lnTo>
                                <a:lnTo>
                                  <a:pt x="86" y="373"/>
                                </a:lnTo>
                                <a:lnTo>
                                  <a:pt x="101" y="378"/>
                                </a:lnTo>
                                <a:lnTo>
                                  <a:pt x="117" y="382"/>
                                </a:lnTo>
                                <a:lnTo>
                                  <a:pt x="132" y="387"/>
                                </a:lnTo>
                                <a:lnTo>
                                  <a:pt x="148" y="391"/>
                                </a:lnTo>
                                <a:lnTo>
                                  <a:pt x="166" y="395"/>
                                </a:lnTo>
                                <a:lnTo>
                                  <a:pt x="186" y="400"/>
                                </a:lnTo>
                                <a:lnTo>
                                  <a:pt x="203" y="404"/>
                                </a:lnTo>
                                <a:lnTo>
                                  <a:pt x="223" y="406"/>
                                </a:lnTo>
                                <a:lnTo>
                                  <a:pt x="245" y="411"/>
                                </a:lnTo>
                                <a:lnTo>
                                  <a:pt x="265" y="413"/>
                                </a:lnTo>
                                <a:lnTo>
                                  <a:pt x="287" y="415"/>
                                </a:lnTo>
                                <a:lnTo>
                                  <a:pt x="309" y="420"/>
                                </a:lnTo>
                                <a:lnTo>
                                  <a:pt x="334" y="422"/>
                                </a:lnTo>
                                <a:lnTo>
                                  <a:pt x="356" y="422"/>
                                </a:lnTo>
                                <a:lnTo>
                                  <a:pt x="405" y="426"/>
                                </a:lnTo>
                                <a:lnTo>
                                  <a:pt x="456" y="429"/>
                                </a:lnTo>
                                <a:lnTo>
                                  <a:pt x="509" y="429"/>
                                </a:lnTo>
                                <a:lnTo>
                                  <a:pt x="560" y="429"/>
                                </a:lnTo>
                                <a:lnTo>
                                  <a:pt x="610" y="426"/>
                                </a:lnTo>
                                <a:lnTo>
                                  <a:pt x="659" y="422"/>
                                </a:lnTo>
                                <a:lnTo>
                                  <a:pt x="681" y="422"/>
                                </a:lnTo>
                                <a:lnTo>
                                  <a:pt x="706" y="420"/>
                                </a:lnTo>
                                <a:lnTo>
                                  <a:pt x="728" y="415"/>
                                </a:lnTo>
                                <a:lnTo>
                                  <a:pt x="750" y="413"/>
                                </a:lnTo>
                                <a:lnTo>
                                  <a:pt x="770" y="411"/>
                                </a:lnTo>
                                <a:lnTo>
                                  <a:pt x="792" y="406"/>
                                </a:lnTo>
                                <a:lnTo>
                                  <a:pt x="812" y="404"/>
                                </a:lnTo>
                                <a:lnTo>
                                  <a:pt x="830" y="400"/>
                                </a:lnTo>
                                <a:lnTo>
                                  <a:pt x="849" y="395"/>
                                </a:lnTo>
                                <a:lnTo>
                                  <a:pt x="865" y="391"/>
                                </a:lnTo>
                                <a:lnTo>
                                  <a:pt x="883" y="387"/>
                                </a:lnTo>
                                <a:lnTo>
                                  <a:pt x="898" y="382"/>
                                </a:lnTo>
                                <a:lnTo>
                                  <a:pt x="914" y="378"/>
                                </a:lnTo>
                                <a:lnTo>
                                  <a:pt x="927" y="373"/>
                                </a:lnTo>
                                <a:lnTo>
                                  <a:pt x="940" y="367"/>
                                </a:lnTo>
                                <a:lnTo>
                                  <a:pt x="953" y="362"/>
                                </a:lnTo>
                                <a:lnTo>
                                  <a:pt x="965" y="356"/>
                                </a:lnTo>
                                <a:lnTo>
                                  <a:pt x="976" y="351"/>
                                </a:lnTo>
                                <a:lnTo>
                                  <a:pt x="984" y="345"/>
                                </a:lnTo>
                                <a:lnTo>
                                  <a:pt x="991" y="340"/>
                                </a:lnTo>
                                <a:lnTo>
                                  <a:pt x="998" y="334"/>
                                </a:lnTo>
                                <a:lnTo>
                                  <a:pt x="1004" y="327"/>
                                </a:lnTo>
                                <a:lnTo>
                                  <a:pt x="1009" y="320"/>
                                </a:lnTo>
                                <a:lnTo>
                                  <a:pt x="1011" y="314"/>
                                </a:lnTo>
                                <a:lnTo>
                                  <a:pt x="1013" y="307"/>
                                </a:lnTo>
                                <a:lnTo>
                                  <a:pt x="1015" y="303"/>
                                </a:lnTo>
                                <a:lnTo>
                                  <a:pt x="1015" y="303"/>
                                </a:lnTo>
                                <a:lnTo>
                                  <a:pt x="1015" y="0"/>
                                </a:lnTo>
                                <a:lnTo>
                                  <a:pt x="1013" y="4"/>
                                </a:lnTo>
                                <a:lnTo>
                                  <a:pt x="1011" y="11"/>
                                </a:lnTo>
                                <a:lnTo>
                                  <a:pt x="1009" y="18"/>
                                </a:lnTo>
                                <a:lnTo>
                                  <a:pt x="1004" y="24"/>
                                </a:lnTo>
                                <a:lnTo>
                                  <a:pt x="998" y="31"/>
                                </a:lnTo>
                                <a:lnTo>
                                  <a:pt x="991" y="37"/>
                                </a:lnTo>
                                <a:lnTo>
                                  <a:pt x="984" y="42"/>
                                </a:lnTo>
                                <a:lnTo>
                                  <a:pt x="976" y="48"/>
                                </a:lnTo>
                                <a:lnTo>
                                  <a:pt x="965" y="53"/>
                                </a:lnTo>
                                <a:lnTo>
                                  <a:pt x="953" y="60"/>
                                </a:lnTo>
                                <a:lnTo>
                                  <a:pt x="940" y="64"/>
                                </a:lnTo>
                                <a:lnTo>
                                  <a:pt x="927" y="71"/>
                                </a:lnTo>
                                <a:lnTo>
                                  <a:pt x="914" y="75"/>
                                </a:lnTo>
                                <a:lnTo>
                                  <a:pt x="898" y="79"/>
                                </a:lnTo>
                                <a:lnTo>
                                  <a:pt x="883" y="84"/>
                                </a:lnTo>
                                <a:lnTo>
                                  <a:pt x="865" y="88"/>
                                </a:lnTo>
                                <a:lnTo>
                                  <a:pt x="849" y="93"/>
                                </a:lnTo>
                                <a:lnTo>
                                  <a:pt x="830" y="97"/>
                                </a:lnTo>
                                <a:lnTo>
                                  <a:pt x="812" y="102"/>
                                </a:lnTo>
                                <a:lnTo>
                                  <a:pt x="792" y="104"/>
                                </a:lnTo>
                                <a:lnTo>
                                  <a:pt x="770" y="108"/>
                                </a:lnTo>
                                <a:lnTo>
                                  <a:pt x="750" y="110"/>
                                </a:lnTo>
                                <a:lnTo>
                                  <a:pt x="728" y="113"/>
                                </a:lnTo>
                                <a:lnTo>
                                  <a:pt x="706" y="117"/>
                                </a:lnTo>
                                <a:lnTo>
                                  <a:pt x="681" y="119"/>
                                </a:lnTo>
                                <a:lnTo>
                                  <a:pt x="659" y="119"/>
                                </a:lnTo>
                                <a:lnTo>
                                  <a:pt x="610" y="124"/>
                                </a:lnTo>
                                <a:lnTo>
                                  <a:pt x="560" y="126"/>
                                </a:lnTo>
                                <a:lnTo>
                                  <a:pt x="509" y="126"/>
                                </a:lnTo>
                                <a:lnTo>
                                  <a:pt x="456" y="126"/>
                                </a:lnTo>
                                <a:lnTo>
                                  <a:pt x="405" y="124"/>
                                </a:lnTo>
                                <a:lnTo>
                                  <a:pt x="356" y="119"/>
                                </a:lnTo>
                                <a:lnTo>
                                  <a:pt x="334" y="119"/>
                                </a:lnTo>
                                <a:lnTo>
                                  <a:pt x="309" y="117"/>
                                </a:lnTo>
                                <a:lnTo>
                                  <a:pt x="287" y="113"/>
                                </a:lnTo>
                                <a:lnTo>
                                  <a:pt x="265" y="110"/>
                                </a:lnTo>
                                <a:lnTo>
                                  <a:pt x="245" y="108"/>
                                </a:lnTo>
                                <a:lnTo>
                                  <a:pt x="223" y="104"/>
                                </a:lnTo>
                                <a:lnTo>
                                  <a:pt x="203" y="102"/>
                                </a:lnTo>
                                <a:lnTo>
                                  <a:pt x="186" y="97"/>
                                </a:lnTo>
                                <a:lnTo>
                                  <a:pt x="166" y="93"/>
                                </a:lnTo>
                                <a:lnTo>
                                  <a:pt x="148" y="88"/>
                                </a:lnTo>
                                <a:lnTo>
                                  <a:pt x="132" y="84"/>
                                </a:lnTo>
                                <a:lnTo>
                                  <a:pt x="117" y="79"/>
                                </a:lnTo>
                                <a:lnTo>
                                  <a:pt x="101" y="75"/>
                                </a:lnTo>
                                <a:lnTo>
                                  <a:pt x="86" y="71"/>
                                </a:lnTo>
                                <a:lnTo>
                                  <a:pt x="73" y="64"/>
                                </a:lnTo>
                                <a:lnTo>
                                  <a:pt x="62" y="60"/>
                                </a:lnTo>
                                <a:lnTo>
                                  <a:pt x="51" y="53"/>
                                </a:lnTo>
                                <a:lnTo>
                                  <a:pt x="39" y="48"/>
                                </a:lnTo>
                                <a:lnTo>
                                  <a:pt x="31" y="42"/>
                                </a:lnTo>
                                <a:lnTo>
                                  <a:pt x="24" y="37"/>
                                </a:lnTo>
                                <a:lnTo>
                                  <a:pt x="15" y="31"/>
                                </a:lnTo>
                                <a:lnTo>
                                  <a:pt x="11" y="24"/>
                                </a:lnTo>
                                <a:lnTo>
                                  <a:pt x="6" y="18"/>
                                </a:lnTo>
                                <a:lnTo>
                                  <a:pt x="2" y="11"/>
                                </a:lnTo>
                                <a:lnTo>
                                  <a:pt x="2" y="4"/>
                                </a:lnTo>
                                <a:lnTo>
                                  <a:pt x="0" y="0"/>
                                </a:lnTo>
                                <a:lnTo>
                                  <a:pt x="0" y="303"/>
                                </a:lnTo>
                                <a:lnTo>
                                  <a:pt x="0" y="303"/>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2" name="Freeform 2024"/>
                        <wps:cNvSpPr>
                          <a:spLocks/>
                        </wps:cNvSpPr>
                        <wps:spPr bwMode="auto">
                          <a:xfrm>
                            <a:off x="3710305" y="2036445"/>
                            <a:ext cx="644525" cy="161290"/>
                          </a:xfrm>
                          <a:custGeom>
                            <a:avLst/>
                            <a:gdLst>
                              <a:gd name="T0" fmla="*/ 2 w 1015"/>
                              <a:gd name="T1" fmla="*/ 121 h 254"/>
                              <a:gd name="T2" fmla="*/ 6 w 1015"/>
                              <a:gd name="T3" fmla="*/ 108 h 254"/>
                              <a:gd name="T4" fmla="*/ 15 w 1015"/>
                              <a:gd name="T5" fmla="*/ 95 h 254"/>
                              <a:gd name="T6" fmla="*/ 31 w 1015"/>
                              <a:gd name="T7" fmla="*/ 84 h 254"/>
                              <a:gd name="T8" fmla="*/ 51 w 1015"/>
                              <a:gd name="T9" fmla="*/ 73 h 254"/>
                              <a:gd name="T10" fmla="*/ 73 w 1015"/>
                              <a:gd name="T11" fmla="*/ 62 h 254"/>
                              <a:gd name="T12" fmla="*/ 101 w 1015"/>
                              <a:gd name="T13" fmla="*/ 51 h 254"/>
                              <a:gd name="T14" fmla="*/ 132 w 1015"/>
                              <a:gd name="T15" fmla="*/ 42 h 254"/>
                              <a:gd name="T16" fmla="*/ 166 w 1015"/>
                              <a:gd name="T17" fmla="*/ 33 h 254"/>
                              <a:gd name="T18" fmla="*/ 203 w 1015"/>
                              <a:gd name="T19" fmla="*/ 24 h 254"/>
                              <a:gd name="T20" fmla="*/ 245 w 1015"/>
                              <a:gd name="T21" fmla="*/ 17 h 254"/>
                              <a:gd name="T22" fmla="*/ 287 w 1015"/>
                              <a:gd name="T23" fmla="*/ 13 h 254"/>
                              <a:gd name="T24" fmla="*/ 334 w 1015"/>
                              <a:gd name="T25" fmla="*/ 9 h 254"/>
                              <a:gd name="T26" fmla="*/ 405 w 1015"/>
                              <a:gd name="T27" fmla="*/ 2 h 254"/>
                              <a:gd name="T28" fmla="*/ 509 w 1015"/>
                              <a:gd name="T29" fmla="*/ 0 h 254"/>
                              <a:gd name="T30" fmla="*/ 610 w 1015"/>
                              <a:gd name="T31" fmla="*/ 2 h 254"/>
                              <a:gd name="T32" fmla="*/ 681 w 1015"/>
                              <a:gd name="T33" fmla="*/ 9 h 254"/>
                              <a:gd name="T34" fmla="*/ 728 w 1015"/>
                              <a:gd name="T35" fmla="*/ 13 h 254"/>
                              <a:gd name="T36" fmla="*/ 770 w 1015"/>
                              <a:gd name="T37" fmla="*/ 17 h 254"/>
                              <a:gd name="T38" fmla="*/ 812 w 1015"/>
                              <a:gd name="T39" fmla="*/ 24 h 254"/>
                              <a:gd name="T40" fmla="*/ 849 w 1015"/>
                              <a:gd name="T41" fmla="*/ 33 h 254"/>
                              <a:gd name="T42" fmla="*/ 883 w 1015"/>
                              <a:gd name="T43" fmla="*/ 42 h 254"/>
                              <a:gd name="T44" fmla="*/ 914 w 1015"/>
                              <a:gd name="T45" fmla="*/ 51 h 254"/>
                              <a:gd name="T46" fmla="*/ 940 w 1015"/>
                              <a:gd name="T47" fmla="*/ 62 h 254"/>
                              <a:gd name="T48" fmla="*/ 965 w 1015"/>
                              <a:gd name="T49" fmla="*/ 73 h 254"/>
                              <a:gd name="T50" fmla="*/ 984 w 1015"/>
                              <a:gd name="T51" fmla="*/ 84 h 254"/>
                              <a:gd name="T52" fmla="*/ 998 w 1015"/>
                              <a:gd name="T53" fmla="*/ 95 h 254"/>
                              <a:gd name="T54" fmla="*/ 1009 w 1015"/>
                              <a:gd name="T55" fmla="*/ 108 h 254"/>
                              <a:gd name="T56" fmla="*/ 1013 w 1015"/>
                              <a:gd name="T57" fmla="*/ 121 h 254"/>
                              <a:gd name="T58" fmla="*/ 1015 w 1015"/>
                              <a:gd name="T59" fmla="*/ 128 h 254"/>
                              <a:gd name="T60" fmla="*/ 1011 w 1015"/>
                              <a:gd name="T61" fmla="*/ 139 h 254"/>
                              <a:gd name="T62" fmla="*/ 1004 w 1015"/>
                              <a:gd name="T63" fmla="*/ 152 h 254"/>
                              <a:gd name="T64" fmla="*/ 991 w 1015"/>
                              <a:gd name="T65" fmla="*/ 165 h 254"/>
                              <a:gd name="T66" fmla="*/ 976 w 1015"/>
                              <a:gd name="T67" fmla="*/ 176 h 254"/>
                              <a:gd name="T68" fmla="*/ 953 w 1015"/>
                              <a:gd name="T69" fmla="*/ 188 h 254"/>
                              <a:gd name="T70" fmla="*/ 927 w 1015"/>
                              <a:gd name="T71" fmla="*/ 199 h 254"/>
                              <a:gd name="T72" fmla="*/ 898 w 1015"/>
                              <a:gd name="T73" fmla="*/ 207 h 254"/>
                              <a:gd name="T74" fmla="*/ 865 w 1015"/>
                              <a:gd name="T75" fmla="*/ 216 h 254"/>
                              <a:gd name="T76" fmla="*/ 830 w 1015"/>
                              <a:gd name="T77" fmla="*/ 225 h 254"/>
                              <a:gd name="T78" fmla="*/ 792 w 1015"/>
                              <a:gd name="T79" fmla="*/ 232 h 254"/>
                              <a:gd name="T80" fmla="*/ 750 w 1015"/>
                              <a:gd name="T81" fmla="*/ 238 h 254"/>
                              <a:gd name="T82" fmla="*/ 706 w 1015"/>
                              <a:gd name="T83" fmla="*/ 245 h 254"/>
                              <a:gd name="T84" fmla="*/ 659 w 1015"/>
                              <a:gd name="T85" fmla="*/ 247 h 254"/>
                              <a:gd name="T86" fmla="*/ 560 w 1015"/>
                              <a:gd name="T87" fmla="*/ 254 h 254"/>
                              <a:gd name="T88" fmla="*/ 456 w 1015"/>
                              <a:gd name="T89" fmla="*/ 254 h 254"/>
                              <a:gd name="T90" fmla="*/ 356 w 1015"/>
                              <a:gd name="T91" fmla="*/ 247 h 254"/>
                              <a:gd name="T92" fmla="*/ 309 w 1015"/>
                              <a:gd name="T93" fmla="*/ 245 h 254"/>
                              <a:gd name="T94" fmla="*/ 265 w 1015"/>
                              <a:gd name="T95" fmla="*/ 238 h 254"/>
                              <a:gd name="T96" fmla="*/ 223 w 1015"/>
                              <a:gd name="T97" fmla="*/ 232 h 254"/>
                              <a:gd name="T98" fmla="*/ 186 w 1015"/>
                              <a:gd name="T99" fmla="*/ 225 h 254"/>
                              <a:gd name="T100" fmla="*/ 148 w 1015"/>
                              <a:gd name="T101" fmla="*/ 216 h 254"/>
                              <a:gd name="T102" fmla="*/ 117 w 1015"/>
                              <a:gd name="T103" fmla="*/ 207 h 254"/>
                              <a:gd name="T104" fmla="*/ 86 w 1015"/>
                              <a:gd name="T105" fmla="*/ 199 h 254"/>
                              <a:gd name="T106" fmla="*/ 62 w 1015"/>
                              <a:gd name="T107" fmla="*/ 188 h 254"/>
                              <a:gd name="T108" fmla="*/ 39 w 1015"/>
                              <a:gd name="T109" fmla="*/ 176 h 254"/>
                              <a:gd name="T110" fmla="*/ 24 w 1015"/>
                              <a:gd name="T111" fmla="*/ 165 h 254"/>
                              <a:gd name="T112" fmla="*/ 11 w 1015"/>
                              <a:gd name="T113" fmla="*/ 152 h 254"/>
                              <a:gd name="T114" fmla="*/ 2 w 1015"/>
                              <a:gd name="T115" fmla="*/ 139 h 254"/>
                              <a:gd name="T116" fmla="*/ 0 w 1015"/>
                              <a:gd name="T117" fmla="*/ 1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15" h="254">
                                <a:moveTo>
                                  <a:pt x="0" y="128"/>
                                </a:moveTo>
                                <a:lnTo>
                                  <a:pt x="2" y="121"/>
                                </a:lnTo>
                                <a:lnTo>
                                  <a:pt x="2" y="115"/>
                                </a:lnTo>
                                <a:lnTo>
                                  <a:pt x="6" y="108"/>
                                </a:lnTo>
                                <a:lnTo>
                                  <a:pt x="11" y="101"/>
                                </a:lnTo>
                                <a:lnTo>
                                  <a:pt x="15" y="95"/>
                                </a:lnTo>
                                <a:lnTo>
                                  <a:pt x="24" y="88"/>
                                </a:lnTo>
                                <a:lnTo>
                                  <a:pt x="31" y="84"/>
                                </a:lnTo>
                                <a:lnTo>
                                  <a:pt x="39" y="77"/>
                                </a:lnTo>
                                <a:lnTo>
                                  <a:pt x="51" y="73"/>
                                </a:lnTo>
                                <a:lnTo>
                                  <a:pt x="62" y="66"/>
                                </a:lnTo>
                                <a:lnTo>
                                  <a:pt x="73" y="62"/>
                                </a:lnTo>
                                <a:lnTo>
                                  <a:pt x="86" y="55"/>
                                </a:lnTo>
                                <a:lnTo>
                                  <a:pt x="101" y="51"/>
                                </a:lnTo>
                                <a:lnTo>
                                  <a:pt x="117" y="46"/>
                                </a:lnTo>
                                <a:lnTo>
                                  <a:pt x="132" y="42"/>
                                </a:lnTo>
                                <a:lnTo>
                                  <a:pt x="148" y="37"/>
                                </a:lnTo>
                                <a:lnTo>
                                  <a:pt x="166" y="33"/>
                                </a:lnTo>
                                <a:lnTo>
                                  <a:pt x="186" y="28"/>
                                </a:lnTo>
                                <a:lnTo>
                                  <a:pt x="203" y="24"/>
                                </a:lnTo>
                                <a:lnTo>
                                  <a:pt x="223" y="22"/>
                                </a:lnTo>
                                <a:lnTo>
                                  <a:pt x="245" y="17"/>
                                </a:lnTo>
                                <a:lnTo>
                                  <a:pt x="265" y="15"/>
                                </a:lnTo>
                                <a:lnTo>
                                  <a:pt x="287" y="13"/>
                                </a:lnTo>
                                <a:lnTo>
                                  <a:pt x="309" y="11"/>
                                </a:lnTo>
                                <a:lnTo>
                                  <a:pt x="334" y="9"/>
                                </a:lnTo>
                                <a:lnTo>
                                  <a:pt x="356" y="6"/>
                                </a:lnTo>
                                <a:lnTo>
                                  <a:pt x="405" y="2"/>
                                </a:lnTo>
                                <a:lnTo>
                                  <a:pt x="456" y="0"/>
                                </a:lnTo>
                                <a:lnTo>
                                  <a:pt x="509" y="0"/>
                                </a:lnTo>
                                <a:lnTo>
                                  <a:pt x="560" y="0"/>
                                </a:lnTo>
                                <a:lnTo>
                                  <a:pt x="610" y="2"/>
                                </a:lnTo>
                                <a:lnTo>
                                  <a:pt x="659" y="6"/>
                                </a:lnTo>
                                <a:lnTo>
                                  <a:pt x="681" y="9"/>
                                </a:lnTo>
                                <a:lnTo>
                                  <a:pt x="706" y="11"/>
                                </a:lnTo>
                                <a:lnTo>
                                  <a:pt x="728" y="13"/>
                                </a:lnTo>
                                <a:lnTo>
                                  <a:pt x="750" y="15"/>
                                </a:lnTo>
                                <a:lnTo>
                                  <a:pt x="770" y="17"/>
                                </a:lnTo>
                                <a:lnTo>
                                  <a:pt x="792" y="22"/>
                                </a:lnTo>
                                <a:lnTo>
                                  <a:pt x="812" y="24"/>
                                </a:lnTo>
                                <a:lnTo>
                                  <a:pt x="830" y="28"/>
                                </a:lnTo>
                                <a:lnTo>
                                  <a:pt x="849" y="33"/>
                                </a:lnTo>
                                <a:lnTo>
                                  <a:pt x="865" y="37"/>
                                </a:lnTo>
                                <a:lnTo>
                                  <a:pt x="883" y="42"/>
                                </a:lnTo>
                                <a:lnTo>
                                  <a:pt x="898" y="46"/>
                                </a:lnTo>
                                <a:lnTo>
                                  <a:pt x="914" y="51"/>
                                </a:lnTo>
                                <a:lnTo>
                                  <a:pt x="927" y="55"/>
                                </a:lnTo>
                                <a:lnTo>
                                  <a:pt x="940" y="62"/>
                                </a:lnTo>
                                <a:lnTo>
                                  <a:pt x="953" y="66"/>
                                </a:lnTo>
                                <a:lnTo>
                                  <a:pt x="965" y="73"/>
                                </a:lnTo>
                                <a:lnTo>
                                  <a:pt x="976" y="77"/>
                                </a:lnTo>
                                <a:lnTo>
                                  <a:pt x="984" y="84"/>
                                </a:lnTo>
                                <a:lnTo>
                                  <a:pt x="991" y="88"/>
                                </a:lnTo>
                                <a:lnTo>
                                  <a:pt x="998" y="95"/>
                                </a:lnTo>
                                <a:lnTo>
                                  <a:pt x="1004" y="101"/>
                                </a:lnTo>
                                <a:lnTo>
                                  <a:pt x="1009" y="108"/>
                                </a:lnTo>
                                <a:lnTo>
                                  <a:pt x="1011" y="115"/>
                                </a:lnTo>
                                <a:lnTo>
                                  <a:pt x="1013" y="121"/>
                                </a:lnTo>
                                <a:lnTo>
                                  <a:pt x="1015" y="128"/>
                                </a:lnTo>
                                <a:lnTo>
                                  <a:pt x="1015" y="128"/>
                                </a:lnTo>
                                <a:lnTo>
                                  <a:pt x="1013" y="132"/>
                                </a:lnTo>
                                <a:lnTo>
                                  <a:pt x="1011" y="139"/>
                                </a:lnTo>
                                <a:lnTo>
                                  <a:pt x="1009" y="146"/>
                                </a:lnTo>
                                <a:lnTo>
                                  <a:pt x="1004" y="152"/>
                                </a:lnTo>
                                <a:lnTo>
                                  <a:pt x="998" y="159"/>
                                </a:lnTo>
                                <a:lnTo>
                                  <a:pt x="991" y="165"/>
                                </a:lnTo>
                                <a:lnTo>
                                  <a:pt x="984" y="170"/>
                                </a:lnTo>
                                <a:lnTo>
                                  <a:pt x="976" y="176"/>
                                </a:lnTo>
                                <a:lnTo>
                                  <a:pt x="965" y="181"/>
                                </a:lnTo>
                                <a:lnTo>
                                  <a:pt x="953" y="188"/>
                                </a:lnTo>
                                <a:lnTo>
                                  <a:pt x="940" y="192"/>
                                </a:lnTo>
                                <a:lnTo>
                                  <a:pt x="927" y="199"/>
                                </a:lnTo>
                                <a:lnTo>
                                  <a:pt x="914" y="203"/>
                                </a:lnTo>
                                <a:lnTo>
                                  <a:pt x="898" y="207"/>
                                </a:lnTo>
                                <a:lnTo>
                                  <a:pt x="883" y="212"/>
                                </a:lnTo>
                                <a:lnTo>
                                  <a:pt x="865" y="216"/>
                                </a:lnTo>
                                <a:lnTo>
                                  <a:pt x="849" y="221"/>
                                </a:lnTo>
                                <a:lnTo>
                                  <a:pt x="830" y="225"/>
                                </a:lnTo>
                                <a:lnTo>
                                  <a:pt x="812" y="230"/>
                                </a:lnTo>
                                <a:lnTo>
                                  <a:pt x="792" y="232"/>
                                </a:lnTo>
                                <a:lnTo>
                                  <a:pt x="770" y="236"/>
                                </a:lnTo>
                                <a:lnTo>
                                  <a:pt x="750" y="238"/>
                                </a:lnTo>
                                <a:lnTo>
                                  <a:pt x="728" y="241"/>
                                </a:lnTo>
                                <a:lnTo>
                                  <a:pt x="706" y="245"/>
                                </a:lnTo>
                                <a:lnTo>
                                  <a:pt x="681" y="247"/>
                                </a:lnTo>
                                <a:lnTo>
                                  <a:pt x="659" y="247"/>
                                </a:lnTo>
                                <a:lnTo>
                                  <a:pt x="610" y="252"/>
                                </a:lnTo>
                                <a:lnTo>
                                  <a:pt x="560" y="254"/>
                                </a:lnTo>
                                <a:lnTo>
                                  <a:pt x="509" y="254"/>
                                </a:lnTo>
                                <a:lnTo>
                                  <a:pt x="456" y="254"/>
                                </a:lnTo>
                                <a:lnTo>
                                  <a:pt x="405" y="252"/>
                                </a:lnTo>
                                <a:lnTo>
                                  <a:pt x="356" y="247"/>
                                </a:lnTo>
                                <a:lnTo>
                                  <a:pt x="334" y="247"/>
                                </a:lnTo>
                                <a:lnTo>
                                  <a:pt x="309" y="245"/>
                                </a:lnTo>
                                <a:lnTo>
                                  <a:pt x="287" y="241"/>
                                </a:lnTo>
                                <a:lnTo>
                                  <a:pt x="265" y="238"/>
                                </a:lnTo>
                                <a:lnTo>
                                  <a:pt x="245" y="236"/>
                                </a:lnTo>
                                <a:lnTo>
                                  <a:pt x="223" y="232"/>
                                </a:lnTo>
                                <a:lnTo>
                                  <a:pt x="203" y="230"/>
                                </a:lnTo>
                                <a:lnTo>
                                  <a:pt x="186" y="225"/>
                                </a:lnTo>
                                <a:lnTo>
                                  <a:pt x="166" y="221"/>
                                </a:lnTo>
                                <a:lnTo>
                                  <a:pt x="148" y="216"/>
                                </a:lnTo>
                                <a:lnTo>
                                  <a:pt x="132" y="212"/>
                                </a:lnTo>
                                <a:lnTo>
                                  <a:pt x="117" y="207"/>
                                </a:lnTo>
                                <a:lnTo>
                                  <a:pt x="101" y="203"/>
                                </a:lnTo>
                                <a:lnTo>
                                  <a:pt x="86" y="199"/>
                                </a:lnTo>
                                <a:lnTo>
                                  <a:pt x="73" y="192"/>
                                </a:lnTo>
                                <a:lnTo>
                                  <a:pt x="62" y="188"/>
                                </a:lnTo>
                                <a:lnTo>
                                  <a:pt x="51" y="181"/>
                                </a:lnTo>
                                <a:lnTo>
                                  <a:pt x="39" y="176"/>
                                </a:lnTo>
                                <a:lnTo>
                                  <a:pt x="31" y="170"/>
                                </a:lnTo>
                                <a:lnTo>
                                  <a:pt x="24" y="165"/>
                                </a:lnTo>
                                <a:lnTo>
                                  <a:pt x="15" y="159"/>
                                </a:lnTo>
                                <a:lnTo>
                                  <a:pt x="11" y="152"/>
                                </a:lnTo>
                                <a:lnTo>
                                  <a:pt x="6" y="146"/>
                                </a:lnTo>
                                <a:lnTo>
                                  <a:pt x="2" y="139"/>
                                </a:lnTo>
                                <a:lnTo>
                                  <a:pt x="2" y="132"/>
                                </a:lnTo>
                                <a:lnTo>
                                  <a:pt x="0" y="128"/>
                                </a:lnTo>
                                <a:lnTo>
                                  <a:pt x="0" y="128"/>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3" name="Freeform 2025"/>
                        <wps:cNvSpPr>
                          <a:spLocks/>
                        </wps:cNvSpPr>
                        <wps:spPr bwMode="auto">
                          <a:xfrm>
                            <a:off x="3710305" y="2117725"/>
                            <a:ext cx="644525" cy="272415"/>
                          </a:xfrm>
                          <a:custGeom>
                            <a:avLst/>
                            <a:gdLst>
                              <a:gd name="T0" fmla="*/ 2 w 1015"/>
                              <a:gd name="T1" fmla="*/ 307 h 429"/>
                              <a:gd name="T2" fmla="*/ 6 w 1015"/>
                              <a:gd name="T3" fmla="*/ 320 h 429"/>
                              <a:gd name="T4" fmla="*/ 15 w 1015"/>
                              <a:gd name="T5" fmla="*/ 334 h 429"/>
                              <a:gd name="T6" fmla="*/ 31 w 1015"/>
                              <a:gd name="T7" fmla="*/ 345 h 429"/>
                              <a:gd name="T8" fmla="*/ 51 w 1015"/>
                              <a:gd name="T9" fmla="*/ 356 h 429"/>
                              <a:gd name="T10" fmla="*/ 73 w 1015"/>
                              <a:gd name="T11" fmla="*/ 367 h 429"/>
                              <a:gd name="T12" fmla="*/ 101 w 1015"/>
                              <a:gd name="T13" fmla="*/ 378 h 429"/>
                              <a:gd name="T14" fmla="*/ 132 w 1015"/>
                              <a:gd name="T15" fmla="*/ 387 h 429"/>
                              <a:gd name="T16" fmla="*/ 166 w 1015"/>
                              <a:gd name="T17" fmla="*/ 395 h 429"/>
                              <a:gd name="T18" fmla="*/ 203 w 1015"/>
                              <a:gd name="T19" fmla="*/ 404 h 429"/>
                              <a:gd name="T20" fmla="*/ 245 w 1015"/>
                              <a:gd name="T21" fmla="*/ 411 h 429"/>
                              <a:gd name="T22" fmla="*/ 287 w 1015"/>
                              <a:gd name="T23" fmla="*/ 415 h 429"/>
                              <a:gd name="T24" fmla="*/ 334 w 1015"/>
                              <a:gd name="T25" fmla="*/ 422 h 429"/>
                              <a:gd name="T26" fmla="*/ 405 w 1015"/>
                              <a:gd name="T27" fmla="*/ 426 h 429"/>
                              <a:gd name="T28" fmla="*/ 509 w 1015"/>
                              <a:gd name="T29" fmla="*/ 429 h 429"/>
                              <a:gd name="T30" fmla="*/ 610 w 1015"/>
                              <a:gd name="T31" fmla="*/ 426 h 429"/>
                              <a:gd name="T32" fmla="*/ 681 w 1015"/>
                              <a:gd name="T33" fmla="*/ 422 h 429"/>
                              <a:gd name="T34" fmla="*/ 728 w 1015"/>
                              <a:gd name="T35" fmla="*/ 415 h 429"/>
                              <a:gd name="T36" fmla="*/ 770 w 1015"/>
                              <a:gd name="T37" fmla="*/ 411 h 429"/>
                              <a:gd name="T38" fmla="*/ 812 w 1015"/>
                              <a:gd name="T39" fmla="*/ 404 h 429"/>
                              <a:gd name="T40" fmla="*/ 849 w 1015"/>
                              <a:gd name="T41" fmla="*/ 395 h 429"/>
                              <a:gd name="T42" fmla="*/ 883 w 1015"/>
                              <a:gd name="T43" fmla="*/ 387 h 429"/>
                              <a:gd name="T44" fmla="*/ 914 w 1015"/>
                              <a:gd name="T45" fmla="*/ 378 h 429"/>
                              <a:gd name="T46" fmla="*/ 940 w 1015"/>
                              <a:gd name="T47" fmla="*/ 367 h 429"/>
                              <a:gd name="T48" fmla="*/ 965 w 1015"/>
                              <a:gd name="T49" fmla="*/ 356 h 429"/>
                              <a:gd name="T50" fmla="*/ 984 w 1015"/>
                              <a:gd name="T51" fmla="*/ 345 h 429"/>
                              <a:gd name="T52" fmla="*/ 998 w 1015"/>
                              <a:gd name="T53" fmla="*/ 334 h 429"/>
                              <a:gd name="T54" fmla="*/ 1009 w 1015"/>
                              <a:gd name="T55" fmla="*/ 320 h 429"/>
                              <a:gd name="T56" fmla="*/ 1013 w 1015"/>
                              <a:gd name="T57" fmla="*/ 307 h 429"/>
                              <a:gd name="T58" fmla="*/ 1015 w 1015"/>
                              <a:gd name="T59" fmla="*/ 303 h 429"/>
                              <a:gd name="T60" fmla="*/ 1013 w 1015"/>
                              <a:gd name="T61" fmla="*/ 4 h 429"/>
                              <a:gd name="T62" fmla="*/ 1009 w 1015"/>
                              <a:gd name="T63" fmla="*/ 18 h 429"/>
                              <a:gd name="T64" fmla="*/ 998 w 1015"/>
                              <a:gd name="T65" fmla="*/ 31 h 429"/>
                              <a:gd name="T66" fmla="*/ 984 w 1015"/>
                              <a:gd name="T67" fmla="*/ 42 h 429"/>
                              <a:gd name="T68" fmla="*/ 965 w 1015"/>
                              <a:gd name="T69" fmla="*/ 53 h 429"/>
                              <a:gd name="T70" fmla="*/ 940 w 1015"/>
                              <a:gd name="T71" fmla="*/ 64 h 429"/>
                              <a:gd name="T72" fmla="*/ 914 w 1015"/>
                              <a:gd name="T73" fmla="*/ 75 h 429"/>
                              <a:gd name="T74" fmla="*/ 883 w 1015"/>
                              <a:gd name="T75" fmla="*/ 84 h 429"/>
                              <a:gd name="T76" fmla="*/ 849 w 1015"/>
                              <a:gd name="T77" fmla="*/ 93 h 429"/>
                              <a:gd name="T78" fmla="*/ 812 w 1015"/>
                              <a:gd name="T79" fmla="*/ 102 h 429"/>
                              <a:gd name="T80" fmla="*/ 770 w 1015"/>
                              <a:gd name="T81" fmla="*/ 108 h 429"/>
                              <a:gd name="T82" fmla="*/ 728 w 1015"/>
                              <a:gd name="T83" fmla="*/ 113 h 429"/>
                              <a:gd name="T84" fmla="*/ 681 w 1015"/>
                              <a:gd name="T85" fmla="*/ 119 h 429"/>
                              <a:gd name="T86" fmla="*/ 610 w 1015"/>
                              <a:gd name="T87" fmla="*/ 124 h 429"/>
                              <a:gd name="T88" fmla="*/ 509 w 1015"/>
                              <a:gd name="T89" fmla="*/ 126 h 429"/>
                              <a:gd name="T90" fmla="*/ 405 w 1015"/>
                              <a:gd name="T91" fmla="*/ 124 h 429"/>
                              <a:gd name="T92" fmla="*/ 334 w 1015"/>
                              <a:gd name="T93" fmla="*/ 119 h 429"/>
                              <a:gd name="T94" fmla="*/ 287 w 1015"/>
                              <a:gd name="T95" fmla="*/ 113 h 429"/>
                              <a:gd name="T96" fmla="*/ 245 w 1015"/>
                              <a:gd name="T97" fmla="*/ 108 h 429"/>
                              <a:gd name="T98" fmla="*/ 203 w 1015"/>
                              <a:gd name="T99" fmla="*/ 102 h 429"/>
                              <a:gd name="T100" fmla="*/ 166 w 1015"/>
                              <a:gd name="T101" fmla="*/ 93 h 429"/>
                              <a:gd name="T102" fmla="*/ 132 w 1015"/>
                              <a:gd name="T103" fmla="*/ 84 h 429"/>
                              <a:gd name="T104" fmla="*/ 101 w 1015"/>
                              <a:gd name="T105" fmla="*/ 75 h 429"/>
                              <a:gd name="T106" fmla="*/ 73 w 1015"/>
                              <a:gd name="T107" fmla="*/ 64 h 429"/>
                              <a:gd name="T108" fmla="*/ 51 w 1015"/>
                              <a:gd name="T109" fmla="*/ 53 h 429"/>
                              <a:gd name="T110" fmla="*/ 31 w 1015"/>
                              <a:gd name="T111" fmla="*/ 42 h 429"/>
                              <a:gd name="T112" fmla="*/ 15 w 1015"/>
                              <a:gd name="T113" fmla="*/ 31 h 429"/>
                              <a:gd name="T114" fmla="*/ 6 w 1015"/>
                              <a:gd name="T115" fmla="*/ 18 h 429"/>
                              <a:gd name="T116" fmla="*/ 2 w 1015"/>
                              <a:gd name="T117" fmla="*/ 4 h 429"/>
                              <a:gd name="T118" fmla="*/ 0 w 1015"/>
                              <a:gd name="T119" fmla="*/ 303 h 4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15" h="429">
                                <a:moveTo>
                                  <a:pt x="0" y="303"/>
                                </a:moveTo>
                                <a:lnTo>
                                  <a:pt x="2" y="307"/>
                                </a:lnTo>
                                <a:lnTo>
                                  <a:pt x="2" y="314"/>
                                </a:lnTo>
                                <a:lnTo>
                                  <a:pt x="6" y="320"/>
                                </a:lnTo>
                                <a:lnTo>
                                  <a:pt x="11" y="327"/>
                                </a:lnTo>
                                <a:lnTo>
                                  <a:pt x="15" y="334"/>
                                </a:lnTo>
                                <a:lnTo>
                                  <a:pt x="24" y="340"/>
                                </a:lnTo>
                                <a:lnTo>
                                  <a:pt x="31" y="345"/>
                                </a:lnTo>
                                <a:lnTo>
                                  <a:pt x="39" y="351"/>
                                </a:lnTo>
                                <a:lnTo>
                                  <a:pt x="51" y="356"/>
                                </a:lnTo>
                                <a:lnTo>
                                  <a:pt x="62" y="362"/>
                                </a:lnTo>
                                <a:lnTo>
                                  <a:pt x="73" y="367"/>
                                </a:lnTo>
                                <a:lnTo>
                                  <a:pt x="86" y="373"/>
                                </a:lnTo>
                                <a:lnTo>
                                  <a:pt x="101" y="378"/>
                                </a:lnTo>
                                <a:lnTo>
                                  <a:pt x="117" y="382"/>
                                </a:lnTo>
                                <a:lnTo>
                                  <a:pt x="132" y="387"/>
                                </a:lnTo>
                                <a:lnTo>
                                  <a:pt x="148" y="391"/>
                                </a:lnTo>
                                <a:lnTo>
                                  <a:pt x="166" y="395"/>
                                </a:lnTo>
                                <a:lnTo>
                                  <a:pt x="186" y="400"/>
                                </a:lnTo>
                                <a:lnTo>
                                  <a:pt x="203" y="404"/>
                                </a:lnTo>
                                <a:lnTo>
                                  <a:pt x="223" y="406"/>
                                </a:lnTo>
                                <a:lnTo>
                                  <a:pt x="245" y="411"/>
                                </a:lnTo>
                                <a:lnTo>
                                  <a:pt x="265" y="413"/>
                                </a:lnTo>
                                <a:lnTo>
                                  <a:pt x="287" y="415"/>
                                </a:lnTo>
                                <a:lnTo>
                                  <a:pt x="309" y="420"/>
                                </a:lnTo>
                                <a:lnTo>
                                  <a:pt x="334" y="422"/>
                                </a:lnTo>
                                <a:lnTo>
                                  <a:pt x="356" y="422"/>
                                </a:lnTo>
                                <a:lnTo>
                                  <a:pt x="405" y="426"/>
                                </a:lnTo>
                                <a:lnTo>
                                  <a:pt x="456" y="429"/>
                                </a:lnTo>
                                <a:lnTo>
                                  <a:pt x="509" y="429"/>
                                </a:lnTo>
                                <a:lnTo>
                                  <a:pt x="560" y="429"/>
                                </a:lnTo>
                                <a:lnTo>
                                  <a:pt x="610" y="426"/>
                                </a:lnTo>
                                <a:lnTo>
                                  <a:pt x="659" y="422"/>
                                </a:lnTo>
                                <a:lnTo>
                                  <a:pt x="681" y="422"/>
                                </a:lnTo>
                                <a:lnTo>
                                  <a:pt x="706" y="420"/>
                                </a:lnTo>
                                <a:lnTo>
                                  <a:pt x="728" y="415"/>
                                </a:lnTo>
                                <a:lnTo>
                                  <a:pt x="750" y="413"/>
                                </a:lnTo>
                                <a:lnTo>
                                  <a:pt x="770" y="411"/>
                                </a:lnTo>
                                <a:lnTo>
                                  <a:pt x="792" y="406"/>
                                </a:lnTo>
                                <a:lnTo>
                                  <a:pt x="812" y="404"/>
                                </a:lnTo>
                                <a:lnTo>
                                  <a:pt x="830" y="400"/>
                                </a:lnTo>
                                <a:lnTo>
                                  <a:pt x="849" y="395"/>
                                </a:lnTo>
                                <a:lnTo>
                                  <a:pt x="865" y="391"/>
                                </a:lnTo>
                                <a:lnTo>
                                  <a:pt x="883" y="387"/>
                                </a:lnTo>
                                <a:lnTo>
                                  <a:pt x="898" y="382"/>
                                </a:lnTo>
                                <a:lnTo>
                                  <a:pt x="914" y="378"/>
                                </a:lnTo>
                                <a:lnTo>
                                  <a:pt x="927" y="373"/>
                                </a:lnTo>
                                <a:lnTo>
                                  <a:pt x="940" y="367"/>
                                </a:lnTo>
                                <a:lnTo>
                                  <a:pt x="953" y="362"/>
                                </a:lnTo>
                                <a:lnTo>
                                  <a:pt x="965" y="356"/>
                                </a:lnTo>
                                <a:lnTo>
                                  <a:pt x="976" y="351"/>
                                </a:lnTo>
                                <a:lnTo>
                                  <a:pt x="984" y="345"/>
                                </a:lnTo>
                                <a:lnTo>
                                  <a:pt x="991" y="340"/>
                                </a:lnTo>
                                <a:lnTo>
                                  <a:pt x="998" y="334"/>
                                </a:lnTo>
                                <a:lnTo>
                                  <a:pt x="1004" y="327"/>
                                </a:lnTo>
                                <a:lnTo>
                                  <a:pt x="1009" y="320"/>
                                </a:lnTo>
                                <a:lnTo>
                                  <a:pt x="1011" y="314"/>
                                </a:lnTo>
                                <a:lnTo>
                                  <a:pt x="1013" y="307"/>
                                </a:lnTo>
                                <a:lnTo>
                                  <a:pt x="1015" y="303"/>
                                </a:lnTo>
                                <a:lnTo>
                                  <a:pt x="1015" y="303"/>
                                </a:lnTo>
                                <a:lnTo>
                                  <a:pt x="1015" y="0"/>
                                </a:lnTo>
                                <a:lnTo>
                                  <a:pt x="1013" y="4"/>
                                </a:lnTo>
                                <a:lnTo>
                                  <a:pt x="1011" y="11"/>
                                </a:lnTo>
                                <a:lnTo>
                                  <a:pt x="1009" y="18"/>
                                </a:lnTo>
                                <a:lnTo>
                                  <a:pt x="1004" y="24"/>
                                </a:lnTo>
                                <a:lnTo>
                                  <a:pt x="998" y="31"/>
                                </a:lnTo>
                                <a:lnTo>
                                  <a:pt x="991" y="37"/>
                                </a:lnTo>
                                <a:lnTo>
                                  <a:pt x="984" y="42"/>
                                </a:lnTo>
                                <a:lnTo>
                                  <a:pt x="976" y="48"/>
                                </a:lnTo>
                                <a:lnTo>
                                  <a:pt x="965" y="53"/>
                                </a:lnTo>
                                <a:lnTo>
                                  <a:pt x="953" y="60"/>
                                </a:lnTo>
                                <a:lnTo>
                                  <a:pt x="940" y="64"/>
                                </a:lnTo>
                                <a:lnTo>
                                  <a:pt x="927" y="71"/>
                                </a:lnTo>
                                <a:lnTo>
                                  <a:pt x="914" y="75"/>
                                </a:lnTo>
                                <a:lnTo>
                                  <a:pt x="898" y="79"/>
                                </a:lnTo>
                                <a:lnTo>
                                  <a:pt x="883" y="84"/>
                                </a:lnTo>
                                <a:lnTo>
                                  <a:pt x="865" y="88"/>
                                </a:lnTo>
                                <a:lnTo>
                                  <a:pt x="849" y="93"/>
                                </a:lnTo>
                                <a:lnTo>
                                  <a:pt x="830" y="97"/>
                                </a:lnTo>
                                <a:lnTo>
                                  <a:pt x="812" y="102"/>
                                </a:lnTo>
                                <a:lnTo>
                                  <a:pt x="792" y="104"/>
                                </a:lnTo>
                                <a:lnTo>
                                  <a:pt x="770" y="108"/>
                                </a:lnTo>
                                <a:lnTo>
                                  <a:pt x="750" y="110"/>
                                </a:lnTo>
                                <a:lnTo>
                                  <a:pt x="728" y="113"/>
                                </a:lnTo>
                                <a:lnTo>
                                  <a:pt x="706" y="117"/>
                                </a:lnTo>
                                <a:lnTo>
                                  <a:pt x="681" y="119"/>
                                </a:lnTo>
                                <a:lnTo>
                                  <a:pt x="659" y="119"/>
                                </a:lnTo>
                                <a:lnTo>
                                  <a:pt x="610" y="124"/>
                                </a:lnTo>
                                <a:lnTo>
                                  <a:pt x="560" y="126"/>
                                </a:lnTo>
                                <a:lnTo>
                                  <a:pt x="509" y="126"/>
                                </a:lnTo>
                                <a:lnTo>
                                  <a:pt x="456" y="126"/>
                                </a:lnTo>
                                <a:lnTo>
                                  <a:pt x="405" y="124"/>
                                </a:lnTo>
                                <a:lnTo>
                                  <a:pt x="356" y="119"/>
                                </a:lnTo>
                                <a:lnTo>
                                  <a:pt x="334" y="119"/>
                                </a:lnTo>
                                <a:lnTo>
                                  <a:pt x="309" y="117"/>
                                </a:lnTo>
                                <a:lnTo>
                                  <a:pt x="287" y="113"/>
                                </a:lnTo>
                                <a:lnTo>
                                  <a:pt x="265" y="110"/>
                                </a:lnTo>
                                <a:lnTo>
                                  <a:pt x="245" y="108"/>
                                </a:lnTo>
                                <a:lnTo>
                                  <a:pt x="223" y="104"/>
                                </a:lnTo>
                                <a:lnTo>
                                  <a:pt x="203" y="102"/>
                                </a:lnTo>
                                <a:lnTo>
                                  <a:pt x="186" y="97"/>
                                </a:lnTo>
                                <a:lnTo>
                                  <a:pt x="166" y="93"/>
                                </a:lnTo>
                                <a:lnTo>
                                  <a:pt x="148" y="88"/>
                                </a:lnTo>
                                <a:lnTo>
                                  <a:pt x="132" y="84"/>
                                </a:lnTo>
                                <a:lnTo>
                                  <a:pt x="117" y="79"/>
                                </a:lnTo>
                                <a:lnTo>
                                  <a:pt x="101" y="75"/>
                                </a:lnTo>
                                <a:lnTo>
                                  <a:pt x="86" y="71"/>
                                </a:lnTo>
                                <a:lnTo>
                                  <a:pt x="73" y="64"/>
                                </a:lnTo>
                                <a:lnTo>
                                  <a:pt x="62" y="60"/>
                                </a:lnTo>
                                <a:lnTo>
                                  <a:pt x="51" y="53"/>
                                </a:lnTo>
                                <a:lnTo>
                                  <a:pt x="39" y="48"/>
                                </a:lnTo>
                                <a:lnTo>
                                  <a:pt x="31" y="42"/>
                                </a:lnTo>
                                <a:lnTo>
                                  <a:pt x="24" y="37"/>
                                </a:lnTo>
                                <a:lnTo>
                                  <a:pt x="15" y="31"/>
                                </a:lnTo>
                                <a:lnTo>
                                  <a:pt x="11" y="24"/>
                                </a:lnTo>
                                <a:lnTo>
                                  <a:pt x="6" y="18"/>
                                </a:lnTo>
                                <a:lnTo>
                                  <a:pt x="2" y="11"/>
                                </a:lnTo>
                                <a:lnTo>
                                  <a:pt x="2" y="4"/>
                                </a:lnTo>
                                <a:lnTo>
                                  <a:pt x="0" y="0"/>
                                </a:lnTo>
                                <a:lnTo>
                                  <a:pt x="0" y="303"/>
                                </a:lnTo>
                                <a:lnTo>
                                  <a:pt x="0" y="303"/>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4" name="Rectangle 2026"/>
                        <wps:cNvSpPr>
                          <a:spLocks noChangeArrowheads="1"/>
                        </wps:cNvSpPr>
                        <wps:spPr bwMode="auto">
                          <a:xfrm>
                            <a:off x="3562350" y="2424430"/>
                            <a:ext cx="940435" cy="163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1950E6" w14:textId="77777777" w:rsidR="00181A7E" w:rsidRDefault="00181A7E" w:rsidP="00F94E00">
                              <w:r>
                                <w:rPr>
                                  <w:rFonts w:cs="Arial"/>
                                  <w:color w:val="000000"/>
                                  <w:sz w:val="12"/>
                                  <w:szCs w:val="12"/>
                                </w:rPr>
                                <w:t>Network Applications Model</w:t>
                              </w:r>
                            </w:p>
                          </w:txbxContent>
                        </wps:txbx>
                        <wps:bodyPr rot="0" vert="horz" wrap="none" lIns="0" tIns="0" rIns="0" bIns="0" anchor="t" anchorCtr="0">
                          <a:spAutoFit/>
                        </wps:bodyPr>
                      </wps:wsp>
                      <wps:wsp>
                        <wps:cNvPr id="1945" name="Rectangle 2027"/>
                        <wps:cNvSpPr>
                          <a:spLocks noChangeArrowheads="1"/>
                        </wps:cNvSpPr>
                        <wps:spPr bwMode="auto">
                          <a:xfrm>
                            <a:off x="4055745" y="2615565"/>
                            <a:ext cx="815340" cy="178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07AEF6" w14:textId="77777777" w:rsidR="00181A7E" w:rsidRDefault="00181A7E" w:rsidP="00F94E00">
                              <w:r>
                                <w:rPr>
                                  <w:rFonts w:cs="Arial"/>
                                  <w:b/>
                                  <w:bCs/>
                                  <w:color w:val="000000"/>
                                  <w:sz w:val="14"/>
                                  <w:szCs w:val="14"/>
                                </w:rPr>
                                <w:t>Full Network Model</w:t>
                              </w:r>
                            </w:p>
                          </w:txbxContent>
                        </wps:txbx>
                        <wps:bodyPr rot="0" vert="horz" wrap="none" lIns="0" tIns="0" rIns="0" bIns="0" anchor="t" anchorCtr="0">
                          <a:spAutoFit/>
                        </wps:bodyPr>
                      </wps:wsp>
                      <wps:wsp>
                        <wps:cNvPr id="1946" name="Line 2028"/>
                        <wps:cNvCnPr/>
                        <wps:spPr bwMode="auto">
                          <a:xfrm flipH="1">
                            <a:off x="1066800" y="2974975"/>
                            <a:ext cx="3810" cy="142875"/>
                          </a:xfrm>
                          <a:prstGeom prst="line">
                            <a:avLst/>
                          </a:prstGeom>
                          <a:noFill/>
                          <a:ln w="5715">
                            <a:solidFill>
                              <a:srgbClr val="000000"/>
                            </a:solidFill>
                            <a:prstDash val="solid"/>
                            <a:round/>
                            <a:headEnd/>
                            <a:tailEnd/>
                          </a:ln>
                          <a:extLst>
                            <a:ext uri="{909E8E84-426E-40DD-AFC4-6F175D3DCCD1}">
                              <a14:hiddenFill xmlns:a14="http://schemas.microsoft.com/office/drawing/2010/main">
                                <a:noFill/>
                              </a14:hiddenFill>
                            </a:ext>
                          </a:extLst>
                        </wps:spPr>
                        <wps:bodyPr/>
                      </wps:wsp>
                      <wps:wsp>
                        <wps:cNvPr id="1947" name="Freeform 2029"/>
                        <wps:cNvSpPr>
                          <a:spLocks/>
                        </wps:cNvSpPr>
                        <wps:spPr bwMode="auto">
                          <a:xfrm>
                            <a:off x="1042670" y="3105150"/>
                            <a:ext cx="49530" cy="50800"/>
                          </a:xfrm>
                          <a:custGeom>
                            <a:avLst/>
                            <a:gdLst>
                              <a:gd name="T0" fmla="*/ 38 w 78"/>
                              <a:gd name="T1" fmla="*/ 80 h 80"/>
                              <a:gd name="T2" fmla="*/ 0 w 78"/>
                              <a:gd name="T3" fmla="*/ 0 h 80"/>
                              <a:gd name="T4" fmla="*/ 9 w 78"/>
                              <a:gd name="T5" fmla="*/ 5 h 80"/>
                              <a:gd name="T6" fmla="*/ 20 w 78"/>
                              <a:gd name="T7" fmla="*/ 9 h 80"/>
                              <a:gd name="T8" fmla="*/ 29 w 78"/>
                              <a:gd name="T9" fmla="*/ 12 h 80"/>
                              <a:gd name="T10" fmla="*/ 38 w 78"/>
                              <a:gd name="T11" fmla="*/ 12 h 80"/>
                              <a:gd name="T12" fmla="*/ 49 w 78"/>
                              <a:gd name="T13" fmla="*/ 12 h 80"/>
                              <a:gd name="T14" fmla="*/ 58 w 78"/>
                              <a:gd name="T15" fmla="*/ 9 h 80"/>
                              <a:gd name="T16" fmla="*/ 67 w 78"/>
                              <a:gd name="T17" fmla="*/ 7 h 80"/>
                              <a:gd name="T18" fmla="*/ 78 w 78"/>
                              <a:gd name="T19" fmla="*/ 3 h 80"/>
                              <a:gd name="T20" fmla="*/ 38 w 78"/>
                              <a:gd name="T21" fmla="*/ 80 h 80"/>
                              <a:gd name="T22" fmla="*/ 38 w 78"/>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38" y="80"/>
                                </a:moveTo>
                                <a:lnTo>
                                  <a:pt x="0" y="0"/>
                                </a:lnTo>
                                <a:lnTo>
                                  <a:pt x="9" y="5"/>
                                </a:lnTo>
                                <a:lnTo>
                                  <a:pt x="20" y="9"/>
                                </a:lnTo>
                                <a:lnTo>
                                  <a:pt x="29" y="12"/>
                                </a:lnTo>
                                <a:lnTo>
                                  <a:pt x="38" y="12"/>
                                </a:lnTo>
                                <a:lnTo>
                                  <a:pt x="49" y="12"/>
                                </a:lnTo>
                                <a:lnTo>
                                  <a:pt x="58" y="9"/>
                                </a:lnTo>
                                <a:lnTo>
                                  <a:pt x="67" y="7"/>
                                </a:lnTo>
                                <a:lnTo>
                                  <a:pt x="78" y="3"/>
                                </a:lnTo>
                                <a:lnTo>
                                  <a:pt x="38" y="80"/>
                                </a:lnTo>
                                <a:lnTo>
                                  <a:pt x="38"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1948" name="Freeform 2030"/>
                        <wps:cNvSpPr>
                          <a:spLocks/>
                        </wps:cNvSpPr>
                        <wps:spPr bwMode="auto">
                          <a:xfrm>
                            <a:off x="1042670" y="3105150"/>
                            <a:ext cx="49530" cy="50800"/>
                          </a:xfrm>
                          <a:custGeom>
                            <a:avLst/>
                            <a:gdLst>
                              <a:gd name="T0" fmla="*/ 38 w 78"/>
                              <a:gd name="T1" fmla="*/ 80 h 80"/>
                              <a:gd name="T2" fmla="*/ 0 w 78"/>
                              <a:gd name="T3" fmla="*/ 0 h 80"/>
                              <a:gd name="T4" fmla="*/ 9 w 78"/>
                              <a:gd name="T5" fmla="*/ 5 h 80"/>
                              <a:gd name="T6" fmla="*/ 20 w 78"/>
                              <a:gd name="T7" fmla="*/ 9 h 80"/>
                              <a:gd name="T8" fmla="*/ 29 w 78"/>
                              <a:gd name="T9" fmla="*/ 12 h 80"/>
                              <a:gd name="T10" fmla="*/ 38 w 78"/>
                              <a:gd name="T11" fmla="*/ 12 h 80"/>
                              <a:gd name="T12" fmla="*/ 49 w 78"/>
                              <a:gd name="T13" fmla="*/ 12 h 80"/>
                              <a:gd name="T14" fmla="*/ 58 w 78"/>
                              <a:gd name="T15" fmla="*/ 9 h 80"/>
                              <a:gd name="T16" fmla="*/ 67 w 78"/>
                              <a:gd name="T17" fmla="*/ 7 h 80"/>
                              <a:gd name="T18" fmla="*/ 78 w 78"/>
                              <a:gd name="T19" fmla="*/ 3 h 80"/>
                              <a:gd name="T20" fmla="*/ 38 w 78"/>
                              <a:gd name="T21" fmla="*/ 80 h 80"/>
                              <a:gd name="T22" fmla="*/ 38 w 78"/>
                              <a:gd name="T23"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80">
                                <a:moveTo>
                                  <a:pt x="38" y="80"/>
                                </a:moveTo>
                                <a:lnTo>
                                  <a:pt x="0" y="0"/>
                                </a:lnTo>
                                <a:lnTo>
                                  <a:pt x="9" y="5"/>
                                </a:lnTo>
                                <a:lnTo>
                                  <a:pt x="20" y="9"/>
                                </a:lnTo>
                                <a:lnTo>
                                  <a:pt x="29" y="12"/>
                                </a:lnTo>
                                <a:lnTo>
                                  <a:pt x="38" y="12"/>
                                </a:lnTo>
                                <a:lnTo>
                                  <a:pt x="49" y="12"/>
                                </a:lnTo>
                                <a:lnTo>
                                  <a:pt x="58" y="9"/>
                                </a:lnTo>
                                <a:lnTo>
                                  <a:pt x="67" y="7"/>
                                </a:lnTo>
                                <a:lnTo>
                                  <a:pt x="78" y="3"/>
                                </a:lnTo>
                                <a:lnTo>
                                  <a:pt x="38" y="80"/>
                                </a:lnTo>
                                <a:lnTo>
                                  <a:pt x="38" y="80"/>
                                </a:lnTo>
                              </a:path>
                            </a:pathLst>
                          </a:custGeom>
                          <a:noFill/>
                          <a:ln w="1270">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49" name="Rectangle 1949"/>
                        <wps:cNvSpPr>
                          <a:spLocks noChangeArrowheads="1"/>
                        </wps:cNvSpPr>
                        <wps:spPr bwMode="auto">
                          <a:xfrm>
                            <a:off x="2421109" y="2568382"/>
                            <a:ext cx="305435" cy="193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2497CB0" w14:textId="77777777" w:rsidR="00181A7E" w:rsidRDefault="00181A7E" w:rsidP="00F94E00">
                              <w:pPr>
                                <w:pStyle w:val="NormalWeb"/>
                                <w:spacing w:before="0" w:beforeAutospacing="0" w:after="120" w:afterAutospacing="0"/>
                                <w:jc w:val="both"/>
                              </w:pPr>
                              <w:r>
                                <w:rPr>
                                  <w:rFonts w:ascii="Arial" w:eastAsia="Times New Roman" w:hAnsi="Arial" w:cs="Arial"/>
                                  <w:b/>
                                  <w:bCs/>
                                  <w:i/>
                                  <w:iCs/>
                                  <w:color w:val="000000"/>
                                  <w:sz w:val="16"/>
                                  <w:szCs w:val="16"/>
                                </w:rPr>
                                <w:t>EMMS</w:t>
                              </w:r>
                            </w:p>
                          </w:txbxContent>
                        </wps:txbx>
                        <wps:bodyPr rot="0" vert="horz" wrap="none" lIns="0" tIns="0" rIns="0" bIns="0" anchor="t" anchorCtr="0">
                          <a:spAutoFit/>
                        </wps:bodyPr>
                      </wps:wsp>
                      <wps:wsp>
                        <wps:cNvPr id="1950" name="Rectangle 1950"/>
                        <wps:cNvSpPr>
                          <a:spLocks noChangeArrowheads="1"/>
                        </wps:cNvSpPr>
                        <wps:spPr bwMode="auto">
                          <a:xfrm>
                            <a:off x="2280621" y="66323"/>
                            <a:ext cx="815975" cy="544195"/>
                          </a:xfrm>
                          <a:prstGeom prst="rect">
                            <a:avLst/>
                          </a:prstGeom>
                          <a:solidFill>
                            <a:srgbClr val="CCFFCC"/>
                          </a:solidFill>
                          <a:ln w="3175">
                            <a:solidFill>
                              <a:srgbClr val="000000"/>
                            </a:solidFill>
                            <a:miter lim="800000"/>
                            <a:headEnd/>
                            <a:tailEnd/>
                          </a:ln>
                          <a:extLst/>
                        </wps:spPr>
                        <wps:bodyPr rot="0" vert="horz" wrap="square" lIns="91440" tIns="45720" rIns="91440" bIns="45720" anchor="t" anchorCtr="0" upright="1">
                          <a:noAutofit/>
                        </wps:bodyPr>
                      </wps:wsp>
                      <wps:wsp>
                        <wps:cNvPr id="1951" name="Rectangle 1951"/>
                        <wps:cNvSpPr>
                          <a:spLocks noChangeArrowheads="1"/>
                        </wps:cNvSpPr>
                        <wps:spPr bwMode="auto">
                          <a:xfrm>
                            <a:off x="2362959" y="102880"/>
                            <a:ext cx="663575" cy="226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0278CA" w14:textId="77777777" w:rsidR="00181A7E" w:rsidRDefault="00181A7E" w:rsidP="00F94E00">
                              <w:pPr>
                                <w:pStyle w:val="NormalWeb"/>
                                <w:spacing w:before="0" w:beforeAutospacing="0" w:after="120" w:afterAutospacing="0"/>
                                <w:jc w:val="center"/>
                              </w:pPr>
                              <w:r>
                                <w:rPr>
                                  <w:rFonts w:ascii="Arial" w:eastAsia="Times New Roman" w:hAnsi="Arial" w:cs="Arial"/>
                                  <w:b/>
                                  <w:bCs/>
                                  <w:color w:val="000000"/>
                                  <w:sz w:val="14"/>
                                  <w:szCs w:val="14"/>
                                </w:rPr>
                                <w:t>Market Extensions</w:t>
                              </w:r>
                            </w:p>
                          </w:txbxContent>
                        </wps:txbx>
                        <wps:bodyPr rot="0" vert="horz" wrap="square" lIns="0" tIns="0" rIns="0" bIns="0" anchor="t" anchorCtr="0">
                          <a:noAutofit/>
                        </wps:bodyPr>
                      </wps:wsp>
                      <wps:wsp>
                        <wps:cNvPr id="1952" name="Rectangle 1952"/>
                        <wps:cNvSpPr>
                          <a:spLocks noChangeArrowheads="1"/>
                        </wps:cNvSpPr>
                        <wps:spPr bwMode="auto">
                          <a:xfrm>
                            <a:off x="2426480" y="349489"/>
                            <a:ext cx="55308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694853" w14:textId="77777777" w:rsidR="00181A7E" w:rsidRPr="00840A93" w:rsidRDefault="00181A7E" w:rsidP="00F94E00">
                              <w:pPr>
                                <w:pStyle w:val="NormalWeb"/>
                                <w:spacing w:before="0" w:beforeAutospacing="0" w:after="120" w:afterAutospacing="0"/>
                                <w:jc w:val="center"/>
                                <w:rPr>
                                  <w:sz w:val="10"/>
                                  <w:szCs w:val="10"/>
                                </w:rPr>
                              </w:pPr>
                              <w:r w:rsidRPr="00394DC8">
                                <w:rPr>
                                  <w:rFonts w:ascii="Arial" w:eastAsia="Times New Roman" w:hAnsi="Arial" w:cs="Arial"/>
                                  <w:b/>
                                  <w:bCs/>
                                  <w:sz w:val="10"/>
                                  <w:szCs w:val="10"/>
                                </w:rPr>
                                <w:t>(Transmission Interfaces, Contingency)</w:t>
                              </w:r>
                            </w:p>
                          </w:txbxContent>
                        </wps:txbx>
                        <wps:bodyPr rot="0" vert="horz" wrap="square" lIns="0" tIns="0" rIns="0" bIns="0" anchor="t" anchorCtr="0">
                          <a:spAutoFit/>
                        </wps:bodyPr>
                      </wps:wsp>
                      <wps:wsp>
                        <wps:cNvPr id="1953" name="Rectangle 1953"/>
                        <wps:cNvSpPr>
                          <a:spLocks noChangeArrowheads="1"/>
                        </wps:cNvSpPr>
                        <wps:spPr bwMode="auto">
                          <a:xfrm>
                            <a:off x="4636246" y="605706"/>
                            <a:ext cx="654124" cy="14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A34D26" w14:textId="77777777" w:rsidR="00181A7E" w:rsidRDefault="00181A7E" w:rsidP="00F94E00">
                              <w:pPr>
                                <w:pStyle w:val="NormalWeb"/>
                                <w:spacing w:before="0" w:beforeAutospacing="0" w:after="120" w:afterAutospacing="0"/>
                              </w:pPr>
                              <w:r>
                                <w:rPr>
                                  <w:rFonts w:ascii="Arial" w:eastAsia="Times New Roman" w:hAnsi="Arial" w:cs="Arial"/>
                                  <w:b/>
                                  <w:bCs/>
                                  <w:sz w:val="10"/>
                                  <w:szCs w:val="10"/>
                                </w:rPr>
                                <w:t xml:space="preserve"> (DGF, LDF, etc.</w:t>
                              </w:r>
                              <w:r w:rsidRPr="00840A93">
                                <w:rPr>
                                  <w:rFonts w:ascii="Arial" w:eastAsia="Times New Roman" w:hAnsi="Arial" w:cs="Arial"/>
                                  <w:b/>
                                  <w:bCs/>
                                  <w:sz w:val="10"/>
                                  <w:szCs w:val="10"/>
                                </w:rPr>
                                <w:t>)</w:t>
                              </w:r>
                            </w:p>
                          </w:txbxContent>
                        </wps:txbx>
                        <wps:bodyPr rot="0" vert="horz" wrap="square" lIns="0" tIns="0" rIns="0" bIns="0" anchor="t" anchorCtr="0">
                          <a:spAutoFit/>
                        </wps:bodyPr>
                      </wps:wsp>
                      <wps:wsp>
                        <wps:cNvPr id="1954" name="Freeform 1954"/>
                        <wps:cNvSpPr>
                          <a:spLocks/>
                        </wps:cNvSpPr>
                        <wps:spPr bwMode="auto">
                          <a:xfrm rot="10800000" flipH="1">
                            <a:off x="3095964" y="344755"/>
                            <a:ext cx="440625" cy="919986"/>
                          </a:xfrm>
                          <a:custGeom>
                            <a:avLst/>
                            <a:gdLst>
                              <a:gd name="T0" fmla="*/ 0 w 533"/>
                              <a:gd name="T1" fmla="*/ 2733 h 2733"/>
                              <a:gd name="T2" fmla="*/ 124 w 533"/>
                              <a:gd name="T3" fmla="*/ 2733 h 2733"/>
                              <a:gd name="T4" fmla="*/ 124 w 533"/>
                              <a:gd name="T5" fmla="*/ 0 h 2733"/>
                              <a:gd name="T6" fmla="*/ 533 w 533"/>
                              <a:gd name="T7" fmla="*/ 0 h 2733"/>
                            </a:gdLst>
                            <a:ahLst/>
                            <a:cxnLst>
                              <a:cxn ang="0">
                                <a:pos x="T0" y="T1"/>
                              </a:cxn>
                              <a:cxn ang="0">
                                <a:pos x="T2" y="T3"/>
                              </a:cxn>
                              <a:cxn ang="0">
                                <a:pos x="T4" y="T5"/>
                              </a:cxn>
                              <a:cxn ang="0">
                                <a:pos x="T6" y="T7"/>
                              </a:cxn>
                            </a:cxnLst>
                            <a:rect l="0" t="0" r="r" b="b"/>
                            <a:pathLst>
                              <a:path w="533" h="2733">
                                <a:moveTo>
                                  <a:pt x="0" y="2733"/>
                                </a:moveTo>
                                <a:lnTo>
                                  <a:pt x="124" y="2733"/>
                                </a:lnTo>
                                <a:lnTo>
                                  <a:pt x="124" y="0"/>
                                </a:lnTo>
                                <a:lnTo>
                                  <a:pt x="533" y="0"/>
                                </a:lnTo>
                              </a:path>
                            </a:pathLst>
                          </a:custGeom>
                          <a:noFill/>
                          <a:ln w="5715">
                            <a:solidFill>
                              <a:srgbClr val="000000"/>
                            </a:solidFill>
                            <a:prstDash val="solid"/>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955" name="Freeform 1955"/>
                        <wps:cNvSpPr>
                          <a:spLocks/>
                        </wps:cNvSpPr>
                        <wps:spPr bwMode="auto">
                          <a:xfrm>
                            <a:off x="3488775" y="1239938"/>
                            <a:ext cx="48895" cy="46990"/>
                          </a:xfrm>
                          <a:custGeom>
                            <a:avLst/>
                            <a:gdLst>
                              <a:gd name="T0" fmla="*/ 78 w 78"/>
                              <a:gd name="T1" fmla="*/ 38 h 75"/>
                              <a:gd name="T2" fmla="*/ 0 w 78"/>
                              <a:gd name="T3" fmla="*/ 75 h 75"/>
                              <a:gd name="T4" fmla="*/ 5 w 78"/>
                              <a:gd name="T5" fmla="*/ 66 h 75"/>
                              <a:gd name="T6" fmla="*/ 7 w 78"/>
                              <a:gd name="T7" fmla="*/ 57 h 75"/>
                              <a:gd name="T8" fmla="*/ 9 w 78"/>
                              <a:gd name="T9" fmla="*/ 46 h 75"/>
                              <a:gd name="T10" fmla="*/ 11 w 78"/>
                              <a:gd name="T11" fmla="*/ 38 h 75"/>
                              <a:gd name="T12" fmla="*/ 9 w 78"/>
                              <a:gd name="T13" fmla="*/ 29 h 75"/>
                              <a:gd name="T14" fmla="*/ 7 w 78"/>
                              <a:gd name="T15" fmla="*/ 18 h 75"/>
                              <a:gd name="T16" fmla="*/ 5 w 78"/>
                              <a:gd name="T17" fmla="*/ 9 h 75"/>
                              <a:gd name="T18" fmla="*/ 0 w 78"/>
                              <a:gd name="T19" fmla="*/ 0 h 75"/>
                              <a:gd name="T20" fmla="*/ 78 w 78"/>
                              <a:gd name="T21" fmla="*/ 38 h 75"/>
                              <a:gd name="T22" fmla="*/ 78 w 78"/>
                              <a:gd name="T23" fmla="*/ 3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75">
                                <a:moveTo>
                                  <a:pt x="78" y="38"/>
                                </a:moveTo>
                                <a:lnTo>
                                  <a:pt x="0" y="75"/>
                                </a:lnTo>
                                <a:lnTo>
                                  <a:pt x="5" y="66"/>
                                </a:lnTo>
                                <a:lnTo>
                                  <a:pt x="7" y="57"/>
                                </a:lnTo>
                                <a:lnTo>
                                  <a:pt x="9" y="46"/>
                                </a:lnTo>
                                <a:lnTo>
                                  <a:pt x="11" y="38"/>
                                </a:lnTo>
                                <a:lnTo>
                                  <a:pt x="9" y="29"/>
                                </a:lnTo>
                                <a:lnTo>
                                  <a:pt x="7" y="18"/>
                                </a:lnTo>
                                <a:lnTo>
                                  <a:pt x="5" y="9"/>
                                </a:lnTo>
                                <a:lnTo>
                                  <a:pt x="0" y="0"/>
                                </a:lnTo>
                                <a:lnTo>
                                  <a:pt x="78" y="38"/>
                                </a:lnTo>
                                <a:lnTo>
                                  <a:pt x="78" y="38"/>
                                </a:lnTo>
                              </a:path>
                            </a:pathLst>
                          </a:custGeom>
                          <a:solidFill>
                            <a:schemeClr val="tx1"/>
                          </a:solidFill>
                          <a:ln w="1270">
                            <a:solidFill>
                              <a:srgbClr val="000000"/>
                            </a:solidFill>
                            <a:prstDash val="solid"/>
                            <a:round/>
                            <a:headEnd/>
                            <a:tailEnd/>
                          </a:ln>
                          <a:extLst/>
                        </wps:spPr>
                        <wps:bodyPr rot="0" vert="horz" wrap="square" lIns="91440" tIns="45720" rIns="91440" bIns="45720" anchor="t" anchorCtr="0" upright="1">
                          <a:noAutofit/>
                        </wps:bodyPr>
                      </wps:wsp>
                    </wpc:wpc>
                  </a:graphicData>
                </a:graphic>
              </wp:inline>
            </w:drawing>
          </mc:Choice>
          <mc:Fallback>
            <w:pict>
              <v:group w14:anchorId="02195F46" id="Canvas 1956" o:spid="_x0000_s1213" editas="canvas" style="width:444.9pt;height:339.75pt;mso-position-horizontal-relative:char;mso-position-vertical-relative:line" coordsize="56495,431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4GBx6vLsAAKxyBwAOAAAAZHJzL2Uyb0RvYy54bWzsfVtvIzmS7vsBzn8Q&#10;/DiA28qLlCljPItuV3kxQO+exo4PzrNKlm1hZEkrqS6zg/nv5wuSwSQlBinLZdXFbKArZWc4RAbJ&#10;YDDii+Cf/+3L07z3abrezJaLq7Pil/5Zb7qYLO9mi4ers/97e3PenvU22/HibjxfLqZXZ/+Ybs7+&#10;7S//+3/9+fPqclouH5fzu+m6ByaLzeXn1dXZ43a7ury42Ewep0/jzS/L1XSBl/fL9dN4ix/XDxd3&#10;6/FncH+aX5T9/vDi83J9t1ovJ9PNBr99p1+e/UXxv7+fTrb/5/5+M9325ldnaNtW/btW/36gfy/+&#10;8ufx5cN6vHqcTUwzxke04mk8W+BLLat34+2493E922P1NJusl5vl/faXyfLpYnl/P5tMVR/Qm6K/&#10;05vr8eLTeKM6M4F0uIH49BX5fnigdi+WN7P5HNK4APdL+h09P2N8pvR6vvCJ9G8UraH5vMIAblZ2&#10;KDcva+LfHserqer55nLyn5/+WPdmd5hfZ73F+AnT6L8wsOPFw3zaK9rBiEaRvh+Ef1v9saambla/&#10;Lyd/3/QWy+tHEE5/Xa+Xnx+n4zu0qyB6tN35A/phgz/tffj8H8s7fMH443apBvTL/fqJGGKoel+u&#10;zkaDcnDW+4edOtMv294Evy+LohzWeDXBu6ptqz7o6GvGl8xhtd5s/326fOrRh6uzNbqgvmH86ffN&#10;VpMyCX3hh/lsRWPSu1thGmHurpfb/zfbPirJ0C+YyIgckzq9ePSEe7ecfHyaLrZ6Ba2n8/EWy3fz&#10;OFtt8DWX06cPUwh7/dc7JSkIcz0hgaON48vtDELfose0mpQcehv8VPTpP6x1/Io/36MHV2cLrPuz&#10;3nj+AP2wnRuZcOeI43zR+2wESz9ulvPZHXVc/bB++HA9X/c+jWn96u/QovLInmZbaJH57OnqrLVE&#10;40sa7/eLO93u8WyuP2NI9HTG2BnJ8/DrafRhefcPTAXIW/US2g0fHpfr/znrfYamuDrb/PfH8Rqd&#10;mv91gek0KuqahKF+qAdNSWPlvvngvhkvJmAFUUAm6uP1Vqujj6v17OER31SokV0sf8UUvJ+pmUHt&#10;060yExcrTbf11Zdcub/kyhOut7Is6mIUXHKjalQ3Q73iyrapB2X9shW3Gm+3asXpBfr57t3i3Wz8&#10;oIbj/gHTcG9G3uA/zHo9Iy3JB0tLu9jUzt8PD1rzYG1rCsxE/s6vtBCo5e/Gm0e9YNQaodaNL/MK&#10;IfvidTalhubn/r6E3QCip6V7gn2pqgb9cgjNo1SyGnJna6pGBZqotqZy2Fa6ZcdvTZ7u3RymosMW&#10;xPhSK2GaotReZTL9c1SUdf+3cnR+M2yb8/qmHpyPmn573i9Gv42G/XpUv7v5Fy3Lor58nN3dTRe/&#10;zxZTNt+Kem8nDFpdxpDUhpcy4E69D3nNV7YCZMBPbE1G2ZNh8mPtTKvZ5BL/mxHBp70RSRv2+Kvt&#10;R9pl9eHg6SAeT+P13z+uzmFbQ7HOPszms+0/lJWD2UKNWnz6YzYhadIPjl3ZjLCR6CUMAvpeGJb1&#10;kBYwU+q/g8aeTXZMy80KxhHt2xFr0+dyQT96bXENIvr8ikZdSSsnuO7K9td+f1T+dn496F+f1/3m&#10;/fmv2GPPm/77pu7XbXFdXPO6+7iZQgzj+bvV7CssPG3fmY10bxFoY5ha7Vqim+16up080q/vYS4a&#10;CxVazb5QYu4kS0I/yMiPK9MBjhxfUZnakxebpfYXO4aqGTXWkf3R+/Z9W5/X5fA9xurdu/Nfb67r&#10;8+FN0QzeVe+ur98VPFZaRyrTRi8mKM69FXmgjlSjIJroZBDd3JhxdLaJi05Va9MefVPDnNU+HRH3&#10;ZjxPVewA9BH/n8jcL5pRw5qQVhQfsuvmhMZM3YyKfoNFRofJoq60ia2nijpsV1Wfz9rFsMJh28y4&#10;I4/adsXlJZgtL+UU2LO8tl8+fFEuqKH1NiXdBNrzoZ0E1kFgnQP4oB0D+CA5BZSyXZEj4OabOwKg&#10;GeDLDRxz2hNqhmo4HNYjSEy5mXDqNx5cKFDlhqtGbZE1g+A/y5vzAb7BZ5/JrGbQc7Fz1UUciD+d&#10;ZhixZlAHcRydrJbEIet68cfaeEIOMr+Ltl82Q739t4P+aHf7L0Z9Y4Crt/G9fw7PgDrwCG52b+8n&#10;B8Cgga8kbuXKjmjR/7ZefjSO6IOc0t+PrW/lI5rw2n6V3RUYehVsOZ3PGhMIW4Teqm7W0ymFDylQ&#10;pDaLsEOOG2lddUR22GxtGoo5qC1pVJZ9uP/BrDNWB/2C5jI53wZ9ahh9VRcVmnzUUSH6E56iCCPe&#10;KXnSB9OPW3zD/dMcwck/XfSqUe9zr1FrzCWBB8KStP3eY681bem4wJ1vSfpBJpVHEeJROxRtkAf6&#10;a79lEGwH3C2Wogw3BOcQS9IEmcAesRRluCVQTJZkFGRSHCJYV7ICG1eydbgxhStbgY0r3IEwzK54&#10;BTaufIdCa1wBh0epcCXcCK1xRSxMugNEXLoiliavK2NhDZSujB0+WHJ2UY0fddxvfDn5sjALDZ9g&#10;hgO0oAOrq+WGwr206rBwbzlwAypaqAIxmkfElVnicWIMNBFzlDhOjOEkYnUIR0/ixBg0IlbqIUlM&#10;05+oi8O6WJg+YiprPRZvSmF6iS31IHLTz+KwjtL0VG0/rKsUmCVyTLVDGlOarmJGOeRaoGbSrOEh&#10;2UWWrHGuuzr7QH+jwns01/gj2RdQ271HilMrI+Np+Wl6u1TvtzThKrxFG7Xixnd17+cLl053hTcT&#10;fsfPleKlpcOS53f81DRGJixvfslPQ6Q5sZT5JT81kWl5nKg+hBMAHSSDOKfhIb0jWYNTXEy7Iudu&#10;8dPrnh0YfjuZLzdTPT8QcoA3GoNGH9So02Rx9nfHIUqu7IOgDW8ibpa2jp99LEt6Z94SiAMGMUWn&#10;FHTKNYiVIswGMZvVYTvUNSjC9o1rs4VtLddiC5tarsGWDeLuwEIWhLXgs0FMlkInHDJRrHCyQSzZ&#10;5dpUyAbx7uEmG8S0nNiSywbxZdzU9QUVNpuN9Rs1g61LkWRPR6KihO+chuIYA/nnc7nKUnh2BAfD&#10;gdCYPouwR/PHgpJRq18d5Az7GDvpfmxzcFKoc1U2pUE9VP1hBQykdiJwcLMtmhbnT+1KroeA2RvH&#10;xJGwB3meXV/f3FxfG+4emV6wFTBGRy/YDEV+PShy28dpJTCPFTI+fNCLgBa9P2D1kUyRwbwtW8qI&#10;gOelKst2hLminGE8j4cDgPpNSARTuq7YRXXkPPb2E9pG7C+g/txUD3pHjTAo44ygezPA6S5Ib10e&#10;SQfRTxakb/s4SQdUg1p83kqHHfZK2XPlsKR4vlYNVTUc6SS5LlhajtqsGTJ8x8kAfKa18Gw/cacZ&#10;rK339jQDNuOAZlDpDyfTDIN6BENAGQ0hzQCcr8oDJBxFNhp2wkfPPhd6dlDG/IaPyJ1qUBFgWglv&#10;TzUgLhFQDafMBihx7q1NCnAVUg3ZaPCO6F5gOWuG18X82oP129MMwTyhoT1fWSTl6x0nmqaG45hM&#10;hrJqG2Q/e26GYtQ0FR02lMmAxIFWOyLgFDjS0cCphN+yJIfaimj7f/2SHNnL932W5IC3GhHN/V15&#10;aM2UE6w9pJ3W5IwmJ19d1mWjTILuJF+Ug1HJOP1ihIS9F3qrrVOPfXr2F9nLl8sjqDobncFunVpv&#10;b1sG5DGgGqydcgLVgMIJrUnfqQbQE0iX9zbmmkorsP8/awYfCZoN9tc12K1T681pBkL6BzSDVZUn&#10;0AxlWw5MhLvowyDXEezOaEA9LwQITHGNQmkRDa0+0mCXz8WonfH+hlHvHlmOcKuqd99pObqiRaJK&#10;aBqf0iNVodScKQNZFAUOnjsnz2oA/AYfPGskBao1dvy501q62fTNvuqUr9ouhLe3wQUxXEgUwh5y&#10;ojAWqmSxq7oo2tEI7ifP9C3hsOJSfEXWDNn0fXZlzhcEuO1CeHuaIYiK60r5nMD0rct+ZZzVVCka&#10;vrEdzdAfFNZdljVD1gyn1Awq1fZNxrcpvWz/UNyV8jmBZijrlrQBedIBiy1LAOA8mwGIOVvwBrWw&#10;m5fCZb3TrhcszodiXb1dKsfW+34PxUEEV2MhbSeYxlXdUGFpPY1REltX2+l8OxWcP4TiUNHYvMHl&#10;De6EG5yu2vA2N7gggKs5aajYORQPBoNCF4PpNEPZb0vOa8qH4gztRJbOyVDfrcUrvb1DcRDA1Zwy&#10;UgyDgDMeiyFwnrsZj3xozjZD4DqkHCl+1Uhxa43nt6cZgvAyjZ48kSN9OKr7A3OaCGmGgqpu5sOE&#10;vkwhmwwnNRms7fz2FEMQXIZL2L5NhK3plyZ53D1MZD96vp7F83Ge7jBhbec3pxnIgR3wo1swwikc&#10;kH3cXWNMhmY4woWQvh+9Rh3ujMrJyeXfIrlcQ6DfpAOSCnsHNIMFI5xAMziwU2BO6YJeL8Dmo06b&#10;wevVVcoBth81wEaVNvdncRdXOMEsrsqqJOwY4sS4HYUqcPmzuKgqvpgwe9HzkfikR2J7Anx7hm8Q&#10;WtaFFU6hGGD2mmsc2qotd9Ho5aAeUmWV7ETPTnTck0tF8E53IrYHwDemGBDMChoMNqhwAr3gmL2U&#10;yr+rF3yzNydbqRyB5DR9S9dGYAIFJ7F1c51gEleUMait3qqqh3tOnRJ4yLy53eVAkBXB6TY368NI&#10;ao2fq5Zo2YaNXnUiPVGAuBoouAidhus+KgPunIaLourjWvBs9BqLz8N5Z+TI6yJH3mo6Bcp+B+0F&#10;6x04gb2AyiK1sReCeiHjRnJ0+NtEh3Uu8BuMAZXklg44z61v4BRqoYX7XB8jQmqhLEpVlzz7yLKP&#10;7NQ+stFbhaCXbTA3pbXHqhPohaodNiaoZvxhXlANTcxBNQcwkY8Rp/Odj6yv+M25F4KZKa09Vp1A&#10;L9RVAbiYCrbjYgJKUvH0QtE2cExm90J2O57e7Th6u/jz0voXnFusu3PVvl7Aor3wHJL0w2b1xzp5&#10;i1kxggvRHBh0VUJPAYyKmq44o/MCLieo9iBj7rXv40+4gFH99cOduorRvcIXTOwNvuDZ+9zDv1rZ&#10;dPf8IpZoiegKatSWMhi2jgahGocmyAZeW4ckzAYSdmiCbCAVS0ItERrk3mjdCh2DopdYoVyeFdf4&#10;kSU4+bIwIsSn3njxsHunLeSJMblVNjVYgIoC3gIxZEbEakEliSEZIlY7QZIYnSdidcRlYv00zV9P&#10;J9veXJVa3Kp/11dn67Peh6uzD3r0V+Mt9ZpaTx/VPamYGb1HlAmh4Vdx/OWn6e1SkWx7X6h+iG6k&#10;mhz4uif73r+7VQuJqfgdP/UtsJqGZxqY8Wt+ajJy+aGne3T4A2r28y6CHZAtTt3xPDSe0ak8t9xy&#10;jyxfBEvCtvXB9NaMYcCNh2oU8FTzSSlE0oH5IljMNbM7YEeY3WEao0At+6rcLcYe0b/mFlMClcEJ&#10;C2W/QLKzb2QO+lQgV+0x6mxKbzGeXAv3qC0G2vpzb3/zcDeYqoVCZ4NX3l/2mbjbSzMIMoGysPp+&#10;EGyJu7kMh0Em7sbSBJm428qgCTJBiqttySjIBLlulqIeBZkQ6s7ShLlQuVpLIoi2cPdugY0r3FJo&#10;jSvdsGDI1WFbU9LOvT/QhSvf8CAVroCFxrgCFiadK+FwWyityLZXmLuUYGBpBAkTfNvSSHxcETt8&#10;sOR+MkNEtIcwZmS1qIM2uh03ngzk9BYzXCumBLkxtorDrC0qzEZtwYw9iLsxuDAzDyI3PS0O6ypN&#10;Q2oMptoh3Gm2KXKvq1qgLzD/oHHJ+sOKDdl+9BZfWinvKb4rbvvpZQ8ytub4qa06qAnwGqrArUgE&#10;JQCiAUucOfBTc8IaB1HNcuaX/HSJbNP5JT9dojLOSbdJ76Riw3Xv4oy0NNnQ5JbwU7doV+T8lp9x&#10;qsl8uZnq6ZS0lD1D90B7WN98bWuHK2nQxGE7UOdMm7uwf9S62uvlx8UdhDi+fJyO796bz9vxbK4/&#10;Owbx77PFlA1hfmaDeL2cTDeb2eLhb4/j1TRkEEOz6uCtaxBb33Q2iM/+dNELGziuQZENYj2JyFzo&#10;TDHHzHKdYtkgpikVMs6zQRzw+RlT8TBL0RiKbLXEjdZsEIe9rNkg1m5X39LLBvHOGYTFw8+YQQz7&#10;NGkGW2OWzi3KI16iVHd2GI9ni4QUng35xnDwQSE7jKP2MVb9vn1sY7Rf0z5uBq3yT+NA3VYjuvtY&#10;nXwwTr0Joj/DpiKfDMUkK9yTtVcn/iiHMVm2uKtNf1PnDXaNOLJUBn3lGnGNONflBg5hPq6JLPBx&#10;vZoiH9evibaEW+Q5NttwgzCa1lHoMcKC+MncgOgRrJ8XOKRoXpBHigY/5JLyfSiSQ0pxwZyN+1qY&#10;ykw0tJ03FX7qzWWgTbZdMtA/f3fJ4ch+0b94yrvLpUbgwWtE4cLPm5WOG+JD78vTfIFfrTZXZ4/b&#10;7ery4mIzeZw+jTe/PM0m6+Vmeb/9ZbJ8ulje388m04vPy/XdBYJ9ffVplfa+YDrv7y6RBFxyKJqY&#10;5t9sjPcgxIuzuwD6glyene0FF5txRl3dtrjKQfsuXxSOpN2lUR5rd+dwN5dKhe/Uac0lcTeXhlT5&#10;PpfdrYVvKO82MXdnaaogE3dfUYGuvZa4m0pTBJm4e4oOuu1xwTDbbWdIIcD9/rjRslLFaPe4ePFI&#10;gY3vfwlL1/O/SHxc+dZCezwJh4XjhSR1sHa/X56QwyPlxSR15HifjytmYdogJNQNRROWj+eFCc9h&#10;PyopsHFnscDGlbKzFn4+ayQHJQttutz+UEFJ6CkVlGwiFmClFiKmrGQCEpOkBYg7S4goHrZrsHeA&#10;CAtU705sHPJTG4m4+U9RcayU3/LTo7Kt57f89KjqOC/TrkSw1HQxFXfV0tL7mWgIG1cMi54bzU/d&#10;eIEohyYXZ+RewvUUx+MRc2jy1Y1jLON941gZpp4JDDzp6vfl5O+bbBwbeQHy3Bk5KtK0Zyt5plvY&#10;5MrGcS8bx3sTJxvHe0kJWEswSl6QOpCN42wcRy3abBxfaovWHCVezTg+ypFc5DBldiQrt+w3cyST&#10;63bfVo5UZvoqtnI7qChPErw02pTClGVT1uT0ozglXg51/ibW1Ys9ybUGB7t+YteVjDvFEBfEv7o9&#10;nR/YdcOBB7yvAU6uxSxyco1mkZNrNpPtbVoECXz/AUY08mUxQ5IsOYyo03LMsBOJ5DJSfDCDOkr2&#10;bPBT7wdM5zuEjtLiORyYw4E6uPbttDj02b4WV0ewr+3xKPr9YY00ETq5tAV0tvKrdGocEXYqkKG0&#10;+NcKB1Yq8qU8vJISDzsrXA3ehJm4+lsI67jae6iCintNcXV3U0J570cV3VjVINwWNyDYhHsEH68N&#10;CCK6hoDgXlvcQBWaG2qLFxCUpOvtkQIfV8AIPoaag8SurslSe1wRIxQa5OPJOCwdL0dRaI4n5PBQ&#10;0aHSSllojStlYd54Hg9Byl48MNwpL0lRYuMKuWPzQ9gOohMDK4bcIxyqyJBsquVw+2N6PLR1B60Y&#10;Mu4qvMVIsy0m2XZQdUSWOMMPTRhMpSJhAbDdx09t/w0ML/5OfstPYyVqXmAZCxua5ieoyoN4kc6g&#10;PsbbdVAXDSdePtwzfuoe7oieX/IzSpTDgTkcuFxfb1GiBnPt42o9e3hE0RoN+lwsf/24Xd7PqMLR&#10;N3ZxwEjZN47Vks7G8Xx8RYmK2Tju3D7ZODZzIhvHP1glMdGS1vZCLuBBGxUZoKvlRtnSxtr6xgU8&#10;yK6F6zMbx2cpE/qHMY6PciTncGB2JH9rWxl+pH1bWbkYw7Zyb7F8fzfb/rGcLbbIddGFkDxS+uGg&#10;RJOi6iMqo5f4qBqMdADQ8SzXdcuZJlV/2Ldn5BcFCKkCaYvsMBWLdIxAxwM4orzBGpfe7dB4zk+B&#10;j+uXAygsyMd1fg7LcHtc5+dAaI/rYS4K8lsGOua6P6sq3CCYC9b9CRd/mBE2LUukslcCEvJM6XJI&#10;mR6BJnmpJ5QSEeLkChvTRODkipvcoCFOrrgHI1UQLzD+rsClNrkCx0WZQptciYuCckXeKMd+SFCu&#10;zKXBI5vGDkwzElrl+Z2lCeV5nnFTSriDpSt0aY5TiWbbqnYgrBaqsmmpxGXnih1SElrlip3yg4OT&#10;gZxy9gvbgbBmKDZtqQqVZBWYWKSbLBUSssPtqtywSqESpEK83OnetBIvV/KFSm4K8XJFj/r0Qrtc&#10;0RcozByUV+XKfogYVXBBIzWikwQu4RN4ubIfIMUrzMuVfQmtFmwXFd22ssfVHGFetSv7shDaVbuy&#10;L0vCOAfWYu3KHpmbQrtc2RcDqV2e7EdSH13ZS3qr9kSvqksFpgSyUjpxYfWHe+hKvlApeAFWA1fy&#10;hTCIA1fwRS10cOAJPtyogSv2At8XnA4DV+zCJKXb4Lop0wgKYuAJXWiTK/MKGjfcJlfmUN5BmVNY&#10;wjaqLijqGpD50JW5ylANTNChK/O6Elo1dGVelMJuMXSlXkvbxdCVetEKipnQAV0Xh4KiQa5TR1Vh&#10;eQXFNXQlXyNzMywuV/K1KC9P9C05vwKih9HZtWtYCQua0rqcPgp2X+PKvukLeyJBeDte2O7C7XJl&#10;30iWFuE2Ol64ViDMy5V92xfGEe4Kh1cprETC3dpvbGthHMkDYqnqvsCL6mpaqnYgzFW6Yd1SVa3E&#10;y5W9aETQhbaWl2hEUK17SyUaEXTbnaUSjQi6+8pSiUZE68peNCJwY1bHSzQicH9ORyUaEXQus+0S&#10;jQjcWdZRiUYEbjDqqEQjAveZdFSiEQG4YEclGhGoStBRiUbEyJW9aESMXNmLRsTIlb1oRIxc2YtG&#10;BCBXTvNFK6JAuZWul4VkRhR9V/ySHVH0PfFLhkTR9+QvLO+i78pfNCVULRc7ySRboui7AyAaE0Xf&#10;G4Hw/lH03QEQzQkcph3JCvZE4R1jK9egyDCccLlAEishfCA5ja+IQ3yo/IQi9+pni0GPn69UuNhV&#10;Ol2TZHB+PkSQJRSdImdsSFzuBrlyq2H0mMxxcjoHE3ecdA9pTGVGtTpsVCvTVVvGLNEY01WbrZ8g&#10;h9JQbVcuz2RX6dhJ5DhYHtJVOlkq8sO6am7tudUQ23RjTFdxBDyoMaartgZ7XDJ0zqO24yh3CHc6&#10;yynyw7pKBzZFftgEplOZIj+sq6b41y1OV4e0nY5XxB0nqIPITVdxSDqI3HQV56CDyE1XcdQ5iNyM&#10;KkpZHEJOxxnqKg4sB5GbruJMchC56aq9VSA+xRrTVQvwS5CbrmoEdHJ5mKr8tzgfHNJ2uPuVZHAE&#10;OIjcdBVW/kHkpqsw5A8iN13Vd10mu2qCKLf6CuE0uemqvkEwTW66akt9xYeJrGqaYrCbD+kqGc6K&#10;/LAJrGxjoifr9xD+yvzVf3DYyCoTV//BYWPLJQnRpMO6rExV/Q0HdroznLxO66F7QeVGciMRFIEc&#10;HyGgrtYW1EEtagmpy3RxDK6ednYaMeaUnwaCq6aDncn8kp+aCFY85IdzuG4Wv+SnJqJEBKKKQ2up&#10;XhiorMpiHvzUvIzBZbUsv+WnpoJJQ7zgF4u1y1gF2HViVORCBS/sfDEqcucRFU8Lbg8/dbtMVrg1&#10;FPgtPzWVucIPzYt9Ix2H8Y2JS1rUCYrIeM3xV/FTfyUckJpbvP2FQS2XvL6YCz8NN3Lx4kutVcyv&#10;+WnIyA9HZPEBgENTkQF/H5NHScVPwQ2pKFEyipoRWbyniJkqsnhH4R9VVKyfuH/81P2sKGSBr4x3&#10;U91rnqQKp092YHv9jfC1HvCNA8r6xTfGpwZ8Owf0EfFcRRWXF/y2iioh/CEFG2iM4kMJD5Ymi08M&#10;BIgVWWKawQ+syeKD2VA9QrQtsQTgqVNk9izGU4KfeqAQcdZk8TGAX1mTxXvaNLoLCc0Bj6TillBD&#10;CGErsoROg59ak8UHq6UUMcgtoW25nnZCdSMmrrnxvs1i5acWL/zeiiyxqbQ46FHbEjsUPMyaLL6t&#10;IMiuyBJbJ/zomiw+35RlQGsB3sOYXuvoEuNgzmSdLcEi46cRHdPZ++H4PT+ZTncDPrxE+7RUcLFV&#10;gs4sajg/ov01Y1YkdjaeAvBXxvmZGWVue4ZFx/3kp+kvQSVoPBIFBnm+F9Bl0X6Y5QPnbJSOV2MB&#10;SyPGjxc3AgpxOqMrCovm4n7yU/eXVU+RWEOsyQp7KmQ+/DT8WM4Jo5H1bAHtHe2vUdtwu0fpeBco&#10;7GGL28VP3T67qSTMY7tHIZQQax9veQgyROl4AyUzJsaPt2MEU+J0ZnMv4byN8WNTAQGVOB1hcTDv&#10;U3RsxiTpjFGUah+bWKn+ssGWkh9CQrofifGw5mRifK11mpgvgPNpvZGYf4gyGbr4+LIpnlofbNkj&#10;KBgdXz4opNavsfNS6sCcYZLahQ29+KQ3p6uU7jNHtZQqNee+lGY2h8iUojcn0tS+YY63qW3InJVT&#10;u5peiwhmR8f0sB3XzMvE/m125YQ1YKgSOkyi4rxWtzCx1sr6LxDbM/2N+z+qhCFnTHPrA+QdgJ/6&#10;O7X0qoQZp0cC4KPoSJhhrRNGnJkkAGJEuZkpVyeOUWYCA80U5WaWQw3QaWyjMIurThx8zFKtUwcf&#10;vfABj4p+KbtCEsabUUo1AjexLrCOqxMnH9aZAFzF+Rl3SJ1wDrFOr2FTR9tn9og6YePxnlMnTkm8&#10;h9U2hsEznJ96pvOeWCfcarzHks0Q6wfv2QCGxemMDVAn1ivbFAYWJtrm7BxJ0rEfTqcWiPzYQZJq&#10;H9tkqf6yjZeSH9uMqfFgGzQ1vmzTpuYL28ip+ceuktR8Zhs+tT7YWZJab3zGSK1fPrOk9IH1lyTU&#10;C5+pUtqKz2gp5ccuk5Qu5TNkSjWz0ySl6dlrkto4+Myc2ofYb5La1thxktol2XOS2nPZdQKQYVS/&#10;sE8kZQ9YOmtfsH7kp9aTz6XLPpYd+fHZP7FP83xOmd68PlKWPK+31MGA12/qnMH6IPtY/PHl/SP7&#10;WHy5ZB8Ly4Ofxu7kkF32sSz0/cVaLtnHYp3vZqIYT0Zi38g+FlVjY0slNnY9Jrzy+KkFK1GxJwZH&#10;o+Q1nZvlfHZ3M5vP6cs364cP1/N179N4fnUmXXJMsRUittdHqxMY/YavONbJ5x/Xs6uzf44QMur/&#10;Vo7Ob4Ztc17f1IPzUdNvz/vF6LfRsF+P6nc3/yLUTFFfPs7u7qaL32eLqbnrBr887CLIu/X482zx&#10;oO+CVFds5guHvv8KY9ALu1UTRkjagHPCK4XwFS4cek6RhKIa0kVV2kXyoiIJUsqDkxWBwDCyyUy4&#10;xa3SCy+nzekQUtzghLMkKus7wAYitjSFlD3p0LSUZBrggzCx5VMK7QGGxNKohPYAH6ANLE0t5FTD&#10;KWtphkJ7vNQSqfoDPKwdJ5V+GWiRdzsnEriDGZPkAbZtQruDMqLMCUsEb6XAChEiS6WqEYQa5cob&#10;wSKBlSvxklL2QqxckYtlKbx7OlW5hQArYHC6psM9GW6VVyOhoATaECt3foslLrwaCUL/yJ3eybMW&#10;5jjF/S2VMKcIRWdpxGIZ8KB3VBInV+bwQwqCcic61RQJyMmrjiCW3fCqIwhyotO77R18j+E2UdTB&#10;UkmDR8kklgjHRoGVK3JpSnmVEeBxFFi5Mi+lDrpCF4uBkNPftl1afpSgYongZwy3yquLICkFis90&#10;rKS6IuRKt1SSpqLEFksE74nQKlfskvqs3akulihBoKX7Qkmje0UR4FMUWuWKXdpkvKIIYrUTCmVZ&#10;MUj7nlcUAZ6/cKv8sgjSVuyVRZB5uXKH7zC8ngk2ZhsvJmMTaNNS6fzKgG4gjJelEhOovdoIOoE6&#10;wMurjSAmnHvFEXQOaYiXO+XFZGyvOIJOxg7x8ua8lFTvFUfQibIhXq7s4QUMzwmvOIJO7A7xcmUv&#10;Fg6gm3HtCAF0EZ4TXnEEMUncK46gk8QD7TqiOIJOeQ7xcmUvJpwDWeb0UVWtCfFyZS8XgHDnvU7s&#10;DvFyZS8mr3vFEXTyeoAXYpdd6+HpC88JrzgCuITHkXKf7GiLifBecQSZlyt7sZCHVxxB7qMrezGp&#10;3iuOIMreK44gFivxiyNIc8IrjiDm5wPB0UlVnKtecQSxIItfHEFVawrMCa84gpTpD8CY0yxpaXu1&#10;EaTZRQ5DO29EjeOVRpCKD3mVEURF6FdGkIrq7BRGUDW3AtLyCyPI5QdcC0fcOvzCCII1uFMXQRUW&#10;CzbMm/fhlb1TFkFVRgrycnWOdLLzyyK4JgBcZN//bWRinjzkCOzoLYdr44mLEBQRM642Ttxl5Bl/&#10;S4IcGpaYWxxbghxKVJGzNydBbvppsXQJctNTHJ21ryhOTodnagyOxweRm67iCHwQuemqdVwlGmO6&#10;auFgCXLT1VzKYLcUNp0UaVRzKYNdyeRSBlTwI1QKnwq+0ZzJpQx250wuZSDNGZNFe5tLGezOmZ+5&#10;lAHMRuiQr1CZgExaitB2yHs3gtwh3br3oUhzKotRmyyJVBqt/A7C5aeSXnCkgB5NwI8NrCCRAGdA&#10;+QkItcHkJ4DbBpKfyJU1iPwE+NwA8hNQdkZEs4XOg8dPPdgMx49nChj4Sq5McKmlxjD8RDo7o/AT&#10;WR0Mwo+PFEPw+dzC48hP3bJcmQD4FgWXYch9QviMuE8MJQPuE5k3jJfMlQnMKDCwNpGfwzjdhE5j&#10;2G9CQTKKOKFtGZScUN2MsU/sAwyxT2wqjLBP7FAMsE9sd4yvT2ydDK9PbMOMhk/t6R1dIteLKw4k&#10;sgctP+vDYaXGT7NZUaQMu3uuTLAjF1OJI6PmfblwFlIqU5qzmlKZ15wllSsT+HLmrLpU5n9GzbPc&#10;+LljTmbUfEbNa88+TxB+momiD8q5MkGHh+/8FCwqfmqRaV/8LtUhKHiLZSdwO0HH86WC+VLBb32p&#10;IBAG+/B4FT18TXg8/KlVpVH44UsESyTu2tPWa+PjS4AvH3umdMgL8PEl4F5BPtCyHfZCgP+4UI9S&#10;XVQUaBCOK5ZRKSBGXaBH1Rda5CINDoHIVwqmG2jR8zHyFa5fC0rp+SD5qhIG7hiUPC7ACTfLFfph&#10;MPkKt9WFeblyPwwnX+EynSCvI4DyFS4fCvNyUWWHIeWrIUGkAzPiCKx8JS5AV/aHoeXRIqFdruwP&#10;xMtL7ToCMS/K6wjMvDiOR4Dmxfl1BGpenPdw9HeK60DYvLQej8DNi3riCOC8qL6OQM6LWvUI6Lyo&#10;6o/Azov7zxHgeXFTPAI9L27UR6DnS9yQGdRfO+h5CdXvbrOCJtzBzgv7tY+dpzvkAkp1Bzovwcpd&#10;GGsptIqifdaIENMyPOR8JbXKNWzEZBEPOF9LrXI1Pbz3YSSlh5uXNkbcVN91UEys8WDz6qrDgNh9&#10;1Lx096+HmgcANziCPmheSkKiIGs3OMIMpbqslkhMjfIw8+quvVAHXbGLCVvefYIjqYOu2MUsMg8x&#10;j2NAWFgeYl7cqz3EvM6GCXTRQ8yLNoSHmMfdY0K7XMkjNBqepR5iXm6XK3rR5vIQ87K8XNmLSZMe&#10;Yl4aRh8wL94w7moaaXL5eHkpwdTDy6usrcAgenB5Me3Vw8tLC9GDy0u5uB5cXtIOHlpeyg/20PKS&#10;ylL4IrukpQOZD5aXNKmPlZdOif4lgpKC96HyUm63j5WX9h1ymXVqS9gMd6Dywr7jXyB4EFJe2HZU&#10;vUcreImTl+PtGQ4Zcx+Gn2bMvQSyRA1VBczNmPtdkGW+PlCaM3QcVAkAjOiKZ1KYG0Nu8/WBu1OM&#10;jlEKFX9YfowBRt7m6wN3BWmuhri14KT4jMyYe2lpZ8y9JBllE9NizdcH/uXPXw2kT2crGaQP29Zk&#10;AsZB+nDEGToOjvPT4AqUmi3tfZ78lp+aCodpjC8chFFeKG9AVInLW0z5fHguo8wMUJ+wzwfgIuBT&#10;jZIZqH6VukBFm3zw9ka5GbB+ZZM3WVr81FIzmxL80FFuBq6PMGuUzOD14SGPkjFg/1DEvk1V5Lbz&#10;U/eBy+dX9v5kfs9PQ2fK5yOwEG0el8+v4FSOjStfsYKgR5zOqOUqUY6fcfsIyET5MXC/spYE95Of&#10;ur+M3EewKMqPsfsVvIqx/jJ6HwG2OJ257814XqBtuF381O3j8vlJOp59iXLZDPRLtY/L56f6y+Xz&#10;U/JjLH9qPBjMnxpfRvOn5gvD+VPzj4GhqfnMQNPU+mDgamq9cfn8KrF+uXx+ldAHXD4/pV4Y1Z/S&#10;VgzrTyk/xvWndCkD+1OqmZH9KU3P0P7UxsHY/tQ+xOD+1LbG6P7ULsnw/tSey/j+1A7OQPuUPdDR&#10;xfX4c+kO4xbXpdzXRF4Piy6RsGNHIq6Y7cAm2kbl32D9JHZnO+3il6nwLEbUO7Zp8KJIpNjwGkuk&#10;2PCSTey4rAEs6Is3Hn7qDYgVSiLFhvVTIsWG1R12q5hAWHsm7qphZZzIxGHdnsjE4a0icYEF7zw2&#10;Z5vlxU8tN97IElfL8b6YyOvhbZaOaDHB8bZNYYQonbmJcBdV25khxvwwZgXic1F+bKak6PjWoCSd&#10;uYUo1T42y1L9ZTMvJT82GxPDwVZoYnD5TqjEVGEbOTHx2OROTGO+hDCxKPhAkFhifD1XYsGa00pi&#10;9ZujT0qV6ATwhF7iFOr4scKc8BIa06R2J9QvX90W1+Um5TxhpvGpOL5K+Ygd37LMcT3eLH3yT2yl&#10;+tSc2Ja1QzfeJE0TV1WapvN/sPrkp1ZAYaoM/l9sLl9QRp/8Uc+/IuCiq+avrxbAMOByAOUr40sC&#10;LgjEvln9sdbV3j8s7/7xx7q3Xm7Jn937NF3jw+Ny/T9nvc/r8erqbPPfH8fr6Vlv/tfF5upshLwY&#10;kG3VD/WgIcTt2n3zwX0zXkzA6upse4Z6PPTx+6+Nj7DSPvhfrdzXBP+PqsFIe/PC2P9cGz9QHNDF&#10;TpQCeMKFJEqVlF2gkIQzcQvKSsWdn4/7lypOPx/2L5XBPgb1L5REpwRoCws5DPSvcC+BkcMu57CS&#10;AFW5Nj6qFrpCF5F6uTb+7REw/1wb/+xPFz0RWJxr408RaT0C3p9r48/HVzS1cm38JyMJsST00NXv&#10;uTa+ldeIUPABy8HH+SNfJXhtkIfzL6Q66ITAsQZNro3PsofUw7In55CVF/x6Ydl7SP9cG5+lmmvj&#10;qy1BVIQ+3D/XxrcLTbyG5gjEv068MWoVvqFcG3+8eNjFcWacvgQ/zDh9STIZpy9JJuP0JcmYwo23&#10;SHbWgeA4Xjzj9CVBUhoxgaJtBDQuyIzTlwTZ4kBEgrRh7rggM05fEuTPjNOH2YhpkWvjcxScnzoa&#10;bgABKWgHwlJYaDZTiHnwU/PKtfG5zjhD7eNYPkbCAAYSQ1YxrgaX90bJDM7eXtXEg8NPM+ADVCnD&#10;WCZSDxhBlChaznikFAyE8sbxpYnsCcZKJfAiDL2KI0YYyBVPsWB0fRxZwiCzOBVD1hJUBgAXp7Ko&#10;+uiYMzgv3keG+sXlxbjBhPAZhZgYSsY0JiYGIyQT04zxlolJy+jNxBJgLGhiQTGyNLE8GaeawGcx&#10;6jUB3GUMbQI5ZhG5cZ1g8b1xTBujhRMAOcYeJ9B2jGROQvc0LjqxqTDKOrFDMWY7AWVkBHiujX+7&#10;JMiW3hNYKgV28NgWw0LG7dBxOqSEKXWfWDqcQoFrPuP8qL4ebR+ozxZtH/SDpku0j6AhxA/3ekf5&#10;9YH7UHRx1cmrsQCENMaPFzfubo3TmSNfYVM5eQ/npx43Vj24MTrOz1QTKFC5Kdo+lnNiFbGezbXx&#10;/fHg7RhRpKiceXPPtfF9+bH9h1ulo/JjsHyRa+Pn2vgxhWZOpKl9w2DnU9uQOSsXiV1No+dTe6SB&#10;zyd2XMbPx/cfDWkv0L6YMAxV4t6dMNVR8PhBY24TlIHhffWfabZHtlpvtu/Gm8fep/EcoO7lfHZH&#10;ZOPL9fLj4k59epyO796bz9vxbK4/o6nzBREygFwjlD+uZ1dn/xz1R+/b9219XpfD9+d1/927819v&#10;ruvz4Q320HfVu+vrd8W/qLhCUV8+zu7upgvCpfe+PM0zPJ4x8T8UPB6Oq314vFonrwmPhz8118an&#10;NfhwZ8R/C8vcQgTE2sQuwKk8ACEvFkx28dqHQOTFKs7Px8iLxaWfD5IXa14fg5KXanEfAZMXa4Qf&#10;gZMXa5dTpk43Y/pCNWEUWumoxJrqBAToeKGCfhCFh3J+HZVY651sCstLrB9LJ9GOSqpBfwRaHmU7&#10;wnVtcSbvvlGst1u6iSFizf5cG5/VVuUm5IjzHr6/Tva5Nj5jCEWtmmvj8/yCB6qbObk2vobh17k2&#10;PrIRpELTuTb+EyW6eJh5qXy5D5kfCMXec218fUa69RHzuTa+SQsSCo/n2vhYhrk2vlk7uTY+wonL&#10;Dd3CeaudiLfsxY/D8gwakp2XcWLtNoU3QXs648QGHsjO0zixDvXdcoQsTpwx9xKUMGPuJclkzL0k&#10;mYy5lySTMfeSZOhaL0AzbnFx1yFbQcbcS4Ikm58EaUt4x3e+jLmXBElXSZEgLSghLsifGXOvIPco&#10;obWfq9gZTt66/Wog/Vwbn+ZgqiaxwUWkShwD6KC45dr4BihpEfuJ2toWsp9r43sAJUbup2q7M3Y/&#10;VSue0fup2vOM30/WvKfwGK2fRM372mD4U3QM9Eu1j4GDqf4ykj8lP8by59r4PsDQQvoT65eBtbk2&#10;vi8/hvanNg4Gdqf2IQb359r4O3I25744jJgr7bN/i3nwk8H9BuzOBhe/5ieTGURiAjpP9cWgIeHm&#10;0ccu5sJPw81kACQycew8SeD6DS49kWLD+SmJFBvOdkmk2NjcmbjcGPufa+MbG4lztRI5BJz5ZXO3&#10;eQLxU08kziNLFDznrLRE+XTeFxPF2HmbpSNabJbztp2qFc9mQKr2PJsVqVr2nGiYomOzJ0mXa+MD&#10;q+hPvFwb380Qy7XxOVdOHxAS299BWylj+6MqRu+28R1e08RVldm1EwllYaoM/s/g/x8S/A+HrA7O&#10;/9d0soU3cj7tFSN9j00Y/d9bLK8fQTj9db1efqb8ElwhoO0/7w/oB7qSoPfh838s74BGGn/cLtWd&#10;nF/u108EfF/e31MkHBm11WhoslLLpjCXU3RF84cFkkLxfgKbGh/riiPbzIjyYP59unzq0YerszV6&#10;or5o/AklTbRxwiT0vYslJazg95wFY3/xFvJivFQfyL7/Wzk6vxm2zXl9Uw/OR02/Pe8Xo99Gw349&#10;qt/d+Kk+v88W05en+vQ+49aJAfDfNAZeStNm/fDher7WGU1y5tPTbDtd9+azp6uz1qZHjS+lbCeb&#10;qUTN55sz+KnK3uzcoLH98uFLb3aHVqpTF83l5KUai+ViyldqYJPQ12ngg75KAx/0NRr4IF2hoaSx&#10;+hXr5Gam5m33vWgs/fB5s9JXfOCDGQb8Gpd7bLery4uLzeRx+jTe/PI0m6yXm+X99pfJ8ukC62w2&#10;mV58Xq7vLpA22lefVuvlZLrZzBYPf3scr6YYCeI/+c9PWLHU8aKlWikB1aAWn6H9m7pyBEO4+n05&#10;+fvm66sGXEQ4MMfkomqrIdSEWrfIW+tNoDvwFucPrRmGIOANPmuGq7Mb9Z+xnJxFJl4okzUD3T+d&#10;uFun0wx2Ibw5zUC3BQU0gyrYcDLNUPdrc5tvUDMUbVmS5lBGQ1YNl97GmlXD6xoNdiW8PdWAXMOA&#10;alCH81OphkFZ9uG9JBd8UDWgVjbu5cqaAYcgZXG6JnfWDK+rGexCeHuaAb68gGZQobSTaYa6PzDo&#10;qrBmaAZZNaCKiL5oEue6rBpO52mwK+HtqQZg6AKqQaWZnEo1tCjURuca0WjIngaqL5Q1gxXB6TSD&#10;XQhvTzMgSqg1w816Or1frp8QncAODidgWDGQt997Qz8cFoYoBnA26mNDi9LOGpbaRSEKVK7sG4cC&#10;ohSNLbbKvsbJRx2FIJuaIw/OdTxdmR9oGVv2hC47g6tVezU7ErdiC92aVutqom6xILdci8DFrZsA&#10;DmE+kLBtDVoSbg/6bYk8TnCYff8XDqGRyDN4QXl7GqHe49UZDQMN79Py09QN/et9g53P3VsfLqGp&#10;zFCqUJPm4VOp78IutEuHP1iNt48qakEfdNgCPXOmnQ1kUWSLgiy5vBzFO57Gs0Ui1PTscy+Gg4vn&#10;7cSOkkr6bd2+Tk7YfRWuAsaeoh5zFOkFKhzhoMbcqQMcWTXUtdA7HV6PBlS2iXzCgz4ChyY48iIN&#10;3rRQmY0y3l317GrwmlS43i9ckl0Nvs/EVeBtmImrvqkkzD4TV3er69L3W+LWlGuCTNwST+qu9H0m&#10;bn2nUZCJW1erHgVlQqdzu9OEuaD4fkciiNarIyewcYVbCq1xpRsWDMp3dq1Rt0/vS8YrHxceJCqv&#10;6vQ7NF28wnG04+8PtXe7eni+eCXjhLnrFYwTJOyVi5P4uCJ2+EB3fv9Gg5iflysmBLMWTWYnpiAp&#10;cCU9MpVgeIXIaRpCC99iqh1EroGAtyg/6JDrb3mBXYcVRGYdVmzIqqO3ZIjxNhG36/SyR5PYnOOn&#10;BmlDTYBX4r4HKAEi4i9kDvzUnDS6smY580t+ekSHcEI+l5Ypc+Cn5qTblLh8RPcuzkiPeLxFuyLn&#10;pvDTNGlnYPjtZL7cTHVfkqayA4iA5eH6OWXUka6ZbI1sNdY0cdgQ1IaGqaL8o0Kr0rWjn42myhax&#10;B6yiUh77FrFKFsoWsTWCwhaOa1Fki1jPottsEaMUZHi+ZIvYFhwzJpRnQYn2GQ4+ZJ4x0jpepiNb&#10;xCETl85rJMNsEbN9xk9txWWL+LUtYhioSTvYWrPsMlb5F2TVHmMh5xtJ6OxrDWQdLcUwJEDF2UD2&#10;DWScObVp4yYl6at7whbyV888GJWjPkX7oMDrUVvry+McR3LTDMiFQZ7kqmgbmzPIrmTONzowJUle&#10;a7iK5/0N5zZ6ZDrCU9HFdscu12eGsL1Lg+iczcFVHY3Ns9ifxdj/A7PYpg0g1+a182eQw1UYT9ug&#10;HpV7sxi1gQjzojDyeK/DJVBXR85iby+hOWl/EXeV/BwXTv0U3p9nagS70z07sc7UjSANktQbP1tm&#10;HXy3Ic1gswZOoRlGFbYw7W4uq4Hev7r9zYXIZ8Xg+4efDRXIiuE5eXWFvtj0TSoGKhwVMBls0sAJ&#10;FAPE31AGvgpEBTQDbtDsM4aiyKohqwag4U6VjF/0bZDkzdkMg2BiHXyMOIed6ExcAB+rCnHg0DsM&#10;qYaGQLH5NJHz6jhL4ISaQYU13qbRgMBOwGhQYIyTaYa6rEwJn5BmKOGFsCm32WjIRsNJjYa3W8KH&#10;bs7cVw0ay3Uy1UAHCo71DQe6rGjnaUBaTZt9kDmxzsktPKHVYJ3xb+88AYRHQDVE8jK+eoytKKEZ&#10;TKGOISoA7qqG7IT04n0eSDU7IV+1ToepQv02zxPYrAOawbpeTuGERMC9Mdn44fA7UruMqyGH39c5&#10;/A4EhLFnbflKXDYQmsb2MHCKaTzsNy3H34sB8sfJW9fZvmU57FO6Yo6/50pUxml4QtvXRpXenu0b&#10;xJdp9MupjsUDHHvNPTGDti51LnKnGqp+v7I1r7PHLHvMTuoxs1Glt6cagqC98pTQHNSh6VOhaxWB&#10;HzQGldephho3i+UIfPaYfRuPmQ0rvT3VEETt6dvbTmY1NKOWYuyIwDdVQRB0/0CB690I1ZcPFPlA&#10;cfIDRVeW7c2pBjrEa5eZU6ZOl2wLawZOnrBOCCI7qExdM2j5DseiaKpal53orAPUNVI3+JEKGJTN&#10;0F5Zz5h+t17YwWXq2n6BgjP4V+sbuVBdW+2RuGWOBhVVSwrwcfO6VeGafT5uLR6RD5SfzSBHW6jG&#10;0D4neIYsEaUNB9qDE6Il8fggk+Enq12DHr2sOh6JT5VRgaTJvdXVSdGJnuo9piOX/uje7ySE4u5S&#10;2tmYjt/y06SNGiozriqzJFRHT++Su1Qgf35KZK6il6vo6WQ3vbOZzDfcwaTdzvjw2pcxDS38091h&#10;rDFu95GvXUWvGPT33NZOFb26hQub9gSsqxdtMEIFMbfUG7aOx56+dP74KnrNMMjE21uCpdXcjWXY&#10;BJm420q4WJy7qwzC3YEKtBtPuHCdV0Uv3JLnVtETRPvsKnpCa1zphgXjVdErwpI5pore/nQ5pore&#10;PhccvLphEuauV0VPkPCzq+g5fLDkfjJLRKxGou2CW64vFq9GQpMfVgRVxdGKKUFu6qLo9HIINUGO&#10;yay4H1YahSatIucU7gR309MfsWYIVknI+jMl3WC16dGQrD89anqpYRTY6OOnVzOEhckv+amJoGUh&#10;8gF/Ib/kpyYyVfTinDSRbTpz4KfLSfuBxIbrNul0DZFI+3x5lvO38FN/mxYT77n8jp9GAHoWJdq9&#10;OzDMI1fRW5y9+ILSXEXv1S1im/bgWMT6AtCv7XOhS0htXelsEWtPF2qDdSZQtojvjAPwFnZEJ5cy&#10;W8QwUlk02SJekIUEEzBUL85YimyRxA3FbBGHhUgHM7K3v4u60tkiVo4hNiz5aYxUNVA/gEUMc/35&#10;LuNcRS+7jL+1y9gm/1FxJtybpQNhxji+XvyxxoH84Lgj7swdDQwqCZMbMUjlAOkCj2rGK+TBEIBG&#10;ncuDpcNe4Z2CeHM0SbkLOARJq2zdXaBlK4dxWcocg/EWlJXP0dUmyRtDo3/SKAacZ3tx8iqSWcKN&#10;tPGNZ8zXZlBX2qOCUvwlAe3BrZuvddtS7hnFyfVH+q5uvh4VJscdJ7iWRVlwbojCjWJQcHufwo2R&#10;N8pFvsfEPVaAJMTF9bPjpp9QU9xDW1MFubhhjEG4LW4co6Eg+36PYKDaOAbu+gm1xQ1kqIuJ9rl4&#10;gQxJuq54JT6ugHHZT6g53sFN4uOKGLf9BPl4Mg5Lx4tlFIStCPTdk3J4rPajGXvzxquALkwcL5wh&#10;iNk7vAmz2JWyxMadxx0brLwczBgvHgj9QFpqtdz0vlAQIwczhOMyhc7USc8raI95BPqXXAmEVYcr&#10;gbAcQ8EMk5PI7ncploG/prbpNY0m8cmHn/oEhMuAFBV3gN/yU1MNDC+OZvFbfmoqKimJb0zcL2Sa&#10;n6DChUAH8DIn7SbeLrqagiQR76OJ/bDrg7vGT9PFQ0IfOwPEHHJMI8c0luvr7Zr0a+/jaj17eNxe&#10;nWm82mL568ft8n62ZWvz26F8YDrs28e2tJW1gr8GygdA8Wwf71lLnu0WtrmyfYzbdrJ9rE+TQnCj&#10;M2zdc6CH9sn2sWDY5dDGdx3ayPbxT2cf44SSIxy4tefq7HG7XV1eXGwmj9On8eaXp9lkvdws77e/&#10;TJZPF8v7+9lkevH/2fu23jpyJM2/IuhxALVP3jON9UOXZQ0amF00ugXMsyyrbGFlHc2Rqlw7jfnv&#10;+wXJYAaVDDJ1JKssi/3QecoZiiSDQTLu8Wl39u3y+vObOjDIPmGpJiwHdxQtHVZuQep/fjm7IW+B&#10;c134Ei89RLGluJyo8MICvhek9zMnT3XXQP39EczJmkFPWF/jVsq4GU5KK9LUqZgopbTcRc3AUlhW&#10;7KW4ULylOG7XlrZkxXgrbcnUyz1iToXi57+jCF9BI00FTWDjXGFJVtBI6ipW9iAoPk6ZwI4MmTxr&#10;R46vUmBGVvwPgR1ZkW9XkDgwI2vcG9A4zr/oBD4vp8CDw7MYkosh2ViG2TSZDqX6Mw3J3kKsWZLX&#10;2DydjZUTEtjmyU9rPWVzLd1aqkXaSbbpCHRnYs0AWRtyGohN28kxOSt5enbO4M52eZ46PwMDsqc5&#10;v+VnGqqYkIsJ+SWYkCFOLWVis3uc+Hyv6WCRiX18shQp4hKOlNqKTOwY7TTIE1WCPYLoiiITw8Wv&#10;mI6FLBvAFJnYSi5pYa4Yj1+88djLZ0UmzkSO/MkycTEbX9++LWbj6/MvW8RV3B0iqYl+/vhRFrgk&#10;liJyosTnI0TksR2H1sZATV099i7gAPb9g3PE97V12/QQOykKuR7qFiY/e8tx2PxeYchD15AlEN1/&#10;gEwKETJStq5a2ElbqPz3gKSgYetsRTBJURk44piktKxikjbkeiQzZ2RM0oxs7IHLuUkzsopHWpIV&#10;PNKSXLUUvhsZTxCXrE4tMCfruFYRPJCfSTmJjUoSXGeCgOKSC4rtNC48/RlBuFiLRwayUvMvRLIS&#10;n8RCWWlTU2gmzgF35mjyFvjbQDqOU62HDIfd5zCyZY2f1sJmbZrroLBrkrj4m2vh0hbCJU145E9j&#10;/Zum9+9PTtyEAo/x1TWVnGgqVG+lxQreBY1/TNsbnkUAli85gThkQm6dy3ypUdVJ61rNlu28/a/f&#10;znYXhwdXf7u+fXc4VS2Zgu/Mf7QoVI3/2Mk3H+UbKxu8KDEBN4EVE/5xcX4Hl8qVSaLztdG9E9lH&#10;Yz55h6wGzW9QwJO2aTUNLRpiEe/MOUxV21RwRlv5oWv7yrYRwA5l+YFz6g7ox7vDHWZiGExJu/t4&#10;dXlDzVsPPt1cmlDZ3fbuPy/vvhgPPOcmEJCr7gG5717IxPbm4vqPr1e/bndfz+5u/7LdfXZxE8fb&#10;89++XlzfIW5i07/ZXVyd3V1ur2+/XN7cgm/eXnz9ePEJA/zbJye13O7Oie5mvneXoP0d5CXiNxAD&#10;j1v8F6aL/+E30cf9/hWDe3d4vUV64cHZ1edrcNyV23A8OaLgE+y3B7bqKJvPRsx82+4+3ey25xe3&#10;qdAO6kC/3Hw4b8APcTv2k2++vh8at/nqCkV1N/c230D5sG7vVcNIwdR0pu6993xKJ3En8aj/B3Pj&#10;zic3nwC/7bBH/zVtpg/jh7E9auv+w1G7OT4++uvJ+/aoP8Flctwcv39/XP0P7fmqffvl8tOni2uz&#10;wbFHfyjt1R5qbkpI2Nz8Uk9HJ/04HLUnbXc0DZvxaFNNv0z9pp3a45NwSibD+dFTenTVpwceCX5F&#10;aPiGdXA189PkMN2L/7r74+MfB5c4JiuoFm4nZG9texbaO5vOT3Mr44e9q/HD3tP4od3RxHC3N5Qk&#10;cfIDJEkg4yh2NHiCPMO9PAwtHVC4dupuHNCLjhZDXMvTMDTc73rqICY98mjgm6tcy1e7g9/PriAB&#10;2OveHriBGPzAPViu5Qddy7BVLExnbSJBCbfyh0+Xd3/fXl7fQWewylxwga8OwRSV7+uemund23V9&#10;21XcTY8UqYUsvJ8tDZa0aoM4O7PDZ5+dNKWhXw8MMu6D0t4mLTsN2eRimKQpbazjiALDDpXQjyGC&#10;LOIDHHsyEUVGJA1pVdMpmKQtDaGSUUzSlFZvtDFJa1pNwYeRMQXGtHqqlUGF1jQyzMVwSZK3lYpL&#10;Ep3SvGKoJNH7Slu+IEpTQyXJPjRkeYwtYCXpbgxzsWFJwo/6DNdQnlR2zzLjqE0xiNlsFRYNkpsm&#10;GE7jcwziNjUurSXpJ31ckuO1rYPeXfMcoSVSkGyM+CjgKuG0HS2pDzSthk2SvzKNKCJrSW28PP2n&#10;SdtEKNwzg1WIFo7yK+qozFBTry1mI1m/Gsh0HxtZsAIql1GBFT8BJEQoyOQSoO2hQrNGrkBdaSOT&#10;KzD0vYZMLkDdKExLBiw//t64TWK8QR4cD1a3Cm+0cgHaTjt7cF0KZJ1yvLZyARr1fG2DBWgUmrVy&#10;AepaY9o2WICayrBHWKOVC1C1GtNSRYKZZjg+o8ioBaaHGrW92Un6V5Nyj3QB/TXyk9nbf7EyNXAi&#10;k+wk+U2kV4wvSP2fcXUK+1MnYg+lnf0UC+uBoP8q5JK01/ZRJynfGJdaZIYkKvkPqixBfSc8VKvd&#10;Sb2kfK+xFzk6Z1yNsov6gPImZyRGeipFNiPrNGSS9NWo8SrcsgKZxhO9JH49aCtJAcvzyDTyk/7o&#10;oeADVo4xUnY9GKqqxdlikPTv1AVAFY4ZGVhCQSYXAGYXbWTBAkwK76ME5vzJQZXtKH57niYaKkQP&#10;C6pY7qHGXuP/IViAXjn6qY2eRzbVVOgqxmdjsAC4u6IjG+UCwFKvIZML0Gry8CgXABKLNk8yTvoZ&#10;tNpyjnIFaIba2OQSNKZPSuTUGOUSJKSpUa4BHEVxspGNxM9Al/MmuQZVr3DHFKwBGmXEF3SSa1BN&#10;yiaY5BqMkJIUZHIJ6kpDJpdgVHfUJFcAveEVmskVQHdYbWRyAWpNMMAKihXoVAEIfCPgak1oqTZy&#10;DZpO2wfVRi4CYmDiU602chVq9ZCsYAqY+aiGWhvdpFDTBVg16qMLF0I52qqNXAk041NWotoES7FR&#10;9kIVqME4teIcR5bfea40ifhcg5hs9XqvgrCSSjsrK8QIzB/VzqMqUIWrRtFTqiBpUbtFQU/xyeA8&#10;gjukpPiVFD9Y3x9X5lutxE7mB4OdzfbpmHOyMBhwDnvJgOPYMOCcHJcGJxsBgdvqveD9DDhOYANu&#10;jLJ5cDdV77zMYHdThapuTe8ZcDfVZt1UXWbhqY/5SWMnfZumau3P2amSRm3A160q6cwGfN1USSs2&#10;4OumSnovgUOzXUNIUm0N+LpVJe3VgK+bKimoBnzdVNFZyYKvmyopmoQdquSaqZIuacDXTZXURQO+&#10;bqpUMsKAr5sqqXwGfN1UnVPw1BdFTDMwqW2E3VdHzIC7qSJGbA0hSfUy2NdN1bWDOoX2tAa760J+&#10;Cv1oFbib6rhuVUkForH77sVpypCOY8DXTZWUGAO+bqqkpRA41JA1UyU9xICvmyppGgZ83apObqpQ&#10;FlYNxk11WjdVow/QaEjgX4PfSPz2D9ZN18j09g/WTdhI7fYP1k3ZyOX2D1ZOeo7vXTlpEq7NFyA+&#10;r6ISyc/2D1ZOmmRk+wfBpO0l94jytsbEQWHBpNtTzMIc9HtzRxWHLa/DAOkmNr/nUFgLZylQrerf&#10;QVqGJRPj4KfFBUkfc6WFTkGR4mPAOPqVkfDTIqNaJgCDmp9C5kS8TKQy+UqAC9adFC4nh+RaF1pc&#10;/mrgUfPTjt5dZ3ikvujOalvSHjzBOPhpcZHZBKPH7Z7CxRsS9vokGPkKgQ0OhySYK7lvI/XUoVUu&#10;+LzJjM1dqF725Qnyk5fcrnmmByO81GYKNlxHHVtdO7A0n8EIYrBldgDsxBYsvaJwe1swPoF4hvy0&#10;M23cQZJeqwbyNq0VHx2Mg58OF9njiT+SCwofuoFKb6fWCXlpknVu9BkotwfSUHDIrxhX76TJ9Bx7&#10;J26k6QVTuPlimvbw7hsoTDW1TxCeYsHSG2BwImKGyWBYN9jgg099FNECFixNjtFNwaaGqftkdFNo&#10;0jOFnd58NNONFNEHBgyHaXIKEGTMMZReK+QmGDCvXjHr89OdkOT0zx+RiGYwYLnz1qldNslPpdvk&#10;CJK5CeBFMB/NXCuwmhuwzB01OQ6BXT5FXsQgGGyZ25OcEgaO5MUUPry365W93Dd8vWdkBQgwli45&#10;0cNKOljcWZbhxeenuz08xtw148fozR+MiZ+MkWcNm0OGPHb1qhyjunVB8EcSIS8zLLlpOMc1cKak&#10;4RwTUl5SaiIIN7H84LVHpgg/3YZzhgzE06fxuZQz+GfScJT8Qmvs+03x9/jpvssnn1dr+D0/Ldzo&#10;1Cu0C0p+Fx4h8124fNJwji4uc0c9ExAU4/Cl9+fobI01QrJS6wEnk8UH+BTc4DTnGkd+Es7ZTRBI&#10;k4ZzRjb4YNJwrugaHFNJuN4d98iMTsNxMiOsdql5IHnA0gXmuhQcPGEWDndcEo4cXuA/EgZTcIgG&#10;WgdHfjbClxkfXGsOLi2XNXyVZ+iHACOLL7MeyGB3cOlzCL46B5fmg9rzS5qvELNk8UE2T9G55vXN&#10;8D38Zg5fmq8q5nt4o1LfRRiUxZe7vZxGSapIEh95v4gPMJ8knOO/ytt3+DzjJ59rBl3umMQpb0/T&#10;NDc7oZqImBocRW3R2Zy5E5z6jFCsJDZHudyN5RgldwE6K0HuPmWhJHM9OwNG5rZ3xM0ID/agQMho&#10;khpOe/BmGl5uftpl16A4m1kz/8Dd6r6eNv803pzL3+Wn/b6dMULQknOx1GtgCE1xk1sKxLmkwexG&#10;bDfpbzo2QURbEptjujajfzkWRkRPEpu7VHJ59E7/RWWQJDZnBKIk7BTdnBWozRlu3MmJJIokusrb&#10;gdKjQ3KB2f1kGUgNjy1BbcbkVTk7SptpXoUgP/vdzHHCxqA2I9myNaiFwyM1DzYHtRlFjO1BqAuT&#10;xucUtjajsbFFqPXeCd6C/LRbkW1CbUa1M+VocGrPHVwZDz8tPrYLIUM9OQ+2DLlYMlUCZttQFs7t&#10;jhwc24dy42MLUY4ubCPKwbGVKLcebCfK8QEbitrMZcuWohz/samoxfGR4me2FeX2BxuL2ow5g61F&#10;bcY6wuaiNqPBensRvNHJebDBCIdvCo4tRm3GDo5IUXu+ZM5Tthllj2cnybe4apLjc1aj3OXBZqPc&#10;XcR2o9zVxhaFFvdvcnzOQpG7eL3pKHuRs+koKxiwWSYnZ3jTUU5s8aajWQ7iw4+f9hD0gMXGRL7E&#10;kDjMYTmJnTm22JhC+hUbE9ODn3bTDd5mkJa2ERttTupiYwrp1xYb0/XpdnleFRsT8wk/+ZJzJoli&#10;Y3prKVJsTGb7WGJYG1NOUtKg2BIFvTDbgi4o8xEUxTsx/3PyaQD2oEpKkOJeZNmhfOW/B1caylYV&#10;el21AClzcln3xNgOg2ImvhQgqUrBm+9S5qRC9SHveeKSf3uVOVHTjUQSDjzuSDZyri6tzImWBQUC&#10;+kw/BAPEEcEpMwNpCXywK3qgiTLHIiOCl8rDqIVXoMh7IFM9IoIIxkQPo2bHwRfsgQbKFosgCrK7&#10;kOCqZXcJVKY6RgwV7mP/PYTvabgkydGVIz6sgORqQZggs8tUhImNS1Id9lptXJLupjJGDJckvF5e&#10;JmhKZ/JpI7iCKid4r4wrqHKisrqkvV6rJqhygvIBUdqTGOHXEfZZbVyS4SmnLjZFSXq97A3ZruYv&#10;Kqgk5WGV1UYlmZ7yXiOjIuez/5xeQQeurhlM2dBBcRPYYpVRkb/Gf1GhFeLVBIxajIf8Fx6VKXwQ&#10;m6GkO0yw2rAk3TXWopAX/0G9sA/FdnowjeWDuiYwvSrjorg2j6uhVNLIHMm55YH0IkFBWRNTJCiG&#10;S9IeJldtXJL2pqxGDJekvV5wKChqoh2p5L73c0SAnjYuSXvtpKewyBmXWryIvOMeTLt+gpImeoEg&#10;cix6XNqdSIZmD0SBecokw6Im2lUdFDUhy6qGLWB9jfcppUyMTccmF8CWVYpwBgUjC2zqTIPiJrZI&#10;QQyb5H99DSjiZf6oKdIUQyYXQa94EFQ3sRUPYsiCHaCmxwfVTWzFpxgyuQSTWj4hqG5iyydEkJGz&#10;1hNjUstHwWc0g9nyUTFkcgH0Wgwko/tv2loMMWRyAfRaVBQJI5Ap0hOl2HkovbBDUN3EFnaIjUwu&#10;gF7YiiIP/TdtYasIsqC6iV4lIqhuYqtExJDJBdCrZFFM6TwyUyUrhkwugF5xIihuAjTxu4nC0fwn&#10;9ZJb8LXPYDoyuQB68YqgtImtXRGZZlDaRK/fRdEZfgLqAlAswAylbvSgtIktgxEbmVwAvRgYImrF&#10;N00xsBgyuQB6SY17pU0UgZhciH6aemUx8uh6sNpUFouMjELTZ7BUeY5gCUx5jig6uQZqpbKwsokt&#10;VRbFJhdBL/YRFDaxxT6i2OQqQPZSlEvERAmKmDJXUWxyGWrtYg/LmtjSITFsgeKrVlK7V9ZEk/kq&#10;iuP2a6+JafeqmphCJNGhyUXQZOR7VU1ADy8lw2hZCpGUQiSIliqFSD5T6jA51W62t5RHfEoaO1HG&#10;x7WkU/hJKzfg7NTNgOPEM+AcRZcBx5FmwDndIA1eCpFQlRn0A1isailEolHGxSWeQnWzcVJpFiuF&#10;SDRClkIkGmVKIRLcL8rBVAqRrDl1TCE/ughJqhV/AEkWdH2KuiIkZ5e6IpngfpdWkkkVcFklPheH&#10;w3L4aeMvXFJJJvza3U6ZJItSV8RFhlnSci4J3GZ2rzDl+WnBOJUkk/3DmSRwRyaxkf8AWzSTcsR5&#10;JJkEplJXhFQSU9kIdbENYdPk57yRdDQ+Z43wIcoMwU/7Rc4ZSbMPZ4ywasI4+Glxcb5IZr05XcQ2&#10;rFGzbThbJMNknCxS6oo4HuIskUySHCeJZEovcY5IJkUOHcQM42YyZ0pdke0yqBeeSZh36TjNZWb7&#10;KiCZPVFyPkyHQj6d+GlPqZLzwfTgp6VLqSvC9OCnu9W4vkKpKxJInl2pKxLP0Sh1RaJ0qZxGWeqK&#10;GBeEkfdLXZHgSLHumO9ZV2RNDofvac0t2CtSZGnRgrSNILtD7/VKTe2Pz26/2J6wBgPp1mdv8xkR&#10;Qd9X+hO0Xj74qTpqYzkwp1gb6ZLc8RZNov++s620R6pxt0zuMKp9kMLxxMkdQ4NG5uYrc+do2cO2&#10;Rj671wy/e3JH3VGMm0vjekxyB/ZzHBGo7CM3EAcaj1EJgo4QOxsdkox2WZXdUU8UtRGZnIx0WZXe&#10;0aAbVxRTEOayLr+jQS+uOC4Z5LIywaOpKdw9MkUqlznTfV2GR2Oa88WQSdKvTfEwTdNiyCT1V+Z4&#10;NCYyKIJsnySPpqOEphgyuQArszwaRI3HkckFWJnm0fTabpQLsDbRA/3o4iOTC7Ay1QPUiiPbK9lD&#10;G9k+6R4qzfZJ+KCOjFGaoSjXvJ1WZnyofLZPyoe6A/bL+VCmuU/SR2MySCLbiQo2+CNoZdZHY1Jb&#10;YsjkAqxM+1BP2n3yPtQrYJ/ED/Vm2ifzo9YuzL1SP9SLfK/UD1W+uJ/6ofWnDLraKiLGvcQPNdo0&#10;TPxQtgBVufRci2hirUVrkPih3cLke/LIUFNJEX+CvA/kYESPILKZzbjUZqNB2od2bQY9bSe1Z3WQ&#10;9WG6BEZ2Zpj0gf0bF/GCpA+TRBXDJYkP66mGS6YcmCSqGC5J+1GNng9SPkw/2xguSXtUY9bGJSOt&#10;J0UyI2+7X0dUYtZwyXB3mzodGViY8IGGq3HiBwkfCLqOcxgCE+aRoQazhkxSnyLso+xKpXb9NFGA&#10;WUMmRX9UYlCQSfrDSqohk/SvTCvVGM3kAqAsjoYsWABtZGHCh5pWGiR8qDQLEz5U1ggSPuDhitMs&#10;6GWLisvKNIOEDzRRUpDJBUB5Yg1ZsABYpyhrhAkfvbYDgoQPk94YWcx7+R6qXgj/neBH0z81ik1u&#10;AQSXKfMM8z0GRQUwPXb8HgBUfHOGfWxBjijRqJXCvKFwsGvI5BJ06sjkHkgQTe4B0845RrRACVZ1&#10;/DDXA9+MTzNI9dDKSoSpHugWr+CSZ5C6lkGVA+U026d7bY171Y8LZrmSNBKJLCfesZGJMjBRj/fE&#10;/jTgHKiTDrcmK4gB54idDDi2mAHn0J0MODaRAecYnjQ42SoI3DdxyIC7qaKohA0cy4C7qfpwtAy4&#10;m6oPcsuAu6n65kBpcNd/oHSvXWRSOPdU6V67oIwLdzpFIYI1/E7qKO0m3xonzZGle60WQu8qrJfu&#10;tQuOJH2IWMy3O0izmGsuUrrXLghZutfm+reX7rWHH60Pn+pBuowU+nnwDUGcG+qLi+61pHyQ035u&#10;T2LjyaxgBXnb3Rzz+zDuzO5n2CQdHL/lp8UGiwR2PfUysvcQv+WnhYKaRVA4PVNQLgy1zmRzIPjU&#10;YPMnDX+Ln/abrgJpnWmPxlFBmdYqThRpMs3RXKYJ7N/Jmbow+wb6W4ogLtcEpvkkmGtf0nhZmQnB&#10;T0sQ7mILN2gSHbcvaTIBh9y+BJ7QND4mSqYLC7cvaTJtAzjlBLEBye9yzgm8QWk418y2yYSiU9oW&#10;MR5cVWl8TkigNiGp1eW8E3hFk3DcvqTJBLdz+xI4+dL4XIBgk8mH4vYlDYI/UvPg9iXO2qEmVHD7&#10;kiwc747MOeDTUDLj40SUHF04FSUHx8koufXgdJQcH3A+SuMjWXjf8tMdoq7RbY7/OCOFGuCl1o3b&#10;l+T2B7cvaVAmLomP9wfK3CXhyIND+2hlu1v4TNP4XPuSxuvbTDd+WvpxYgrcpkl8nJmSO085NSV7&#10;PDtlrUHH0xRdODkld3lwM4jcXcSJBvCfpr/r2ijVmYxMbnwLF2oSH6zMTirIbGAAwmS6RjDgDJWc&#10;nAHhx1p2cmKLz1CZ5SBmFn7ypUniFMaYEV34w+ktgs+6VJssCR1lcp/dwL9kKJhcEl46X2iEJ8lP&#10;t0McJ2Q2JjNWppcf82nm+uW+uN6UwWPipxubK6uR6XmEqnyGIHAAJ/cazgCiW+YKRFk+C5ZeVk5d&#10;ySQrc7eSTGNfuF/NRzPdyrgfbqatL7fDRXmxFEG4Gy7VCEjBcTfcXLNqFOczkyBdLYnPdSohh0cS&#10;znUqmZPymT34admEu+HCbZjEhxJ9dnyZvE3uhpvrXsTdcOFITX6Xs1ZycNwNNwvnOpXkxsfdcCuU&#10;g07Rmbvh5ujH3XBz68HdcHO5hdwNN8cH3A03x1fcqYSUntR8uRtuju+5G25mG3Ez3EwHQe6Fm2lc&#10;yCkrmb52tFZ0mGXaL3L5j0w3R6rdmD8ZKRIEUJlj1nXBzQi2VOYXuDIXgNPAM0qfU+czV5OzDWTu&#10;OWdoyFya3mqR5DNnAUlf55ammSxcdyMlv2YV1fTH7tuB+Bzlpz1P41AljeX69u1Z1b47/HJ3d/P2&#10;zZvb8y8XX89u//L18ny3vd3+eveX8+3XN9tff708v3jzaXf27fL68xtU7928+Xp2eZ1J5tFatbzB&#10;F99+ufz06eL65PLqyuQYI32FnyWNZbc9v7i9Ban/+eXs5gJUdrkpcxoLdtgyjcXc2N8zjaXv+tpa&#10;BONpLKVHCQW4RMqPQob0IUFq4I2M4dGKxEMp8IhWJbFoleuD8J11OSxaQf0geGdlCkvpUXJ19u7w&#10;394QsyhBXaVHydcLCpwJWF7tFgCb2bwzlArie6WtxDf0PkkrFGUWORv2SVkBGeK45EGzMmNF69NA&#10;Bgh/1pQeJZ4UWr3qVtJ+ZbKKdqTuk6uinfT7pKpo188+mSqlR8m9VJXSo0QcLKVHiSBG6VEi4/XV&#10;FhlhyooqBpceJYg+d2riaZiygoyPeCZBkLKiLkCYsqJmWQUpK6VHCUxQXoigbKD4CsC1JuAo6yYq&#10;6RkjqEdXepSclh4l/6ukm8QbGZR0Ey0M3DkjT0u6yaKlicusQWtQ63ZLh4FTqQi4fk4b9tZmwK1z&#10;/xQNPtdgLz1KNAZ2wRSn8IKvIWRJN9EI6cIcTn1sZpqBqZYA8bsP0UyDl3QTje4l3USjDKWyE4v5&#10;uKA0i5V0k58o3QSSLFa79ChJlN92QR2ZAB0XIJKJiHXBJpmwPxe4kgmGdfFomYBEFxqPRyqoqfQo&#10;Ccq6csJIJu+F80Uy4eGlR8nplvLKbHyQTxJJMiSniKQjkjhBJAPl9kAayieHJMfFqSGsrHDsEz9d&#10;TKlLVmUdhd/y00JxWgirJvyWnw7KZfuXHiWOgUbOBknHCY9klYZYg8M0dfKNLhckk6rCqSC50HSc&#10;GPTRTGIYJ4JkwhxLjxKcGuFu8BkguXDyOXEiEx0JQCv/VqVHCZ3SIb1RVc8wNFpRJ7cRZ3hU0FdT&#10;241TPKpMTDHneMBrmcbn7BJVJkWCszyqTHLv5NI80GQ8/V2X54EIzSQcJ3rUqC+VogtnetQwoSbh&#10;XKpH7VsN8nrx094anOtRZ6L3OdmjzqQCc7ZHnclW4GyPGrdWah6c7VFnUoYHl+0Bp1YanzOwwpOW&#10;hONsj7pNrxtne9QINknNg7M9agSSpOA428OFJekpr6VHSbQXB2d75PiAsz1yfMXZHiSbp9aNsz1y&#10;fM/ZHrl9xOkedSbbiPM96tzt5TTK0qNEaBjuyhrYVM1HIz/tEekol7uxnGKfuwCdlaDyBZP4Y/y0&#10;H+VszowcaaXIKpOUwtkfaTXDUaNJH3g2bSOXFBaH2iu5oxtwhdGilR4laSqU5I6b23VpM9+2u082&#10;Z4Z+3eSTO+BLXCZ3mN30PZM7So8SqjiEW1d2RMFZ5oNs1JLrMvB3VXaHWglehlyrcW0y0l0tUL9H&#10;fodaOX+fBI/So0RyzrokD7V3BGkRMxuqFeURxTGDlR4lghiwoirhdpA/BM1Kj5KZGCtTPkqPEsFA&#10;K9M+1JN2n7wP9QrYJ/FDvZn2yfxQL0wKw/HnGdlOlc2JTPoZrvQoEcQA0bQTjUxxnri1UtqcfE8e&#10;qPQo8aQoPUpcXmrpUSLPntKjRBwXKIWjnNdBwkfpUSJohgo4Cs3CfI/So0SqwAmiSSW49Cj56k5t&#10;rZaAqazkL7nSo8TE1aXjSUvSiBaYW5JGNMpQKQcKWfZe4TSLlaQRjZCkBxMhfZG0NCFdwd5T777K&#10;gFvfU0kaWfRscCGJp76Sd5qQJWlEY2AXuXzq44TShKSOjsTvaNlo3f4ZcMfAvoBxBtwdSyMHq2TA&#10;XS6bDxrPgLu96mtApsEpEZ2m6qvCZsDdVH2cewbcTdXHSWXA3VR9NcwMuJsqgjPXLBOMNHauJOOv&#10;+wM3W2o1uO4P3HypneC6P3Azrjbsnk9PufQoKT1K0PHEnzQcN8JPGz9SepTcC1AtPUqYQfjpGKX0&#10;KIkGEvr0k0wPEE5AyfYecdHjWTgn8eXgfBpKZnyciJLrPVJ6lPC+4KfdH6VHCdODn5YunJpSepSE&#10;dIGIacMts83GSo8Sf0UvSGgrxaNVrxWh+T0/LQuSy9WI85n0y9KjxBPa7d3SoyTkJM5ayfVq4KyV&#10;XFIZZ63keklw1kquN8XgLLy5nhictZLrscFZKxXwpnYYZ63kwr05ayXXU6T0KGG+46fdkJy1kuMD&#10;zlrJ8RVnrZQeJYgd5svCWnIy+YSlR4knmDWtlR4lh/c7uZU0ltKj5PDg7Pr8y3b37vCOf76/w3/B&#10;vvzbze7y85c7NEw2aUvX27/+drf99fKOLlpKF/m4/fT//r5z//Ht9sY2E8GPgz++XoGygPlOaSzI&#10;FrNpLP+4OL87u/58dXFQTTYhNZ7HcnC9ff8FgBd/3e22375cnH3C0KzlPPgD+o/bGzRD+fjtf28/&#10;oUnAGaZsZv/Hr7uvlMCBhjUHf6Cr09RRk0zyNzQbZHfYhrxz75IB/0YNoM4BUA1j6/22jOdmd3v3&#10;7xfbrwf0493hDhMx3zn7HbWJrCjDIPTZ6y31s8G/U7568A8ms5b+BX1uXFkj/Dr4bXf57vBf02b6&#10;MH4Y26O27j8ctZvj46O/nrxvj/oT5KMfN8fv3x9X/0PfDdrmuPX7cbr3WLq6KUGG2/xST0cn/Tgc&#10;tSdtdzShsMjRppp+mSDnTe3xSTil/7i8vnj8lKhz+NRhzYnW+6Twfb28u9gdXF1+pTZk9D+SWM/e&#10;EjN+uP5kft+dXV7Z36KREQ3fRJVkGhnd/fHxj4PLT+A3ZNUAHfGy3aIHuy1YDDv694sdfmC3//fh&#10;wbfd2c27w+vt9cXhwdXfrrEfAHDHP3b84yP/0I4JQ44bOhpOfoSjAZd95GgwXrVgp2MNb/5je/5/&#10;b5/8aEBz4dZ5XZuq6yaEEJjFpV15jqOja/sBx4E5GpoedRfYOLDn0aDzIrb+hxN2xgVgV9fEzg0V&#10;pXgmdnbHlj2kQA9zg9BRu5JRb//rt7OdZ1VUp6HKpZZd226AgeXAsqx7Y9nWvdFY9we+4WA3WrKx&#10;DUJ5JjZGQY2RyEo3XLOp/XnFbNz2/YY87uaGa6caJyMt69nbPdm43HD+0i43nBNl7h0S4oYzQQyv&#10;8oajq8UeDUauwf3hb/vz//P7++u/79zdv0qORfT4RKV17DaHb81u41mQnbqKStvYbY5EqfQmv4Ks&#10;Ym6UNWIsXUGlKELQ8dIfgkL+e1gjS75an1MfQ2yZY8mT3cXFr9vdV6hjtm52/LLiQYJh/+lFgFX8&#10;WtfDMEDZsvwKM/J9fm3xYceu3QZy9j1+Pf/Nql0k9TCPUla+05zmribA4aPaTRNDxN1h2DKDX+b3&#10;ttQYznYXliAw1XksFEG/RCJT6sY4EgRieSRdFAno4SH6KToSWUmAGoQsRyKbRJruYcvpQLj236HM&#10;yiUSmTxh2pktkQT1A6o6ioaqxvgvKbQNagfER4NaQjOaOk4YCmfwn4pThs5HD1LHFwkFHmaY+CpR&#10;D2qPRhmMpHCcYVDfbMYSHwuJbf5DCvMGPSAVCgfFATQ8ksQCDwRBv6vOvlibhiy9jNhAWJ4WYcIY&#10;OQTO03VBjS6kcV1AowtnZCk1HZvoQhlZd0oDW/vy6drITTfDdVN0VfdOfVWs9FBcbM6pL5aXAeeQ&#10;zXUTdSWfTn2JvTR2pz2c+kp7GXC3nGHHEPAR/swdz2QlO7iylgrz/zBU7g4PPr5LRFLijDr4Yjq/&#10;0+n9dfv7hSzOS2/BcFAm6U6S70PHluVLe5gBjF/y07pm7LXkGxfwS35aIFvpKlcI1YzKJx0wBn46&#10;T5AlmB87v+WnhXIRCMyd/JKfclBYMEsFfslPC2Snl0Zk6ZTGc5/m/BV+uiHdWxl+e361vb2ww7w5&#10;u/tiVo1+GBYhbhE3fGDzuN19/vj+anfw+xlxkPmfm24A9iDz6kvV1Hbb35zJ8cnMj1lT4+uy4FD3&#10;DaumSZnYFKUvMrEXTuIijhQpikzs2Oi0yMRoah5nmCITv73Z3pJf8tQJUUUm9hQpMrETjhAQAzmJ&#10;rG5FJiahv06LslZQfwEyMYTerCTsDYukuxALVGTL3df3R5EJx2e3X6wsbcRnaxzLy5WBH5C+T/6k&#10;nypYActhvZzFyXlxe3t5/fmfX85uyCvg5F5E15goBdOvJOLkNBaauIz85L76eqgHFOQ3p0HXjVVr&#10;7s3Z+1FNzYYczSWM5+rKHBZSh35wneZgs79U1fkZw3i8tpjVrX+2MB5qJxU5GkwR5ec6GnAyNGi6&#10;S2fD0PY1KlIY/w/HP4wI64M90B4NY1uNvnvdngEQgRUqMFa9f39y8v593Fj16Lv8gfwc3N9khqPl&#10;KHE82hUHm2mEj40r8bn4GFzckusJfDzW7TCYcIH5iuvHjQmfoiuu3Qybx0aq6mxcwtFsoNrLC0dD&#10;r6kIG1sfxrOx8TTijDVsDBd/PxiX1czG3TBV5HAq4WhFUkOkvPH1PV/AtddZXp+khi25vOF6491+&#10;rqOhQ/M8FB2iGw6Jr8N0/4pDgFuJVL38ZAPJEPhelLgHCr0+O2aPXAyvs7y+owEe/MjRIMNVbfTf&#10;98vFqJFfgUQs/Wio0A3NG3hKFHs5GxAC9Hxig5Fh6ZZ8fWdDNMEFDSZgUngusQG2X1O9uogNF28+&#10;7c6+wVRvm8l9Pbu8zviGiu3XB5B9nxRObyJ6dUcDieoRscEbw33SwHcUG4TNDAJEA5UiNP6GRjOU&#10;VuOw4ie3/Raj2Us1mqEMcYyPvT7wHHzcdpsBurjxb8K2O3Qm5EFazWDwhXHPWM1QS9jXYNyTj4Mw&#10;A7LB+H8wQdPO3++iuX86z3/xb1IIPZbVBGUrQRAiidMw4yrxN4wdxgWxZ6GCH6eGyeTjg2UNk95f&#10;+89xOgi7GUxkPYzq4S1X7Ga6M6sIwN9XALZxd6sOh58t+IF6nUUEYH9aPsfRIOxm0aOh2M0SNYDK&#10;2fCdzwbvXXp9ynE0MMqWZfgT7GbRs6GIDUVsCE/H5zOp2zrAr1NsiMaaDf6sfA6xQdrNmn6c7msU&#10;xW7mq2eWmEklZnKKBpsNz+oaajdj0zq3cTuNsKKFmnHXDb7MTFXcxsVt/JxuY1sg43XecdFoM2u1&#10;fi7xV1jNKipfhvyhIDGgiL9F/P3TxF/vJX19mnE02sx2SXiuo0FYzaJHQ7GahRujRKI+Y7SZrZT4&#10;OsWGaLSZTdh7rrNBRpsVsaFEm+UrkT2j1cwHpbw2sWGiRtpLZ5vNLnuuo6GZpgZtkE2UDsoxd7bY&#10;o4jSqZuxNBMpCSxXMwme8Wx4tUHq0yYawYfiSc8XpN40aDWIRFs6G0xVzflUqKuqmag0MQXvNXUP&#10;i+Ujo1B9sB4XCXpUvxu1SNADeTeoOOAiCEvFINe/JwyM+8nbokwbHzTneh8MMijmob0PmnFq285W&#10;tUU1j/p+D6+648ww9D8Zp8zmKq0PqnZdu7d4rok/fF5S64OJGjdb8VGUebVlouPSI5dM8d5YAlvV&#10;+gAyIPKYLbtW1QYtd+9dCO3QQ8c310GH9nP3+VUWRl7d+qAZqT6/QSX7Gsjy/AOVsrcbUYJgq4Zl&#10;XhdIZJlXKmS/xCFL85sK/wscmK//ShvFAW+ih6jis4FTwYPEJwPboodAH4EYSWRZ/jiSoPGBRlhJ&#10;2aqKzihofNCalgULugSdD5ThSOp2ccoEnQ8UNJLAvTIaSeH4MlFteU/iwTRQWE5K0jjOMVQCxKNR&#10;aBy0PtC4V7KvhkcysMCDGPjS+iDS24H4H6IqFTKmU9AU9id5DvX9Y60gSuuDR7c+wOmI1gc4V4nM&#10;91sfNNhxWA576mI15vdcat8W4hfKB6D4HT8tDDYmUBnnkwrjukcYiU0FQk1WwpQGciP3fMRj4acd&#10;k4vfSKPqLBHSQK6AQHp6ZKDByNOtD+7TnEfMTztyDaq0PrhG39JHtmHNl6h9cLWPrNH0lWlpPkZZ&#10;ysSJOMQiE39ySsSpFCniEo6U2uKSaJGJFSlUElcRZiV1i0xMYsPcEi9oB1ZkYk1utRJFaQdGshAx&#10;kO9M4cT/P7kdWJGJc+L1C5KJoUeU1gdnjzO8PmG0JpZDyfovIvJbWHy59cGEejFO4nOODLQLm52K&#10;D3VktBMq4zrrSsyRYXp9WDdhcWQM3XFz/P79cfU/dDt5XY+KYx788fXq+vbtI/fTC3Vk+KwbqbQl&#10;km72V9racWoax65wZBjWBbbZsy16OLfj0vG2lyMDrWlj/YqluX0YyNzuMn2E2CssynEkUq8wStsC&#10;h1Qr4q2KpdJWR8ch7exoQhybjTSzxycjrezWkWGiGaSYL43sRktazCZwZGiElZRV0Egbexsny9KP&#10;sRyNJC4aV8cIE/gx4pQJGjijiXYUjSRwfJVCP4bxqiwovGhXF2E66cdQSBz6MeKzCnQ2DY/kX7EJ&#10;cJsXP0bxY8Co/WO0cMYuoVti9lM4O7/VK+0eAs/O70Or+no/hpHFgIn/np/2e+RiBE3MOaQDrfFj&#10;UHhJ1tnRrsHkIsTSY0JjavpcenauOXPajeEG7knOBOJnfGH4bXFjFDfGdvf+Ds3bsQF+u9ldfv5y&#10;h9L9Znf/MBXaJuoosAzt8Ql2PoDHlyEtErHuxlhIbVJoiwtbRSKOy6BSWlMEa0ncIhGT0CDUuUDr&#10;iKsLyLCfo4iKRAwpBzE6REYtVMcKMiWy5/PC6QFuMwK0saQwIe3TlcHdXZzfHVyZuxC3ICiJe3F3&#10;ePDx3eFHW1iALNwO9l4D5yIRqwL4C5KIMYfixHik0bU4MWwnzm+3N7aBBn44czYCzNfF5X/b7j7Z&#10;BhD062a3PU/2b542MCYuUydHE7YbD35/8v7NTTv2A75o9FpkcMDOF1iSZZPWrm1RqN+Fnu5Z31xn&#10;s1yP1qZCgCBdoToKUzSTBxiAPSZjirWSUm8sXm9s2sAsEmFjo7E8Fxv3zVBTM2GICi3q5tkEktkh&#10;0m2mGjU+bZn+YWwf26PVu6jIxkVM6f/B3Kf0L+zHtYP4bXf57vBfIBXaUYztUVv3H47azfHx0V9P&#10;3rdH/QmY+zt71YL9UOqGPGfdEJ/vmnXi/2SVuCdydEWOBk+QpQ3o6W84cTTMN5g8GtrKN7csR0Op&#10;RAgHyLM1sEO2BsQLuiRf39EA/3bkaPAEeYajAc19poHEAnLqRIXfvqcTjOoDzEcHbvgi/B7sttbW&#10;8vvFDj++bHf/jcyS3dnNu8PXlatBSXZLNkbrKrevn4ON+9ryKdgU1S5QeTfU4bqxnqC3FeHXtTUv&#10;wu8z3nDWYPA6bzg4QSJHgwxU/d7tm9u+7ybWi8e+tvJGEX43b0qLVljLnC0vMA08n/Db+Evy9Qm/&#10;cDBHjoZEtPDT68Vd00+dFX4rFNvtbQvW+Wyoxs1QP4/4W3q0vtAeraZ8WoSRn9OF0W6mvnEujAol&#10;qZr7xt9+antv4QHoY30Y3tZbjL9V3W5+qaejk34cjtqTtjuahs14tKmmX6Z+007t8UmYJWKydR6d&#10;JfLoGgbPeMl5ce/1XXKxjBg0p1E1Y/a0eZ2Z1IZ1pb3QRQJXmLHkVA0Yz9aYnC+zZmxb9JkwOnA9&#10;oN04yz5sytkrJ6abKoSY4f+twj3HSMncjbrqkY7S2lMnCKQSMVLN0McxyUAq4IhjkuFqKqYgHHCk&#10;bIfImGSODIV2ReYWpHBoeGSajIIHXkNfaKpqqVJXZDxBpow6NRSyWYML6++/qOOSFFfoXUmC60wQ&#10;UFxyAUyIJTHkB0kMwVogKO8RoWS0RahKFHEvOX7n9AkbxW/ek4UZCVJ0wkkIjui3kOBJ58Hm04nf&#10;8zOEq8d0voKzbK+Cwg50o+Nv8TP85lq49AyWNOGvPU1uwzRROImbUKDeXl2T8PCoYJJ8AaSg4i7f&#10;aiV+RIkfqXyegMvlnqR/+MG53Cjr2bmitNWwqV2sxywKwNuLg5l8OtUAadWoKrpPp1SlfVxxBK8s&#10;vaiqtJSEatVakcw9JXyTvMkfLrq2iLkbSD0lhhyhq96vSmtL0RqGfbJk7sZkjJj5SIlUilEial+C&#10;SBnKxP4vkNyXn2ySm8QhpSeUaEWi8AKJFJ1MvdNF/ouUVG029wKJlFRJBl+ORIqptck1XiCRYqqS&#10;LYLFm+VKhbKStAoaSdouTpaHZnN3ymgkeeOUCbK5h/hK08HtJx5fpTCbWxmNJHE8/Z9SRv2XFOZ9&#10;cDa3hkcysNgFRWhXyszas6vkrjxb7gr2C1WljWdzN3iLq8SedQllw65aWkwnvRq40nVbXTo3Kzcs&#10;yPPTqg81TlpgMqcrBsUv+el0DDv0NFBnx5QBspjSY3KRP+nZ4WqigafpdJ/mPC1+BtPzK8Nvn0bl&#10;0YPfHxSh/FItunmlzFcqIi3D6OEI0ean0f/fsL1xZUjeK4t0wk64JxPXzodMdPOS71OkcxeZuMjE&#10;F1TpvsjE//bmoMjEYIUg/1dNpIZqidv6lI066axra209ZSNqGtgKMKUq7SJB24n/f3JVWlxORSZO&#10;WvC7lyMTQ0MoCd0lofv6HHkF7w7vDtHdhn7+8BWPSBW+Hw0FGdnHOS5l5KcP6xu7EYF95hqsh6Gp&#10;7jflQ6ap6YdpHCDIC7DmZuw4joSgtpP/frH9ekA/UEkD1TWMX5NbntHmdCBB5muJhnqpuvMzRkP5&#10;CNdXFw1F5unI2eDDw57jbECyW+NsVTVOgQl1VOG4ml2j9dj5NtnlaCipsM+ZCtv4woCv72iAlSNy&#10;NPiz8hmOhnbTbxA6rYsNSIStUTXDxk2Us6GcDc96Nvh8gtd3NmBPLq3u/qxcHg37R6I0JogaexwW&#10;tKrfYMMbr9csHjTII6bKjjZ2qumo9zd9btYd9oqiNvHBjTntZJSIjJhAyHaDAA56WIllDrWWFmII&#10;4BSzvASSLv0EriAwRcMlYyfIMhsblAxOwXDig5LRExIR6PmTRQdjRo+MscWSkn3P0DoWZGuNkLwU&#10;+N4chctuVuuEBYu4S85yCUAZgJ8hYNrzS7y29A8D6cPtVx26k+9d4Iw08uOz2y8Hv5+hEqaJeLUb&#10;Je8XDYJVWRv4qepVYTm4Gldx8d5eXn/+pxKJS3tjedn4y/dJL5t22JjyUHTZUPYpojECXVT2sBn6&#10;+klumkFpJyKDy0YKFDRfk5eRvGVMMNyiJ4m8YtB+PYZEXi+mQfsCibxbehOYtxiJvFpMm84FEnmv&#10;dKaryQKJjHs0QXkLJLAg+oC7Nj6SIDfHxnEu0ASZOWh5GSNL4OSNjyaIe0TbnSgaSd44ZYIuNpUy&#10;Gkng+CoFcY/KYCSF4wyzbGKzWCayJ/tVUJg3CHtUKBw0sdHwSAYWeHB4/mTSiOo8Li7eeIQnsSF5&#10;1f9kFy+Wh1y8Vkia5Tsrrrm2K+j8bjWS+X0o1tmp2ANelf2sDtRnwgcNUTqOHuDP8NMOyzpi2jQm&#10;F2bpx84o+ClR2Qou6shx9tOFylRgDPy0mOz00hGUlk5p4fc+zfkr/IyvDL8tYY+li81L8Olityxl&#10;YrOhnzrssSky8QEn7s8GniITF5lYtp8pMvH1ItPE2rRK2COZr262twd/UOywC++EtmZFwnR8J2Wq&#10;kZBrfeIQsNLgRSY+3RK1WZpzsl6RiS0bZWT5uOQMpnu42dj0JqeVCMocBDVO9dSgYjYm95XPDKIe&#10;5pwRxM+SGZTtY1PjpLUisinggIhHc+Q68fihBRyqTd91qKVCpzGilDZwS4aWYcPxxgk5TShh6E53&#10;JXyx1G94jfUbathBlkqbsYo8tdJWbdqqRSlVw649wmju12+wRRsMv9pSDlYaYX7dy2UO+yyqJphd&#10;Jr0U0mU+GMO0C/CbtamFI2OBRNqBTebRAoc0tBvdZIFD6mymMMACh7Sy2/INCyTSj2E8EAskuGu9&#10;eRxegRhJpB8jTpHAjaERVlJWQSMp28YHE7gxFDSSuPDexOYUuDHilAnKN/TKaCSB46sUlm9QRiNJ&#10;HGeYwI+hkDjwY2jMK2ms4ZH8K/BAuCp+jB+k5prqgXkVOhu2Hfkxpmi1OCgOdJPYijjg2bQfI22f&#10;d84HJyCxpsZPq7E5PTbtoIDTgQZlzl+MiTHw02JyI08DtWswwadCn0uPyeW4ZKo3WExpMt0nOU+L&#10;n8H0/MLw2+LGKG6Ml+DGwLmylIjNZi0SsRciTaTGQhCVEkVcwJFCW1zYKhJxXJSVtC0SMcx4QlWT&#10;SoeQZAOYIhGvMe5boaoUb/hBizcUiTgjW78gibg4Ma5v35baDS+vdgM008CJAbsgrpZ9nRhDhVQp&#10;axUeK/QW1X0Ym7HUoG6O378/rsJWMeSMO3h0qxjyjL7MGtTEPQuNDaGiM1Pe6x5IglCgy9F/rGqf&#10;UvUjcjEct05opWJYf078E7kYHdiVzSmPcmG0SlS8MOmPpGxxNychFwuQOBKpVNRRHAuFbZG5IBU2&#10;SudYjkO6MJBMAEv9AgkEG69bknazRLJ0YSyQ4GDKIIm4MBZYgkwMZGvEBhNkYlgfxhKPJG58TmF7&#10;lDhlAh+GgkYS2PowlqORFI4vU+jDUEYjaaxwHbaHXwaFeQMfhsa9UmPT8EgaCzzFhxFPUCD+h8G4&#10;lKBeBAZS5g9RBmnbQk8GHz0uH5fil+DDwHFG9+vso7CmcnjA6aP2sMO35vdsNLdwFsxUwAEUv+On&#10;hbH+Ag7y4Hf8tDAudC/teXiID8PesuqY1jkxrM0hPSjnxEhPzwWL8a3Lc+dnnOb8lp9pqOLEKE6M&#10;F+DEQMfgiEicKKFVRGJHL5TPnaWXIhKffTXVpaWBvYjEdJXPWtYiPXmpuwRhPZooK2ksRFn5qSA9&#10;WcMjGVjgwSVdwnpKWI+RcbmDYSZzo4jEb600WERi5AndV1aswIxjpaRiFC/Gi/NiUI9razT+B+o2&#10;4164ujioN4g7Vq3GT1+Buh37YYT5FGdyNVVjg7KR+PpsTUYDTrhEAEB15PB72Yyb60uvLEGtZz59&#10;GD98ODHxPNjQAdgT9IF9YNnkoM4WKyalKaxSiorqqi29H4aTAh+H7zYEPv7w6fLu79vL67tbcJ6x&#10;dwWgq90hbd93E8Rd4mDkH/Xtfe9dj17y1GKWGLjpUG6dDTiP84jAhVC5vSrFYylBVxuqWtTZqiMS&#10;SFqVTSfLGKZAhqaI/wgi6RkZqHJhDJF0jvSkTkYQSet9hc71cUzSft8qmAIfyYY6Y8bGJE34tTK5&#10;wFGCatcKqtBXQpUnI/MLnSWbWsMlia5MMHCYoBCvhkqSXUMlyT7U6gwl3StthpLwY6UtYaApapQP&#10;dMURClx8EQMPisYPgb44GYUxxhBUqtR7bDQupZJ3HmgatVVE/bkZbFS4i/IgPS74UylfJjqwgPjq&#10;jpbUJzQaNsn4FfZ+lFvJmyzHpk2UTGwzXKdwGYkZHmpSjwk6xD1YNVCqUmQjofL3DDXVGtWo+vSM&#10;bCKfYQyZXIOx1/i/kUtQV9rI5BKgSbOyAlRS34+sbhSakaLhoVCIX0HWygVA3Eh8mq1cAJBBQyYX&#10;oO4Uvm3lAqCsr4ZMLkDdUmXByAKg1tU8zbpXpxksAHK54sjkAkCU1EYWLAAOvSgyRDXMI6sqjTWo&#10;wahfpxqbOI4sWACK+Y7t9E7SvxqVWXaS/rW2M0ng8OOqwNnxcQXk14YliV+hD3IclSS+xvvUVcqP&#10;qm0oriDCFL0kvXa99ZLwqC2toJKENy2cY4TvJeFbEzwdG5Yk/Ngr1Ool4ZHCq4xLEr5q1UlK0neV&#10;Qvpekr6uNZGH3Iee+F2jbG/qc+uhGvVWGiT5O0wgupKDJH/baTtykPSn8ymOTNK/V08x0hX9BLqO&#10;4jMiiznIBRjUBUDWtEDWKqtJPlf/ybHWzlfqDuzBOu3uJVXCQ42TxmdjsAAQt6LTHOUCTKZPfGwD&#10;jHIBWlxdcWRyAaZRO8ZIm/cTaHuFNUa5ABiTxrWjXIFWE/JGuQI0Q2V3jnIJVPFnkksA0Uw7ZCe5&#10;BpUm/kzBGqjiD/XT8GRTxZ8pWAOV1aBjCmSa+DPJNdDFn0kugSr+THIJdPFnkiugij8mvtBTQ5d/&#10;sNRioqoAhO4EAoxOmPgNXG3kIqgiEKo4CHS6DFQhVndeBlUIQg0TCaZKQRUqpQh0mhgErV+A6XJQ&#10;tQmWQhOEqkAN1iWhKtCDVVGoCjThTjtEqqD6gSoMVYEyrEpDGLUkiSYOVUEhBG3XV0FFZ1UgqoJQ&#10;Qk0iqgJ9OBCJirOyxO/hIoLV8HG1lNX6Ca65xakvl59xheKUMoNhE3kGHKeQAeegtjS4S384hUmB&#10;zN25inpkUyDsvi9HBjsObAPOttcMuJsqFP9Vg3FThWq/Btw5EU+hvK8Cd1Ntg6hMdVVJP6epWjN0&#10;lpCkgRvwdVNt3VQR1bhm7KRFE3aoyavA3VShCa8Cd1P1nYXSq9q5qfoq3BlwN1UorWsGQ1orTRWK&#10;6SpwN1XonqvA3VShXq4Cd1Pt160qaZBm7OumSjoigUMJXDMY0gIN+LqpDm6qvux6eplIkzPY103V&#10;xcee+tIcaezOsXMKdWvNVEnfosFAoVoF7qYKlWkVuJsqdKJV4G5VofSsASeth8YOrWYVuJsq9JZV&#10;4G6q3vuVpjupJmYw66ZKyocBXzdVTl86Jf1hzeiNAkEfIA1h3R+4+ZIOsO4P3IxJyl/3B27OJMev&#10;+oM58WHlpElUN5O2IQHZu8RI4/YPVk7al3BaW3fXRe8jeSOYtB2aqb559paaUB+gsRX4GS2p8f9o&#10;C747PPj47vAjEcoG6zhYits5+AYPMLlSKUuBbEWxNAW7OWAycLROpylUcE3ZNeGQen66YCpDWFJL&#10;UlCWhUifS0FZNpg5mb/ET/tF0oCwNH778Vt+unHZFYc5JfVFEIFwjelySq53sC08iAXiL/HTftEJ&#10;FDABpr5IhmN8MddkA0tIUOkkEbI8AcoLDTweftpxkZ2CoNLraBRLgOV6djjpFo6Y1CxhCDYf9WIn&#10;D4mfbilBBhqbl335NT8dGFn1AOZZll/z04Ih4MeCpVcTdmULlp5CDSmVPur3M3+Mn+6jZHInsPQG&#10;gNPdgqW5A2ZqC5ZerMYpDXxy8JD4aYcGc45Bli4o1pJFiYibXFCYvA1UOhunI/sPcGWgXFmHNBTi&#10;AVaMC9ZzA5WeY///2fvC5rZyHNu/ovLHrfLEkq4kKzWZqu6kvW+rZremdv0HFNtpu9a2vLLTyXtT&#10;+9/fAYnDS9oEoSjp7kwP58NcdwuNywuSAAjiABKwxrja8kJwLlA5MChkF0Sy9lQiFB/J2gtjBcc2&#10;rB/aSs4hn3EuEYYMZMgBaO07ZCtEsvYWQGQ/krW14+kQyZztiXhr4OZsdmQ/BDJHdeCiIJK1p3Qt&#10;QTpMqaPWcK8eydqzgGyKQOYoXNw7RDJnbGAjY3NMARIIIll76pGdEcgcI4VrjEjWntO1OpiO+ZS7&#10;gsDOtcZS9TosYMe4g1EUnucrjISO6wFC3bCOYfgSQh0jFGxrn41jTJES7lc+476FHFU8nmFNAl+0&#10;X80JnKbTPN/IZ3wz1wOuzJufwuU1jZ0oTfeGqxUXOm1+uvin6aDJcfGp49O9hIh4m59uzSlun1pT&#10;wp0+hb/TpNNliAzHJh31EOL/bTpmTOKM0XovtSSundp0qnTFTWnyow5PQU/Kl88o52QS4Lm1+CUL&#10;4yx9GqzZvP0dtH8zryeEmtNZCiJy/HzG76B11poy5jqlrcclVfN76Tm4dPRDnH0pxy3Rg7hra76X&#10;PpJHR4/LpaP/5oyP3qD3vfQtXTpVbN580PP15hc5U1F+znqhX+6tv+TmO+s5nRqc/YHrxzg+Z79N&#10;9Uzj7V8ekTx9gBzi+F5Hv/AA5+krPQ666i96YZ42VRfGU8566vV0PV1mx3ToedyzRHq49wybpNVi&#10;33p2UsMOntml0982BhoPcXwCHZjjYsTlgbpbTbWjVI6nZFGxUEJe1CKq5fhf4LpX396OJg0RFGMq&#10;7/jFSI5pfkuU3oDV0jJocSaQUNek0mkdHM9fFwmSgJrcdMkNjuevCxgJek1uuh0Gx/PXzYVspyY3&#10;3aooatUkY1ApxZNphvlU902jSjjxtyaBWmmBg2mTTrXcwomjUGsihbDNT7XwIlWA4fD5jJ9BrY4k&#10;tiY/WomFs81odZCV2Oan0aWFs7lpFReOd0Qru0h3q/xOPuP3MsCERMfm+OgFIO2wTacxJo+OUaaF&#10;4x3R69FER1NR0Ity6dQr8+gYbfLGR6/R+156oR4dvVpvPhh08uaXXre3XujFe+uPpwJvPfOU4e0P&#10;Rp68/cbQk7d/eary9AGDT55+4anP01cp/OToP55KkT/d3EcMQHnamREoT9mv9RTu2Q6e6j1TxCiB&#10;Z9kYdfAMJaMYnt1NcSjXjjPQ4rkFKXTjeRkjoeO0pPDS6AVR6fKpxoYBq70Jx1s6cuIzcewBK+M+&#10;jkvbOyZwq/SAVbm2qFq9AypVtXfgpeqfOQdomhKpI9xyGWmakHrdptMbFi9gQNPZA1blOqCr5Qai&#10;9IrQpesBq/taE2EeHbz1zKOItz94tPH2Ww9YbSVN5tmij8fbHrDSmknfd8DK86eeB6k41wxr4Zjp&#10;lj0qyqgUfabPwv/UBhVkt/eysrI67EUxFPnt6vPT5OPu5s3R39fT2XDy42x9fLY8XR0PZ8PieL06&#10;OT0+ma5/XKO96np4d1ZWig9dh7+6UrzkjK0XsMkynGL0xUfazbR324/3lzDUm9fXV5vLn/Tvp83N&#10;bfw7azQtI2aDaT57o2m30bRUCnhZFCYE3opKL5i/h79uL/77Udym4hf5h71K4n9RDZjpcjpLQcev&#10;qgFjgopysBPwwNcT9S6sGjAWiB93NwmEF4vJVBhBzCORiZPPiNYC1q4wwt1JYmRWpcF1YSIKpTUq&#10;jBDDTjQmtBemKhEBlFkdUQF9M5GbcjWeWIXSIZUxFbA3ADINAGIuccB166MqJG4Wy5EYfRpWAM7W&#10;hpULHT6NNa5c7HNLWrnc4W9ZvHLJzwSGXhlXUQEGl5cGL0lKTN84FeB4jRfuRxKRXcenqAATqtzU&#10;eOWyR7jXGlcue4Ht11jlokek12KVi16qhdRY5ZLHycNilUteQN4VVnKjkIRlVxcqKr8Yo8IJM2OF&#10;sgr1NV/UfTFkVVR9sQsVlVVfjGWKDIxxWIjoWsPK5W4tLekGm6SFI7jFKxe8teSLki8IDxi8ipIv&#10;1lYsKr7YBZTkOiUN31IRRcEXRHCtceVL3lJdgjZLL7SLMUkyTyKzNKrc8yUihKOsceWytxR9Ue3F&#10;LuwkyVfplZb1QUbJSISIrTGuotqLZRLlnii9ULLiLGa58E1LLQC4jJs5lXL7M9JZDsQil79Ec62x&#10;5RMQay5U9E5R9EWCyAa3ou5LBF/XuOVzINFwi1u+AWIFhxq3fBbswhdF6ZdYc6fGLJ8ERFutkRVz&#10;EKph1Zjlc2DX9yhKv0QwfYVZUfrFLq1VlH5BpkvdjhSlX+wyJnK9npZaLBpQG1k+AYiwGjIrSr8g&#10;AGuMLJ+ARrWWfAIQDTKY5ROA2Ko1snwPxKoXlc8sSr8gsGowK0q/IO5aH1lR+sWuoFGUfokFNGoj&#10;yyfArr1TlH5BKpwxsnwCcMVsfWYxAaEcWW1k+QTYJYaKwi9gUx+ZwAXSarTrehR1X8zPLOq+2JWU&#10;irov5gQUdV/sQmnIUhk/wFwaRd0XBFCNCSjrvoRKdZUJKOq+IHpqMSt2gLWdoKqzD0DaisENBiKj&#10;M7d6WfcFWTUmu73UUFn3xSwBVpZ9MTVkWfbFroQiGaNpUZrKu6z6YpY6K4u+xDJDlUkti7406qrk&#10;02CavLLmizmnZcmXUE6pOrRcF1mGPWRQjVILVeuqzHJdZGnvZxVfQuUuZYYYaO8o0TtKIBO2F2l5&#10;0U9OAgAimYSEa2P+5ZAfyJlq6ZBj6wZyIhYccjgKgZwpkG3yXqRFuv5NKltbzrciyF6kRSC7coPz&#10;sH2coDnI+VIXcMKOtZeYJtue9yItzwXZi7RYm08Bzb1IS0Ux9SItMfGrrXW+WZEWuL5407eouSK+&#10;tOjREQUT8zRjAsKYzTn+zlSEkq6dLBzNlhwMopjIg8/IK6rwXnMFNQJwYoedh5VqyUvxMQ4QiPCY&#10;tux7zZVyLabctnaqJrGdveaKeGHEwrTTYJme6VApDqZNRRRMe5aIgWlvJyJgeEjhguAzKiniX5B5&#10;0NybChJP5bvIhU/lpog5RzMS/OIss5Rg3BZHylduI75S+nMbeMVs6nTS5BfyGb+Uydm95oomKDKL&#10;30FeEhTg1PIi3MVBXhLt4pWw6DVXpA4uVzCfcSXLDWkwzx6COSNs6xS5XY4cHXy1XKdGQqd2AtFK&#10;Hvib68HDknN5edB0rtYOYSnXDNF8M6cmArVkh7CU8iOa1KvJQevs1figrfdqhtBzcOl6zZUqRITo&#10;bW8+iAb35pfocg/yRL/cg1AlN9+BZHUIS3V69WzZa64gEP0kJyBJ/MXB3TO78T4ESU/NM4TGQxyf&#10;QB0CpyyDxnOcZf486kMlzGf8yDrVPpCUBCwR3yrU/p0h8+lQHId0H363ebye/LJByeGABBF5ogqx&#10;C/BowVpO1uhGfDocD7PlT8fDybt3xz+cvR2Ol2fohfxu/u7t23fTEtZydnN7O/lqWEtbChZkJ8Oq&#10;yDCIUeGzY1V8rAq27EusSrjYLBAp3xqrgswG8WrCghVQ1QXUR96veLaCMWTQ7lfHqkiS1PVkmIWD&#10;ytdgVeYzyW6vMII2G5NCrGygPIdqHvrkVTjleSN7gVXmoTtnhVORwGYlx+TZU/OFZDZWOB0AV5kj&#10;/73OCyo9iWo/vMp8JamItXEVYt8PsDI/tQaWS35fxErIr66NLBf+npCV4USyByvMDsGsDEh0rjPL&#10;5b8naAVb1WCWT8CeqJUBWV/1keUTsCduBWbMYJZPwJ7IFYi+zuwQ7Io5skPQK6bMDsGvmLN5CIDF&#10;XGeHIFjMHXAQhMXam4dgWEytcQiIxdRnh6BYTEV7CIzFtACH4FhMw3QIkMW0lwchWUw7fhCSxXQv&#10;DkKyzNGUu6ofD0KyGCZF6lElKywRWiOBuehgPDXMsKQnJWY2MKmAsYQezRVbJ7lLI69TKw1Xisgk&#10;sgAwq/HKbYAN5CpALOglXBV+iWEZrIzeAsOyNIRfQFhs4FsBYVkZFliaWiVB2IC8AsESAGYVeRW9&#10;i22gYNG7eG3JK5e9DWAsWhcjz6Yu/BK/YiIrC/xKBKtVvrLErwAwUEePFvgVdA01RpaLH3FXi1nu&#10;+qPFkMEsX/s2RLboXIwyFQazfAJsB6jAr0wtb6rAr9iuWYFfMUdW4ldMqHOBXzFlVuJXTq3ZLPAr&#10;5myW+BUTHF7gV8x1VuBX7COA5KakDWzugGf4FRtPX+BXrM35DL5iH5yKtsWW2ijRK/aRrmhabOmz&#10;ErxiohjLlsWWoi2xKw3QTz4HlgV4Bl2xDtRlu2LLNJXIFRs/VEBXLJtZNiu2am48Q64YtrxsVWyZ&#10;uRK4YmigQxoVF85Px8DUE+W1qxB61WmE3UnMjEH085St45DDpEkafgrPOeQwWoF8P7RE6rPHpIE2&#10;dwl9CPfUfcMh109NZaYdcv3UVALRIddPRauPmB3lkMMCh7Hv96lacvs81W5vc+8YGCuVvTcqtiTT&#10;GxVbkumNii3JaD+l3qj4BQpRzjGi33uj4hqaL5wKgmPQGxXj1h7GvCql769RsYRMbNAMHHR1ftqg&#10;GcmNaqWQx70zn7aztKN/hmhtk1f0s+bJLWNCB59F9goCyU1m2lpmjiuH5vj1pQMvsfkyPuNLtbXM&#10;3OmLqYnyCL83X6rImbkDilHoDG4Gmtw0v2nu5WhHuA4uLZrcwvES+32O+FpLcGyghRuVNh1lktrG&#10;U7J86rQq2nXuNNJBBZGgrgdUAmmNj8lwuItq00mJQHzv4LScYLIeLsra/LTh2pCOafxOPuP3Mplw&#10;TJ/g73zqytOs68HZPGwtgyvG5vjYsM6jY2sZ3H82+RFOoxFaMyGdgBqXTiE1Hh1BNd74mBzrfS+T&#10;bT06Ju9688FkYG9+WR/fWy9E13jrj/Aabz0TX+PtDwJsvP2WEDbO/mXy+NzRB0xG9/QLW8t4+oqt&#10;ZTz9x9YyrjrVAhCedmZrGU/ZE2nj2Q6CFzxTRDAEbm+b+5fgCs9QEqzh2d2E/nDtOPEknluQECqe&#10;lzESOk4LCKMRGb0gKl0+1Sh9MWHbKKURtm1SInNsjVz4BuOFaFzLFqY5mbXfm+a4beLSkmlbfq5A&#10;p+0gFzT8hNY3cH+kqiKcKT7jjHG74ZK9yU13L668m2TaDRjXwU0yxVrhdrZFRlXl9Cek5nNQclSk&#10;DkqOejmdbikvPqPcqOZxJ9b8BI1Zy81Ti45WSE6PTTrtIuPh6Wkl5fKmyY+IVsf7ohWXC5AWP3oF&#10;uLds06nX4tIpBAeXqk1+0lhPvFLc5Lbp4LXuQ0cvzeNHr88bH71I73vplbp0VGTOfNBrxtVvUy6E&#10;4HjrhV69t/4IwfHWM08d3v7gKcbZbmwi42xetu90VAGPbI5i4QnQUVNajMHTeXF9OgpUT7qONmbB&#10;ibYK0POmYyfYK7ZtdNh4tq3sGGpoqxJF3aRrIepfPlUPh+3saIcYTnGMfozMOB5EvJZr66JI0xZ6&#10;pPHcqTpVx+TcP77eTIc3R9dPTw+vX716vLi+uts8/unu5mK3fdx+ePrTxfbu1fbDh5uLq1eXu82n&#10;m/ufX0HTnLy629zcO8ikjsl5eNxPsp+2u8soVvnrwcfkQLW9xOQEhfKrYnJO5sshHupio6PnmJze&#10;P8aoxY35Shlae0FyrAr+eUqemY2U5yJZbQUOAORY3Q56/xjdjOdw1bN5lqSmSmHfQ7A4VpMPsf/Z&#10;wrJyF3v/mCvcsh6Cwen9Y94c/curiZ1+Ld7suAKNJX8Q+EbypSvb5xDsTe8fc7sJ84jAmJFf3vvH&#10;oFo69fhBqJveP6ZE3piZ1wXyxqzzL/lUSbH0/jE5/MNsKlHCb2YWJKuA3/T+Mdk66/1j8q4ZvX9M&#10;tjR6/xjJ6C8QOL1/DAAU+QnMRvTkTXzMZm4lCsfy1J6hcHr/mGpaZAz+nzMw3kZCxEy8c160tYk7&#10;dsZKRdXbiPOOnXneNaL3j7HWjBSskBxv9FWNt+HtzadXbOfDfntVik4I95Q82+be+8dY09T7x1iS&#10;kTOXLLFUgLq9xHr/GEuQvX9MA+Shda3hgDP7pL3MOnZmH2sSoOqyecdkrCBW5AXg2fvHNIq8Ix4F&#10;wTkZ1+oQOslBmuri5AZp2kxSs0xe4TMmsah/4ABSmM7TznBjalA7Baf3j9HSx3ECmIbm5BExqw0r&#10;pJUEmZLk6B1ytvnUlyryJRUc4M98Kpk0gcaqdTL4WJTbSWBigiE9Ub6Lz/hOpiu2lxqTH9vSYCpl&#10;OyGKcBeHqvePEYhinCQiXJwUUKYWO4uW+BZnCzDvGeqvtQWYRd37x7AxjFxVYhc73b+Yte+YAmIA&#10;HLtCRIFjpIhPcCwe0Q6O+UzgCaAymmtkRGMgybu1mDJ4RxswMBKmuinUa3zGrQPCCGgZe+GRgM8v&#10;J+z9Y4zeOlytvX9MubgIXOn9Y0q5ELzi9QMhZNTrL0LwitevhOAVty+MeiEuXe8fU20wQlfVmw+C&#10;V7z5JXjFWy/0y3v/mHK/EcAyc2CgimCZpWgO2fAZbWbvH5PsoDoReoDDAb7l5sT7vN4/5mixwpG4&#10;3TnlJPxPxRmaxMRGKTgb9f4xCIBNh9fXN5eXV/e9f0xAAX0xVgVw0pdYlbB/f1WsSu8fIyczaMm8&#10;W02eRWjWw/9isIpZpj9P4dwLrWJ2DzgArmK2NShSduxiw3nKjtlvAdWnxixVoFyN7GpBYKZkVrMT&#10;hFTySlS9f0w+AWbHEQTZRpn1/jF5+mbvH5MtjT0RLL1/TCaztdmkAtk62a6zGnXJZVzSZ3b3DOTy&#10;jGSmBej9Y56Z8mIKrPZ0ByFZihLqufvQ+8eMGKECxWIV6S9BLADQ1juF9P4x8YRwXgJYhr0ALFaL&#10;Csm0StrHVv+9f0wGfJOAU5JZ7x+Te6CoI1Rvk9P7xxRHTLmrHNeQtTl7/5hnQst9oN4/ZlxA5oka&#10;uRojVe8fUysNzsxkDe62M0ZjzLxjYJ5DN3r/GCthu/ePsSTT+8dYkun9YyzJ9P4xlmR6/xhLMr1/&#10;zL0ExeDY1NyfjoGJORJtv8/CwNhiTQ34UmXi8IZvB5rp/WMkv9kri6+wGa/Kfu8fs3meRKR9Er3+&#10;Dqxt7PWLYKnk3j+mzF5jcqLXr4RAGq//CaE0Hh3BNF5/FsJpvH4vBNS4dJrM6tH1/jFcJ3zG5D7C&#10;a3r/mFIuvX8M5cFnXC8E23iGkmib3j/mfCvucinFBOBp4wUTIKhdsT2ROeDJEbHkAZYU+e6A6dIc&#10;t4FSacm08aREe/X+MYq56/1jXuybhBl1IHeE4Hj9QAjB8fqLEIIzlizgfuYzakdCcLz+J+xS59L1&#10;/jFNCI43H4TgePNLCI63XgjB6f1jxKYpPEQ7nfT+MUe9f8xnucmTQErbsal3hnnuJdWpDuof0zE5&#10;vX/Mn18J9uX99vL//m33l/gPnx4f/vJn+bf4Y/L57hadefBPv1L/GFz2x4y7/7y6eNrc/3x7NZmd&#10;4KYbAeM6KGdyv317DcKrH3a77afrq80lhhZ97eI/kH94fPjbbvL+079vL9F1YfPxaRsQaJ8/7O5E&#10;U6OZ0ARbc1gtl2v0kpENOhtmw4CgXACrXH1+mkhfGTSamc7x+wUIpsv5afwdO46MBJ72r1fbu4n8&#10;8eZohy8JL9r8gsJNMfJNEnnv/VYAXOEVt+HWIP0L8Iz/Bq/Wmk8yiI+7mzdHf1+frH86/el0OEY0&#10;6afj4eTdu+Mfzt4Ox8uz6Wrxbv7u7dt30/+V9xY4MZ3A76e1UuzXo5+EFnsnP87Wx2fL09XxcDYs&#10;jterk9Pjk+n6x/XyZFgP787KT/rrzf3V13/S5JMUjEKbRJmOAmn4uPv5/dvb3eSXzS3UtQlIvLt5&#10;utpNbm/u3hydJqLNa1mNP91fhql92tzcxr8z5J4MH7ssyIDPMNFhF8pyjcv+6fP7z5ObSykQFMr1&#10;yGKOe3Sy22KJwQj8crXDH9fb3f87mnzabR7eHN1v76+OJrf/do8NAYIn/rHjH+/5x+b+Av/hm6On&#10;I9xWyZ9vn/BPJ1EcDz9go5zdhIU7vvf30A3IRHuB14tFQIqdjil8+Ov24r8foRp+urx5+tv25v7p&#10;K5XCfIX6dlJiWpRCvdnUIAsoKIX5Yr5MBVSoFC4+RqUgS4yKQDLYdV+P6duYqjHRNaZlh4ooebp7&#10;nsgINxvpn9IcM6yzkVFe/3k+NTjliaShtVOFUQ5kYu+EF0PCt4/DluY0FUZ5Du90rjnnLzgV6XMG&#10;pzyDGvNhfFyeujiTTLzKmAr83uxUE7tfDEq62abvm0oHmBqvXOTDiTY9eskrF7rxgQV8bznVZMOX&#10;rHKxW6xysa/Y5Oslq1zu5hfmgj+dWlP4st1URVqw6qNIT0+tScQOH8kCnKHGK5d8Qge9+Mai3VTo&#10;Glbjla/3NTZFgEa85JWL3to6aFU7Dh6hxbXFrBC+uaNz6SOgaS2wWb7wY/eXyncWXacwNutD0Z0z&#10;+4aFscok5y5tkPVqaXwoioWNZLHFSm1oxRTMrE0pXlh6Z6z5X2OWzwE6RFsjy6cgNjKpMcunYLW2&#10;NkDZfAqqrqoviu5TqxNLZkM+ASioYjDLJ2CxtDTGkE8AulgZzPIJEORbfQ+Im5wmIDblqMhMKmmP&#10;VOYEFNA91HkxRpZPwPTUHFm+BWInmcrICuge4mTGZxYtqFBBpT4yqdGdPpOIqhdqAz14R6rpqfGV&#10;i1z+MF118S9y8U8h2Ooqk8zGNC5rwcoNcSKahtYNNXnlwrdWmNQwTawGeB7VUZWIPcs9WeZLf1gY&#10;X7jMJY+x16UlpTjHca0ENFP5RKknnqjM5bXMJb84sb4xlzySNqyB5bJfBDRPbWC57Gczy1w+Q+wZ&#10;+3uV2965aZbQonoUxgIfUBXZKhf/YCoLqVqbJIsPNJjl8l8urMlEi+2c2YnBLJ+A1cJasUXbqcVg&#10;zGYJ22NFhRcbvIDtLeBuVWUmqaNJGKdra2mcFhMAN7DOLJ+ANUA69Q1wmk/AsLaY5ROwXls7UyrW&#10;pg8YltZn5hMgV7DW0PItMFheHopXju9s+D+nuQYy/R8p656+oOH/rPM5iC1yKttTMl4TN9v/Qdf6&#10;kcz0fwrk3npm2SUcMjNmKBhSXR3rfA5s/2edT4Hp/6zzKbD9HykjlqQxs/wfCD0jsx0gTHVGZ3pA&#10;JXTPdoGkVH02OssHClm66SNsJ6hsPWV6QdOTfB5mphs0RYW2bHSWHyS3ayOZ7QhNT4qpmBkmVC71&#10;MnamKzQtDsKmL1R2nzKdIblyzN5qeUPP2k9Z7tCz/lOWPxTyitO8Wg6R3JpmQ7M8oqnkHCdmloGR&#10;K+yRqvCJEPxLQaDNdQwQ50X+jRRyzBZCUedMKmlnUkM1CfF+DRqg/oU42DUMrs0ZS1qImbTSJoak&#10;hJgV8trEvZmVhR7ozawsyfRmVpZkejMrSzJShybou/3UkhxbhRwH03iT19ZicjIN5Pvp3t7Mypqm&#10;3szKkowcimSJ4dCzz4rszaxwAYdNW8fl6XbtzazkmtKSktxNyYoTf3ufJfddAflwZL5+cyQHePnE&#10;u+0vVzH3PObpRe0+dowYfy9zWOM6mTotKJQqiYk8+IzvjD60ly0p5y4IXY7CUeZkwmdkpnmG6fqZ&#10;v/IZqaQ2JZg5zUDk4keo2on1+7W/0tYoTs8TNZdOA5Vv2f4qhBbwkakPJwXFp4pVToMggx/VlL5W&#10;nnDS8xN+j+cmvoxPfSnkIC91Guzg7B/InHY9uCaPZO3pRGQ5krU7Pkldfxmb05gIYY5IRk3BL+RT&#10;1+NpFK/b/wrHaHlpew8InEbIaBD5Lj7jOxHQCVTtGcUtfqBqSwNB70DVTuhcSCgG43Ko1MVsUyEl&#10;YI9xIX4eqNrfuJQosysvhOcClSN8JBhEMnq8lDqfUfoIxkey9sJYyUWFzHh7pyAQGcjc/ldK1t4C&#10;ktEnL3U21KmUBwWZsz0RcY1k7U9AAkQgc1QHrgoiWXtK12qjHbWG0HLghovEllpDQkUgg3puksnd&#10;JgTiqO+1CsSxBYihB25u/yu1Ze05xUVG4OaYPKK1HPsptwWBnWuOkfKhhB6cjAbe8Rbwxihlz/kA&#10;oepeZx1/CaG+GmautRDAUb0VOAdtQorHM6xJ4Lhlb3HkBE6dRhxcD7g1b/OD9xMVUFsfc7X6/a90&#10;UqBzm9+hewkZAm063ZpTaMAmP93pyJJp06niEG+hxY96yOsnQ7X27fpfxf0kbTqb46MOR1Jmk05q&#10;7ouuT1nctFN8qr2ihXGWPg2W13+I9s/rZ0Rz6vVHonX2+i3R1rt9rdRzcOnohzj7ErdxUc7IbGnN&#10;B30kZCY16ehxuXT035zx0Rv0vpe+pUunis2bD2ScRrkgyaslFzrS3nqhX+6tv+TmO+s5nRqc/ZEO&#10;Ic5+Y0kSb//yiISL6KZckEYc5Yd93JJfuM6Tfe70v4Lpivw8/afOsKNO9ajqaWc993rKXg/RU8d2&#10;6IncM0V6vJ/CxW5JTmMFnqGks+HYXToGznZU6TpeQZx6ZKu1PyBMqCyU1mfqOcPxlSyqi9vt4xXY&#10;WxElXPnq29sRpQEpra1Rxi9GgkyTKkpvQJeDFi+dCmTVtcmiwzI4zr8uE2QCNbnpohsc51+X8ODg&#10;ZXVDDE6ISrcXUp6aY9PNOjjOP/uqe5E41SRSpKc9DXoGgyVt0qmmW3gHBO00j0TCNj+NLi0Q8Gm+&#10;l9/rbA1aioWz0Wh5FojStN5LS7bwtrceJ5G31+anlnaBDOjWe5ENGRQG0h3bdBplWiCS0eSnsSGP&#10;jpGmxZ6ej+agBYxgrXwKPSmXTj0zj44RJ298jDl530tP1KOjZ+vNBz1lb37peXvrhZ68t/4Ye/LW&#10;M9AycV05+4PRJ6SONtcVw0/e/mX8ydMHPKl5+oUnv4Wjr1IIytF/KQbl6FMGoTz1jPzXIGdP2zMM&#10;5RkPnuw9WwSkUHyvY9oYefAsJSMZnuFNsSjXkDMW5ToGDN94fgacZZW147akENPoB/F4zWc8Zn85&#10;4XhXR058Jo49aJUqa5Wy4dL2TgrcKt7Bg1vPO8dwK3vHIqqGHrQq542mpAetSrnQ9fCCM3RlZs4p&#10;tAetKF8+o07tQSvKg0+1NXr06kGrrYRColB60KpcJL9X0MpzvWJo6yUVQ1s4aD5snq5DmRL5I9Yp&#10;QZZYVtjCrp1yFv6nB5qC7Itq3vyjFojZbT9qHZhvVhPGrf/y+D8fN7srVoDBcUyuCmMVmGGxkuoL&#10;sRKM/hKrwegvVkWYyceH3c3P16g0Mw35c/dbqQ7z4TuoDiMf97I6TIiT1qvDSMym+EX+Ya8KUV9U&#10;DGa6nM5S3PGrisGYSKUMWoSkAIAA9VIsrxgDrZNQShZmHuekRBOrylQY4ZA7Elm1FBAyTkRrQZxV&#10;GCFInWjM8jQIjSaiUGOjwggJMYlmYQFMEdNLRKhhUx2RXGXmRHUUrYTNE1WoIVIZU9HJHYdaA/Za&#10;wN8w9vqwCpGbZXPkAiaNKyBoa+PKpZ4auYcLgHy1FNi3uSWuXPCI/lrfmIt+Jnj0yriKWjCI/Bq8&#10;ilowwCjWeeVr3a7oU9SCCfVuauPKZY+7X2tcuewFhltjlYveLg4keRppGqVuSI1VLnnEea1R5ZIX&#10;tHeFlaRJpNfZdYbk2iaRGaOS+4lEg+iuMaqiAowhKwmtJ1Z2yaKy/ouxTFExLeO1siCa81zu1tKa&#10;54K3yx/J7VUavrXkxWAlIgRzDXEVxV+srYj7wIyXWUqpqP1iqQhpEZfGBd/AGle+5C3VJbCzkReb&#10;tr9QN0XlF0ulytlq5GXCp4ue7ZamL+q+2CWe5OiSXmmZH8QQRiIEbQ15FXVfLJtYlH1BYNdaFGXh&#10;l1AuqrK3i8IvEqu1hlYsfcuDeN6w3dLRkjiUhBaLL1TGJpdOI5VdGKIoABPr0tS45XMgAXHjS4sS&#10;MLGUQ41bsQPMChhy7zh+QkCb15gVW8Csi1U0bY91IWrMij1gFvooasDEGkMVZkUNGLvIRFEDJhbZ&#10;qjHLZ8CuZyJX7ElmsXpAjVk+AXbFiqIGTKxYUWOWTwAu14ylUdSAiQWjaszyCbDLXxQ1YGL5iwqz&#10;ogaMXZ2mqAET62LVmOUTYJfSKGrAiKNV9QrkKitNk12Ep6gBg6CrwSyfALsqh1zPp3fiAw1m+QTY&#10;tYaKCjAms6ICjF3goygAY35mUQDGLqlUFIAxJ6AoAGPXCikKwJhLoygAg/QLYweUBWBCzZbKOisK&#10;wNhlR8oCMKHqSIUZVHU26XaFLBivjM7c6mUBGLue27MCMKGgW3V0+TYwa4GV9V9MDVnWf7FLohTl&#10;X0zlXZZ/MWueldVfTLtSVn+Bx2odffNpiAXnanIrT7/WQeBZ8ZdQWLLKLZ8FMwhSHH9NR6Gs/WLZ&#10;gme1X0INLx1ZL9diQadD8gMwwRrjbddF0FyY8wT4c8ixBJC8e55S3xxyWJxATsiVQw6bEsiZMNcm&#10;l1iFkCcEgkMOwxzImXbmkOunpjxqh1w/FWGDmITmkOunokLsPuQKojhP2att7pqheJ4QcQ65fmpK&#10;HnHI9VNxUt9r7PqpKX2wzV1xNOcpi9Ah11lNyYQOuX4qULP7jF3OzbJmcDDei1w/FWfffcgVenmO&#10;4+1e5PqpOMHuRa6fmtKK25LR7MjzWL/cLTjVy7VYZRkUKXuO89o+0yRFO2WJpWy19jStdFZx5tqL&#10;uy7gBN50uOsCTunebfLed91aBIpSO8cpY59pkmOGLIKU8d6WuxwkAvl+akmhyucJI9PmHg4Dwl68&#10;/X1GH9z9+B/s97m97/peYgXkKkyzuMHZfxB1s/arkKY2E+mJgivl8P9oGLI7mrx/c/Re/puYK6C0&#10;ki0gLVYwrwiZofqK+NI2VmbM6GxjZTwAdFRwY5EapmHwGdNT4rf26itobKQwGQe+rygZBw5E0AjN&#10;BYXOZxR+ONdjBydPhD/zqWRyHwkyBw5GLKCDjiK0MPmRfBmf+tJefaUUCIEx6YjHn/mMciNClr4o&#10;f+VTqdTva2OjiIlpw92IBW7jcIiHcah69ZUxdY8QmGQHOId8xrkkAqZXX9GUxwR9oR9DefEZ5cb0&#10;9nRS4s98KpkeTR2Ny+R7R30zlz/5/XwZn/rSXn2lBqqDwVI0SYr+UG58RvlFXwc2a/RmSMDnlxN2&#10;IEsHsjxJj0pi8LxqBsT09eor5aYjBtSrpkFMaa++UsqPHtd4KcLf+YzKLflvDtCmV1+h3PiM8iOm&#10;3gN69eor9zVrrUdVD2ao514PtdiBLM8WZziT//7VV/YBpqSWytJROcSiZoiXy0mnwKLs2e73AX2d&#10;320er2Nb4MAhBr18mMcfv6EzpoPtqp91Me6IldcX//ELWpCHTs5ryex9iVgJkewCl5L6GUsstvjl&#10;MMQKwrqreLsce29LT/Mlmprj34X2xbMV3B3G7X51xMo8ZN8M8UI6xyAgfJvSwfZBrMxnkuJeYYQ7&#10;jsTIbJma53JKnn+VE2LFidNekJV5SLCrjAn3XYnTXpgVyU6rjukA0Mp8KZl6lVGVeTv7oVbmK2n9&#10;VmNWyH0/2Moc/ZfrzHLR74tbCVnWtZHl0t8TuDIgp7g6skOQKwP64NWZ5Yt+T+gK9qrBLJ+APbEr&#10;w0zAHRWZFY2M90SvDDNjzaKyTbb8zSz3oo0xxlQf2SEIFnNkh2BYTJkdgmIxZ/MQGIu5zg7BsZg7&#10;4CAgi7U3D0GymFrjECiLqc8OwbKYmvYQMItpAg5Bs5iW6RA4i2kwD8KzmIb8IDyL6V8chGeZA+ZY&#10;1Y/P8SxWknWBZzFMipxHk3fQQAGVaBbDDBf9jG14UgFmCT2bK0ZAbkTTwGzYVIFlCTCzGq/cBuBS&#10;wkg5LqAsALxUhV8iWUyYWYFkWRrCL5oZ2/A3CS0kUawMCyxJU4kIsVjjGwscS4CZVeQl9zEjLxMu&#10;WMBY1pa8ctnbMMYCxYJkm7rwSxSLia8sUCwRXV75ytN86dvAzwLFgjxyY2S5+G1AaoFiQadOg1ku&#10;fxsoW6BYUK3CYJZPgA3gLVAsU8ubKlAstmtWoFjMkZUoFhPwXKBYTJmVKBb49nVYQYFiMWezRLGY&#10;EPECxWKuswLFYh8BChSLuQOeoViW1mk1ZLukPWxtzmcgFvvgVHQxttRG2cQYIzDmoASxWAqtxLAA&#10;XVuf0LKFsaVpSwiLeQouISyWCSgRLObhvGxfbNmmsnuxGTMoASyW0SybF5tro8SvGMa8hK/YWJgc&#10;SmeooEMaFxfeD+J8vXHx5v5nyX4MKTPbR7maRfYqsyfz5Em7mx4sXshh3TOFFTYtkDNA5+TUwmoF&#10;8iKT0x4M7FIgZ/JWm3tHwlh52B0JY0lGzuSyxDoS5rni6EgYa82gp0BYMzgMZvnophbrSBhLkHK8&#10;ks2H89M+gtSK1uc4Ie1FrsYGZ6C9yHVWe+Pi55qgI2H2WT/BSw/eyr4o4j9A42KJmdjQGTjouvXa&#10;0BkERZWOKR18at5RUBNzyCtOBH/lM1LF7Y5wbZNK28zME0KZTPiMzOT8g8kU9EDrndpmZo5LhxaZ&#10;tplBlLtNhlpF8lIHf6KZP5Kl1nqp5hHNnURtzUrC3UCTmyJo5k6idggqyDes2u0iQk0DoYMNaH0E&#10;QTS4VGnTaa3jOeJKTX6E0SSMIeedT51//d4BJUFa/JgSh+uoNp32MR6c9hNsM4O7sjY/bTMzJGXD&#10;8fOpW0cigJDzmELB3/mMdETTDM72kQ0R+DnoCqZQ4jay+R1MycQVaJtO3VEN0uK0z/HzGb+DsBqX&#10;ToE1Hh1rs3vjY61373vZZsajY5sZbz6YEuzNL1OMvfVCjI23/giy8dYzewN4+4NtZrz9xjYzc2f/&#10;ss2Mpw+Yku7pF6a4e/qKWBtP/xFs4+lT9qbw1DPhNp62J97GMx7sxeHZIraZ8Uwb28x4lpJtZjzD&#10;C580KiLXkLPNjOsYsM2M52fAxEXki+e2gFC9iOQHUVnxqcbmiwnbRimNsG2TQIacPxgHx9bInW+k&#10;c2w65wReUctmpjlum7i0ZNqWnyvQgdlyQcNPaI6N7dvouXKm+Iwzxu0GK9LkRqycIxDthpxqZfBl&#10;fOpL9cCQil7wZz4jGVVVql7Bn/lUMu3w7jQrpCJ1Gj9TL6dKD3wZn/pSLeGDa7GW3Gg15PKpRUcr&#10;JNdKTTqNwXi4elpJub5p8pOUsbBx2suEVnwsXUBx8BnFQq8AV5fN99LLcOk06o971SY/dpTBZW6b&#10;jgrAoSMQx+NHr88bH71I73vplbp0/A4HQsyOMnKl1loHbIPsrRd69d76YzNKbz3z1OHtDwJxnO3G&#10;LsjO5mWlAkcV8MjmKBaeAB01BSMVtpqn9OLp39GgetZFElJrVvXg7Oh2PYWnMlTc0XzGnc3OsW2r&#10;wza0bW3HYENbd9LnaBtXtfyOfohCnbYHH4O4jg8RidpyjzeVbc0bacbAEqXNZ5R6naojc+4fX2+m&#10;w5uj66enh9evXj1eXF/dbR7/dHdzsds+bj88/elie/dq++HDzcXVq8vd5tPN/c+vZifTk1d3m5t7&#10;B59ktdR5hTe+vr65vLy6P7u5vQ0Ne4DI4TP27SF05C9/lr86MqdE5mDzvETmhL1U4G++NTLnZC44&#10;HFGVdWRO7yVj1KuG2kx5VWbuT54UYxXzh5eZGJkZSXmBe6vDwAGwHKvxwSGoHKshgxxo0gfCb7AS&#10;uHI4lNUoQsqEjbzsrLdc7lYDC1i8kZedjwdvPSOTzKZKwWDJSknjkgrb9SS13kvm7gpXwYdgcXov&#10;maN/eTVB5NZYWr2XTLSe54cAcCzVdQj+xlKph8BvLE1/CPrGMj+HgG96L5nn2Bsrx7nA3pgl4p+j&#10;b6xi+CX6xqpe/wx+Yw4tN7hmYf0Sf9N7yeR23mriUGJwTJxRgcExG0yUIJzeSyafgN5LZvQ6EUY1&#10;XIMChdN7yWQLqPeSCeCBwhCsjf6IJQ6n95I5L6E4Zme3Eotjnn5LLA6a61TPmSUYxzoLhKh7Oo4W&#10;/fA6gqb3komB895L5gWMqiNorCT+jqCxJNMRNJZkOoLGkkzvJWNJpveSuZeLOEBgJ1WYrwIZBTkf&#10;kxvaYNngsyOFCQBh5hN4/4ECpAQBv9cbRugxcxGcN6Q2fCntxvsP+NFwkfcbUsxogINefDRcX7yp&#10;95IJl/JMpeAzplRoWomTdq0pKk6GkKa7OAlCmjqTenZxPHzGcWkajgNLYUpPO82N6UHtNJzeS6ac&#10;ASajOblEzG1zACEpVY4blC/jM057yrzjxufPfCqZwl+SQuHPfEYyol+cJCamGVL/kQmfykz9vvZa&#10;Ywpke60xobKdFEXQi0OlkJc2FQEv7XExEbX9jUxrbctrTJJVHU5x8hnFSqSLM5Uphbe9MIhzSXaA&#10;L+NTX6peh7Noma/sbAGCXHDJHa0VX8ZnfClzqVPfUv7Mp5JpqrrTOIoIFyc/nlnjTlMr4lsciCLh&#10;Lb2XDHvwaPdBx34mWIukvbbWyIjJOGkvpgzk0d4RIOy9ZP5sAgsJWpku2tqMqBXcmjYnkLCVKaAJ&#10;rYkmbgXN0tt0qg2mqGzX5IeE5QBdcHw0As+8bgXc6Wg0336vglfEW2iNj3qo95IptT0N1gyVd1vy&#10;o/3rvWRK+dFHcnvEqPfm0uGcLfto1nvJaLOT6JUkNx8R89Y6TacGIMJadISwzFIHes4rn/G9xLDM&#10;vE5oWigASRXt92rE3+tVRRiLp6+IY3H1n2IuHHWqR1VPO+u5t/eSQQfg0KpMpet4uQppQQSitTRJ&#10;1V7o8UrN67tXpzoIsbJYIVYjocLeS6YthY5YeXjcDwv0abu7jEAg+etht724enwEOOi/rjcPV1hr&#10;CkMZe8nAx3yJWAkO8a+KWIEy7r1kRGflnWvyFB5EsOoloHPwxF6QFbNifw6d2AuzItlp1TrqB4BW&#10;zA4Hh6BWzN4Lh8BWzK4QB+FWrH4VhwBXzE4ahyBXUDemPpmIoI0Jib2XTI4cQg2iusx6L5lcjxUw&#10;FnOd9V4yucwA3xx3nanPDsGymJr2EDCLaQIOQbOYlukQOItpMHsvmed+RoFnsdyM3ApIDNvISy/R&#10;LEb5+WdgllOLV7EHDPNUYlkAiKqjNHsvGYXSlTiW3ktmTKk+MVZr7yWTG6beSwbtKvSMfN57yZQn&#10;1mnvJZOtjt5LZtwpJXzFcDJ6LxnJ62T+VDuFUnM6GehuE48JnRoXd8hjgPw8Zew45Ezm5MW5Q85U&#10;zv0+VCIjId11v0+V2IeQp9uk9mAkuhHIebntkOunpjsth1w/NdUsd8j1U2MT65jbKgoW/1UtdVhL&#10;Mp4jKzPedrS5dySMJciOhLEk05EwlmQ6EsaSTEfCWJLpSJiOhDl61uVPs+sAbNnTe5Jrp+APpQzo&#10;ttkPTnX8DwoP6ttBZ6QVg7gpY6+YmLIRPbGx5Of4e5kBFF0wryi7UkFerdSOKBy3ZHwsTeuWoI+Z&#10;YoIeaL1TsTNehfzeS2bs/aGpX1jCspa93gwsTOz1emCdY693BFPOvF4UTGHzelswJc7rlcEUO6/3&#10;BqE0uCtrLzxNHfZ6g7AqttdrhGgar3cJ4TReLxRWAffoCKnxerUQVOP1fmHKqEunwBqPjtAab3wE&#10;13jfS3iNR0eAjTcfRNh488sUY2+9MGXZW3+s4u+tZ6JsvP1BmI233xLOxgFlsAWCpw+ItPH0C1Pc&#10;PX1FrE3vJVMaekIsPEtJyIZneBPoxjXkbITiOgbsrNJ7yaQ+XWqrKUKnqHyaEwdSl+a4beLSkmGw&#10;kCuKzzg6gnIcrBwxOb2XjGZVU/M5iG4qUgd6RL3stKOgmneaW9BqeL0yaIW83hu0al4vD1pJrzcI&#10;ra7Xa4RWfCxdwLXLZ1zD9Aq8Xij0Mlw6jfp7vVp6LxnOA59xPug1e/ObEO2Qd/uYGI+T3vrjKcFb&#10;zzx1ePuDpxhnu/FQ5GxenrEcVcAjm6NYCMLpvWRwCo5BCceEMdjQtoda9CPdDHFl86k2Pb7RsdQx&#10;pOKY/Rid8c6r4bTfDqbEoFF7Jz0PLPGr+IxfV6fqyJzeS+YIt6kX19vdm6Mn/vn2Cf+EFfPxYXfz&#10;8/UTWiuGkOb99oePT9sPN0+i2McON/oPnx4fIoQGf0w+391CsqD5lZA5uHmOKXz/eXXxhEJSt1eT&#10;2Uls61aH5kzut2+vQXj1w263/XR9tbnE0KK3XfwH8g+PD4AAvf/079tL9HLY4JPD13/+sLuTwC4a&#10;C00+Q0EtlrO5JPYiZDcbZsMQEaBjjxlAz4c5jNwFCKbLufh50SCS0cPu8elfr7Z3E/njzdEOXxJe&#10;tPkFJZwiKUnkvfdbaTyEfy+Bw+JfYBfHf4OGRFr9CX9NPu5u3hz9fX2y/un0p9PhGPGan46Hk3fv&#10;jn84ezscL8+mq8W7+bu3b99N/1feW/Q30gn8ftosRbnqJ8GJO/lxtj4+W56ujoezYXG8Xp2cHp9M&#10;1z+ulyfDenh3Vn7SX2/ur77+kyaf3hytF8h2EOkfAku8u3m62k1ub+7eHJ2eyP9kRWxey2r86f4y&#10;/P20ubmNf2cdp2T47DTFZ63j1NPn958nN5dYb7GaiixmtwvV/fb+6mhy+2/32BBYzk/8Y8c/3vMP&#10;S08EcTyIbjj7HnQD9lxFNwQXodjqqdHUN9cNCOEuVgJaEN2wnC4WsYrGqBtOpwsJ+0TdsDoVPRE3&#10;fNcNb46+GNDadYMUfHG60WW6IZTa+efUDXDfo24IFgEuQ5LFxX/88vb+bztsw7YLMPlwe/Pwf+gS&#10;qTOAMpRLaPS44derYR37fI4bfn4q8YfgCgw4Sjvb/Rb6fm9XQKxSB8sX7R2Tq5TZ0C/r2ijaWNbB&#10;b+rU4v43Ls6z3dXVh+3uTnzakKZQt1scJJbuf8Fl9VaumOm0XuENajfpOWqtTuHIgtu4Xge0BtcF&#10;uziRlS3v2rymebr4GF1X+U/orgouQr3PMdMZPBKmZC7QplXYcDmGAsfuRHIqTdCQMhXGMnLBeTqR&#10;SEuAl0yA1M8oajxwYkgUgtd6yQP2OlFIS8SX44D2SBSz+kDyvnyCh33JJEeWAzJbG0kOq53OqlxE&#10;naSxWJLNRWvxyWU71IcjFdXSuyw+uXwXxkznEq4Lp4CRL1dV6UieRBrOqi6dXMgrYzS5lOdVNpI+&#10;nd5kCBmp1SONtX5zIVt8ciFnfLDr0r7aXMeTYV7n10iHxsjhfJ7zPqmdFRXjVef7ZX1jooUzTVib&#10;cwyX9Sz+Z3luv0MWP9YRpkoVtMQaJrfxvBf+H/Ge3dHk/Zuj91H3PmyeZK2Jfpc/xceAwpxcy8E1&#10;eCZj+lqMLwpgHcsiqju8a/y9FoekPeFvfEZe2JhgxQXG3/iMNLI1QcQkPv7IpxJFTqiaEc0Xf+Wz&#10;GLpDNezFaxHF0B6WwG8x9nbQWsQNIu5JDpnPYuhJ6vyVzzbVxe328SpKRiY5WPg08bJeMit/SLjj&#10;i8JU/6gxnd32o4ZuvlkYxw3ZPP7Px83uikEbJNhILCEGbobFSrZGDN7oLzGAo79YQZzvONiLnfDC&#10;L47R1O4XJ/ek7o7mTkXdt879trr7l3tt3S/OIa25dLtfLM5CdmbrfrEIxHDPu19cw3D+HujW7heP&#10;QISq2/jP5hdjQbjecAowiuzkcDSdIZom+/0QP1lued9tHq8nv2xwJgsc4inM9y3/+Be/mA5ea4eI&#10;rFzOx0hnd5NfI/I7VivFAfX5ved0jWMrTnh1P/mb33siDwJ5ovGgPFssTxUaMIaV5yeLMSdiPT/B&#10;uSWePxlYZsJDz4nY3t5c8s6iSM1gAoBomyzN4x/1/Pwb5kSkreBqjj9aToTkKb3UDfHS57fSDbPT&#10;k6UEyxHUWi7nsxDYGjUDMiLk0jRckS6GYZrATAdqBtsOv317dvb2reqdgiya8jnyog425V+4mgvz&#10;LZpQJqNbOKMetzTJq6zicMfxW63i+XK2Ru8cWcVINT/l9Z4o4gtkBWJlL7iMZ7PlMvU/OHAZF46m&#10;aPz0L+AX9aS/nvT3+HpM7InelOwE18CVEeQUPU6RY/yxV9rf95MSLGVxK8ohXP38VsoBSRUDNEK4&#10;t0EWKqpDQqePNm6BnIpTtXHQIjMvDahnBN+Ks9u932+RETwkM/mbKYfH7yYnWLrFVZRD8EF/I+Uw&#10;LOE6SIly8X9PFoKDLJTDcjEINlFzBNdjo6juOfSU4F8bLhBhdr+p5/AdKQfsuqgcUt4ljp8BmFfX&#10;DTyo7Zl3OdltBUIlaZQC+agmEKPYzGItleAl5WMYVrHj7Og64IZ/CeBJ0A5rNKlE924ZxVdmZMqd&#10;8SL2582v7vKbu9lqLrlx8oj6KrvhyxLfoLrqvPIr0gav/Bba5JVfRMtldm1QeYomPq0+qDyBMGcE&#10;ef7Bcu3wRV+X9SXLQ9K+gqzFmR0Tu2JyUXR3ORV430hQXicF64blnZGSgM/IkYSMDfNXPiNVGBjY&#10;lVR4/5df3vTs+SJ7voiJPe5+fv/2dhevpr4YmYPp6Jc3+7Sag76v2KCQAvlNbJDsXAJXh9PTlcSo&#10;sHmms/l6jdTNwhPF74i+BlMzIIDFDUY/NM8K3Dv338rBzkwI8qKvJ/FInBujPHXaz3FaSYLSSya5&#10;eVlUk8pz27KUTm4vmeSmpZ6ZntuVhWSmv2SCXLaUslVPt0JwMVEM9ZEUyf9oVVbDEKD6wMjHkG3R&#10;Tq4+miL3P3T4evlNRSO5umSkBEP6qml9povc//osFan/giCoDCaXcH3BTHMRi/1/yaXI/DcWb5H5&#10;b0i46Bdn8cl9pIwPlOcfzBsx06FirvM506bbmAJZ/dBdKBKrPrBDruiGf9r6/VhHX+cDauY/dknN&#10;AWSierAieJfl/8VZi1sNZPTm+FSvLsZHeLrhj3xGopg+v2jnz8c7GqdDsihJLKVoAc1BRVapDwEH&#10;w2c+KKcwTLS6XOZkwGdkFOVEq8vf+NSXxQ3jjPv5zEQe+EzXRS5dwIvrq7ur5AQ+fea+K6i+ozwo&#10;ns//8S5Scf97gaopF+Fo//Nu83B9c/Fu87TJ/xl/f3p4fTXbXm9vL692f/n/AgAAAP//AwBQSwME&#10;FAAGAAgAAAAhADcnR2HMAAAAKQIAABkAAABkcnMvX3JlbHMvZTJvRG9jLnhtbC5yZWxzvJHBagIx&#10;EIbvQt8hzL2b3RWKiFkvIngV+wBDMpsNbiYhiaW+vYFSqCD15nFm+L//g9lsv/0svihlF1hB17Qg&#10;iHUwjq2Cz9P+fQUiF2SDc2BScKUM2+FtsTnSjKWG8uRiFpXCWcFUSlxLmfVEHnMTInG9jCF5LHVM&#10;VkbUZ7Qk+7b9kOkvA4Y7pjgYBelgliBO11ibn7PDODpNu6Avnrg8qJDO1+4KxGSpKPBkHP4sl01k&#10;C/KxQ/8ah/4/h+41Dt2vg7x78HADAAD//wMAUEsDBAoAAAAAAAAAIQCucyJKkAAAAJAAAAAUAAAA&#10;ZHJzL21lZGlhL2ltYWdlMy5wbmeJUE5HDQoaCgAAAA1JSERSAAAACAAAAAgBAwAAAP7BLMgAAAAB&#10;c1JHQgCuzhzpAAAABGdBTUEAALGPC/xhBQAAAAZQTFRF/8yZ////rbCf5QAAAAlwSFlzAAAOwwAA&#10;DsMBx2+oZAAAABNJREFUGNNjEGRQYnBh6IDQDB0ADPIB/0Yzw20AAAAASUVORK5CYIJQSwMECgAA&#10;AAAAAAAhAJRyilurGAAAqxgAABQAAABkcnMvbWVkaWEvaW1hZ2UyLnBuZ4lQTkcNChoKAAAADUlI&#10;RFIAAAFLAAACAAgDAAAAPB6+ngAAAAFzUkdCAK7OHOkAAAMAUExURQAAAP///8DCwsHGxsLMzMLL&#10;y8LKysHHx8DBwcPS0sfi4sbf38TS0sTT08be3sHFxcTU1MXe3sXd3cHExMTV1cLNzcbh4cz//8v6&#10;+sbi4sv5+cfj48v4+Mfk5Mv398LJycfl5cr398r29sLIyMfm5sr19cXf38r09Mbg4Mrz88ry8sny&#10;8snx8cLHx8PT08rx8cnw8MTW1sPU1Mrw8Mnv78HIyMXc3Mbd3cnu7sfh4cTX18jv78ju7sjt7cfn&#10;58bc3MHDw8TY2MXb28jn58nt7cjo6Mbj48js7MDDw8jp6cXW1sXX18XY2Mbb28ns7Mjr68LGxsbk&#10;5MXZ2cXa2sHJycjq6snr68DAwMjm5sHKysTZ2cfp6cfo6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Mcf7GMAABVZSURBVHhe7Z1tV9tItka9EFgemMYJMNwm4MgdM9NAxzdwGxM30yG8&#10;hjAh2AMY0jP9/3/HLUB1nqPuEmXJghjnqU971TpVErVkUbtOSSqNBeNxmciHZTR7OAztSZbHvhZW&#10;cOAULIV/mYzLVCb8K5oBAzd+J7GBB6cRMF2V2OnqM9vD4PgcnblxBgEaZ+UcZmbn7OkksPS3+f+J&#10;y/fjChdQ68ZJG/BiHDjhxkWJnfDgEgKWyhK7VK7ZHrz4ErEvI2n2MqrbHn7w4SsEaGxID68ay7az&#10;BHIs74ZFjTDH0l4pvC7lJ8zfeDwUL3i/5P8e3i+d/915vxyN++X48xdx+fuEwn+g1o1TNuDHCWDZ&#10;jSsSW/bgKgJWI4ldjeZtD15cQ+xaQ5qtNRZsDz/58DUCNDalh9cpWBoLJuJiDHCEMcTflg8raJaC&#10;xiEX47Ki8X9R68bvbMBUCAweCp/J0QIPTiPA+KZtVgDOorPZOelXI72H3mNGwK3m/D8+Gv/HuU7E&#10;tQ3+xrl+KcKuloW5FnwzKlwLvn+JPf9aMBzyRzjkjxMijmkotrgKh1yFQyYQMqgU0YvaIZVOenAN&#10;zdYaEqt08ieYpRtfI0BjU4T0m3HICCZcLFbEsCM4ZAIHd8gVOOQKHDInTqVYaP8OOaUkEw45VRXt&#10;8+I0YjWmiKPSSTokHZIO+YLzS84vb2aS3Gtwdx1w30bfG1/U8hvX3LjmdjsC3Jt1dyG8apTGny/F&#10;xThkBpy2sasTwLIbpyS27ME1BKxFEmu80PbgxTeIfdOQZm8a87YH44X34zoCNDal2XpzwfaQwCHL&#10;QxarfYXqpHZIpZMKS6GkGeczoWQc+3BIMcAVCN5D4YM5pNssdS0dkg5Jh6RD2snf9+PMUfwpMaG2&#10;rvN+yfsl75e8X/J+eauI/jW38RmIo0KvTtIhb8btDw5ZLcclGnsoDHCIR8UKjvYYaByyFhfjkBnw&#10;OxtrHFIwcOMzBDw4Goe0R5uqKpxD7eC4gc4Uck7EORHnRJwTcU7U55yI+4JvLxU+8+xIVDIPyTwk&#10;85DJfcETIo6rGsUhV5GdTKA45BrykGvIQyYQCUWVZnTiG9S+QR5S5xZVmtGLj56HfChxLLTffOqZ&#10;TxwbaJYN0xzy/6CTbhQ9mw+B8Lf5fGiyk07fFO1bCTJgFbEZ0Gx29fkmHfJPtuh+vU7+vf+cX3J+&#10;yefOuC84nkkzp2t3tPEdZPzfk7pSyWfxrXm7lzKf9nsGJ2ZexsU4JPC5D6dtgHFIwbIbpxDgQeOQ&#10;NtY4JHClb/w5ktifGy5cR60bNxGgsSmdbTbn7ekksDRWjWzJhw00KxYrcmaNIrGFznJjYIesVVFY&#10;aknycQF5yIVQxDEN6ZA3ojlVZR7yvn/pdEj7P43r6lxX57o637dhfwVcc3MkH/k8pEOBnrb3cC24&#10;uLXgiZkf4rJaVvgctW6ctgEm41gcvkFnbyLp1+ikPYQXf0bszw1pZnTS9mDE8X404mgDNDZR25yX&#10;AI3KIYs1wMHNskhxVBaaWxxFadN6KLW+q8dlIVT4DLUeNHlIG2uSj06cQ+2Do0lU2qOtVBVuoPah&#10;kHtZuZeVe1m5l5V7WbmXld9CgiLyu1J3Y5H4/Ay/0XU3KIkNBnx+/GZIUr93NrH1Ki4/lRXOoNaN&#10;b23A6zIwcuO0xEYeXEdAAqdsD+uRBzcRsNmQWCODtoe82EQPzXnpTCMd8i6lqLwwhLxmw8EdcgEO&#10;uQCHTKCo3AIEz43zCMiJdEjme5jvYb6H+Z7bEeA3YO/f3KZWPJjvwVDx28TWcPid51ut4Xee4x/H&#10;19xPRIe89UFllm34pkY4ZBvimMDS2GwjLi2NVdRmwApi86GRNnvgp4el1rPluCyGuXASzdJwzh5i&#10;MvTgLwj4JZDYX4IN20MmrKIZcN6HKwhIw217OitVhcxDMg/JPCTzkMxDMg/JPCTzkH9OPio1Zx6S&#10;eciEmvfxXlY45GvkIV+XJfmYhqObh+zDISUl2dZmqRwyhEPmxYoIaVgsPgmzHDKH1JIJh5yEQ3pR&#10;SyYdMv5HvlTmfiLuJ7rdOcR1da6r6+zk11xX57NStzclvpcVvlmzyOuS+4m4n+gP72Xd+ntcjEMC&#10;Z3z41gasl4GRG6clNvLgJgI2GxJrNqXaHgbHf6IzN/6KAI1NOYdfmyv2dBJoHLIVF6N9RDMCfYxD&#10;FQOlMM0hJQe4iMzgI+DgDqklEw45iXzhgg/nEZANmYdkHpJ5SOYhmYdkHpJ5SOYhmYd81eCcqMA5&#10;0cQjOKRXMiVgExa62UCt1kllli5sIzaBMEC3IqL2nRvhkO/gkAksVWZDW/JhgGbfOBqH3IlLLVQ4&#10;h1oPGrO0sYOjcUjb2WSgcAO1OXHb9rAQeHAeARqr0syYpe0sgbxfFni/ZI6COQp+24Pf9ohVhN/2&#10;uBuI1Pdt8H7J+yXvl6N9v4RDriMP2Qe+Rx4SGLnxm3HIXauQQUWhmOU37oVZxuFRHFK0bzHMgAFi&#10;M6DJQzp9s3+HTJFMiONCdU+EVCMdkg7JPCTzkMxDMg/JPCTzkMxDMg9pfwWF7Fef2P8xLutlhVuo&#10;deN7G7BZBkZufCuxkQfbCGg3JNYkFG0PmbCJZs0p28OvPnyHgGxYquwGtjwYzuIQTwCrFTnJbFhq&#10;zR3EpTY4huhM44YcIvSgkUwbuxgo3EatBycDCXCjUUTbWSasoll1T3rQSIekQ9Ih6ZB0SDokHZIO&#10;SYekQ9Ihb33QrZOH8M1DOKTCd6jNjSKkCclUDlmFQxLvrDdtHNySaRzyKC51jRuo9WCtJQG1cFA0&#10;DmkPbBwSuF0cfgikMzcas7RH01hFbXVPAjTSIemQdEg6JB2SDkmHpEPSIemQBTvkalw2y/vALR++&#10;RwAwcuNbiY08aPKQNtbkIfPgIZodNqUH45C2MyOO9+MxAtJwyvZw3FRIh7zfFiVL24dWD5lDaguF&#10;Q9ZgdV5cRGwCRfs+BB5cQIDGFHFUOkmHpEPSIemQdEg6JB2SDkmHpEMOl0O2yyKObThkAdhAvxl0&#10;8qs65MeqLZUsuItmI4azFfmDsqFxyJO4mDwkcMOH/0IAMHTjJ4kNPVhDQC2Q2Cy4iGYJPLXn8CHI&#10;h1U0S0E6JB2SDkmHpEPSIemQdEg6JB2yUIfUyUeVh/TiZ0kSloGRG/uXzENY6CEcUnuhSjM68Qy1&#10;Z8hDnvlzi5Kd7CBWYxcBXUk+djSWMomjksycnjXKzZRDLsMhl1vikGk4rA6Z5ptigP+GQ7oxRTK1&#10;OJ6LkFYV0iHpkHRIOiQdkg5Jh6RD0iHpkMU65MVaXNplhfuodeNnBAAjN76X2MiDxiFtrHFI4Nu+&#10;0TikjTUOCZy2aPan3o9GHG2Axi5qU7BUGZu1ZYjxI05yeLF06bVFd8DDOGQ9JVEpBlgPPVhDQA22&#10;mAUX0UwjHHIR4phAOiQdkg5Jh6RD0iHpkHRIOiQdcrgc8rAs4ngIh0wgZFApohPPUHsGh9ReqBTR&#10;i9ohRSePUevGDgI0dqWHztN2yCETXbfHGofsxWWnpXAbtW78ZAOWW8BwUDQOaftN4ClqM2CA2OBc&#10;evBhDQEaq9JDLQXpkHRIOiQdkg5Jh6RD0iHpkHTIgh3yp7i0owvgvg8/2wBjiz58jwAPGoe0scYh&#10;8+AVml01pYer5lvbmfHCXNhFs+609KBR5SF3kYck3uU99Thci8fupiAd8s4t625xVLV0yPh++DKq&#10;O+6M6gNIhXwLid/Mvh1kjiXmojWLL8vASCGvy7sRWsL4eJFjKRcYPlC+VF50XHYcSzsoXCfiOhHX&#10;iR59nah88Touh5HCfdQ+Jp5FcrSzhsItezpnDQ9eIeCqKbFXzRnbQ8eHPQRo7EoPve5z21kCjUPu&#10;2jJyeI2/7THQOGQnLiYPCdz24ScEAEM3nkps6MFlBOREs9nVHq0eKDxHrQdN8tHGaqyitnohARqZ&#10;h2QeknlIzi85v+T88tHnl1xz45pb2uoR14lGY50oxSHdZumqPYN6piFkUCmiF+mQxQnpA2nfR/Rb&#10;MNIh73TQ5CE9kgmHrEMcE0iHpEPSIemQdEg6JB2Se1m5l5V7WYvdy3q+Hpd3kcIL1HrwOJKA44Yb&#10;921nxw0PdhCQwC3bQ6fhwR4Cek2JLQC76Kw7Y0+np7FUqVjrGxscr9GZRkkHjsHfRhBLl5JxPGpl&#10;Qck4HrS8KOnAg1YGRELxIBTB8+IXxH6BFypcRq0b/ToZSB6yrpEOSYekQ9Ih6ZB0SDokHZIOSYd8&#10;IIc8hkNqL1SK6MWRcMgTqKdGOOQJxDGBpevKmC3Eu5HIOw7GIY/jYhwSuOfDUxtgvPBhMES/4bkc&#10;wofGIW2sEUfghcXlwIPGC21sNqRD0iHpkHRIOiQdkg5Jh6RD0iGHyyE7MMsOHDKBknxMSzNKQA95&#10;yAKwiX4zpCTpkENgwsohT+CQJy1xyDQUwTuCQw6OWki/lkN6JXM52IeQKqRD0iHpkHRIOiQdkg5J&#10;h6RD0iELdsjNuJg8JPCibzQOaWONOA6IPfSQwH3brzHL+/EEASdNiTVeaJvlxS566M5IZxpNHlIK&#10;8W4o8o7DozikpAOPWh48QIDZtdp38jElFnnIA+QWd3xIh7Q3Pj6LPxrP4vN9G3zfBt+3gdeuupc5&#10;lvhe1vh292Ji0t74Eigvq+U6EdeJuE706OtEv/1HtO8yC4pvdi6BLTfCLFse7CGgF0psL4Q4+vAE&#10;AQkUA/xv6MHfEaAxkGa/pyAdMlbovOKoFNw45GFcTjTuodaNpwgAttx4LrEtDxrJtLFHocIL1Hrw&#10;IJQAI462mULjkLbWjcYhbUAa7iNAIfOQzEMyD8n5JeeXnF8++vyS60RcJ+I60WivE/22B4dU6NVJ&#10;scUeHLIHh0wgZFApohNPUHsCh0zzQqQZU8TRFfBfxLrxdwRoDKSzdIeEPF0T7/KQOcehdOm1xW/N&#10;Ib2SuROIOCaQDkmHpEPSIemQdEg6JPeyci8r97IWupf1t712XDqXCv+DWjee2wDjkIItN14gwIPG&#10;IW2sccg8eIRmCdy3nRkvzIUBmgVb0oPG0jVLUSNgHBIXmEK5GHuXbpQr8ATX5Qmuy5xo8pD2dEwe&#10;EiiXaNpl5w3o/2LcwYWrEdelEUd7ZgmkQ9Ih6ZB0SDokHZIOSYekQ9IhC3XI4Zqr6yk+5upZdHJw&#10;h+xjri4OuQOH3AnokEUZ5PX1kDnk074uuZ+I+4m4n2i09xPxN87fOH/j/I3HcvD9+AKWjPAU6bj7&#10;gVJVy2dL78YtMYAcy5shedVYttdUAodsrv608z3FKdQ331OJ+fHbnKI/a95HfpzzS84vOb/k/JLz&#10;y5uJUN05EVLTI+7b4L4N7tvgvg3u2+hz3wafO7t9D0kfD5upV56kPHeW9+G/nM8MjnIz45B8TteM&#10;gHpkN/9zunRIOiQdkg5Jh6RDRjU7NX4ZiU3/4MNXCNBIH48Hk2OJLcJygS2VPcj3q8uoPel3L/P9&#10;l390yPzvvyzgfaT8Osjdq3hKfF/wrUOrtwjnf18wHZIOSYekQ9Ih6ZB0yPhXsFSWbZte2VEB9J7R&#10;8B7OiYqbE11u26/dPdy33L+V7/DRIQf7KKT+tkdZfayU3y290cmUD5v28d1S3i+Lu19yLDmW9HH6&#10;OH2cPk4fp4/fjMC3/t3Sx3DIU6upRy0PHiDgIJTYLJ91/4JPwH/Bt9y/4APufXyq/cKeb1rsPgIU&#10;mu9DjtlCvBuJvONQKp+vx+U4UniBWg92IgnoNNy4bzvrNDzYQ0AB2JSj9Zpb9hy8aBzSxmrsorY7&#10;IwEa+XwPn+/h8z18vofP9/T5fA/XibhOxHUirhNxnai/dSI45FFLUpJHrT1onxsheEr7CsWv5ZB1&#10;+GY2pEPGBp1XHJWCD5lDeiXTG6DVkw7J9UuuXza4tsG1Da5tcG2Daxtc2+A3Z/BA6ZPbY3253YmL&#10;ccgM+MnGHrS8eIrYDBgiNjyXHnxo8pA21uQhHbiMWjfWEZCGF7ZfI5nAUqWyG5exwfEanWkck0Nc&#10;jzIqh3yHPOQ75Ba9eIzYY+QhEyjpwGOkGd2YpoiSA+w0PNhDgDfjmCkAecgeko8J5Fydc3XO1TlX&#10;51ydc3XO1Z/wXJ35cebHhzE/frlhJWinpVB0cgdmmUARxx045E6IWo0igzvwQjcuIyAn1tFDPZAD&#10;9+GF4pspsVUEVCGOGksVsbrdIUP45m6R+BGdFYyl8sXruBxGufAMzdJw3x7iLPLgFQKuGhJ71diy&#10;PWTCJpo1Z2wPHR/2EKCxKz0YcbSdJZAOSYekQ9Ih6ZB0SDokHfJ2BL71Z/jo48X5OB3y1qGVONaQ&#10;h9QIh6xBHBM4xA45uNIWqZ59eGyaQ4q/HcLqHgG1ZMIhz+CQXtSS+WAO+RwOqZAOSYekQ9Ih6ZB0&#10;SDokHZIO+YrPUcQ/A/VVn/zf77nc6MXF5CGB2z78ZAOWW8BwUKyjhwSe2qOZNGP/GCA2OJdmPjTi&#10;aGM1VlGbgsYhZ+Ni8pBEMwIp43CN0UlB5ZBtJBTbEEcvFmqWdEj7r5frl5iKzztn5Qucq3Ouzrk6&#10;5+qcq3Oubn8FhczVmTsrLnfGsSxuLOmQt8Jo8pAucVS1mRxyFg5JjG06ZUg+WtmerSg0DrkWl7bG&#10;fdS68bMNOCwDIze+l9jIg2cIOGtI7Fnjre0hEzbRDHjsww4CNHals0532p5OApmHZB6SeUjmIbm2&#10;wbUNrm1wbYNrG1zbKHRt43LjJC7LrSz4L9us3gKGbvwksWFOPEUPHqyFElALcuEimmmsSmeL1XN7&#10;OglUechhFke3tA1Z7eAO2YZDtuGQCRQZbEMR3XioJBMOeQiH9KKWTO2Qon3HTQ92EKAxRRyVTtIh&#10;6ZB0SDokHZIOSYekQ9Ih6ZCFOmQmcVSS+bgO2b961qCptUCaZdHJARzyY9WWShbcta1mK8SbsZit&#10;lMr7q3HZzISfbTPjkIKRG98jwIPGIW3sYUPhW9R60DikjT1rKpy2tcYh70cjjjZAYxe13SkJ0EiH&#10;pEPSIemQdEg6JB2SDkmHpEMW65BzSCgqFFusQzIT+DAOmWaASgY9uAhxTKBkET8gzZgJkYf8kIKl&#10;TOKoJFPEsQqHHA3MLcWlCbdDbsEs3QgZLPeviCb52LdOtuGQbXihF02iUnwTDnkIL3znQ69kHjfF&#10;IRNIh6RD0iHpkHRIOiQdkg5Jh6RDFuyQR3Gpt+aAG7kwRLN8WEOzWiCd1YJtezpeXERsAvdsDx+C&#10;fFhFsxQsVXaDuBgDJJoRyD0OgzvkJhxyE4qYQLG6zciDbQR4bdEdQIeUf94T6iO6T+57unwWv7hn&#10;8TmWHMsh/N7Z/wO6ndpGwvGS9wAAAABJRU5ErkJgglBLAwQKAAAAAAAAACEA0AiQR5UAAACVAAAA&#10;FAAAAGRycy9tZWRpYS9pbWFnZTEucG5niVBORw0KGgoAAAANSUhEUgAAAAgAAAAIAQMAAAD+wSzI&#10;AAAAAXNSR0IArs4c6QAAAARnQU1BAACxjwv8YQUAAAAGUExURczM/7vg45/bNfQAAAAJcEhZcwAA&#10;DsMAAA7DAcdvqGQAAAAYSURBVBjTY2hmYGfgY5BhsGAoYHjAcBAAEMcC/uSjuc4AAAAASUVORK5C&#10;YIJQSwMEFAAGAAgAAAAhAIY2o2faAAAABQEAAA8AAABkcnMvZG93bnJldi54bWxMj81uwjAQhO+V&#10;eAdrkbgVByRoSOMghBS119I+gBNvfsBep7GB9O277aW9jLSa1cw3+X5yVtxwDL0nBatlAgKp9qan&#10;VsHHe/mYgghRk9HWEyr4wgD7YvaQ68z4O73h7RRbwSEUMq2gi3HIpAx1h06HpR+Q2Gv86HTkc2yl&#10;GfWdw52V6yTZSqd74oZOD3jssL6crk7BMQ2yqdZ2eJGf/WFqViW+nkulFvPp8Awi4hT/nuEHn9Gh&#10;YKbKX8kEYRXwkPir7KXpjmdUCrZPuw3IIpf/6YtvAAAA//8DAFBLAQItABQABgAIAAAAIQCxgme2&#10;CgEAABMCAAATAAAAAAAAAAAAAAAAAAAAAABbQ29udGVudF9UeXBlc10ueG1sUEsBAi0AFAAGAAgA&#10;AAAhADj9If/WAAAAlAEAAAsAAAAAAAAAAAAAAAAAOwEAAF9yZWxzLy5yZWxzUEsBAi0AFAAGAAgA&#10;AAAhADgYHHq8uwAArHIHAA4AAAAAAAAAAAAAAAAAOgIAAGRycy9lMm9Eb2MueG1sUEsBAi0AFAAG&#10;AAgAAAAhADcnR2HMAAAAKQIAABkAAAAAAAAAAAAAAAAAIr4AAGRycy9fcmVscy9lMm9Eb2MueG1s&#10;LnJlbHNQSwECLQAKAAAAAAAAACEArnMiSpAAAACQAAAAFAAAAAAAAAAAAAAAAAAlvwAAZHJzL21l&#10;ZGlhL2ltYWdlMy5wbmdQSwECLQAKAAAAAAAAACEAlHKKW6sYAACrGAAAFAAAAAAAAAAAAAAAAADn&#10;vwAAZHJzL21lZGlhL2ltYWdlMi5wbmdQSwECLQAKAAAAAAAAACEA0AiQR5UAAACVAAAAFAAAAAAA&#10;AAAAAAAAAADE2AAAZHJzL21lZGlhL2ltYWdlMS5wbmdQSwECLQAUAAYACAAAACEAhjajZ9oAAAAF&#10;AQAADwAAAAAAAAAAAAAAAACL2QAAZHJzL2Rvd25yZXYueG1sUEsFBgAAAAAIAAgAAAIAAJLaAAAA&#10;AA==&#10;">
                <v:shape id="_x0000_s1214" type="#_x0000_t75" style="position:absolute;width:56495;height:43141;visibility:visible;mso-wrap-style:square">
                  <v:fill o:detectmouseclick="t"/>
                  <v:path o:connecttype="none"/>
                </v:shape>
                <v:rect id="Rectangle 1859" o:spid="_x0000_s1215" style="position:absolute;left:95;width:21126;height:3883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tV9twQAAANoAAAAPAAAAZHJzL2Rvd25yZXYueG1sRE/bisIw&#10;EH0X/IcwC76IpvqwSDUtKniBZR+8fMDQzLbdbSalSWv1642w4NNwONdZpb2pREeNKy0rmE0jEMSZ&#10;1SXnCq6X3WQBwnlkjZVlUnAnB2kyHKww1vbGJ+rOPhchhF2MCgrv61hKlxVk0E1tTRy4H9sY9AE2&#10;udQN3kK4qeQ8ij6lwZJDQ4E1bQvK/s6tUbBfL76jL763h9Zdxo+82/DvbKPU6KNfL0F46v1b/O8+&#10;6jAfXq+8rkyeAAAA//8DAFBLAQItABQABgAIAAAAIQDb4fbL7gAAAIUBAAATAAAAAAAAAAAAAAAA&#10;AAAAAABbQ29udGVudF9UeXBlc10ueG1sUEsBAi0AFAAGAAgAAAAhAFr0LFu/AAAAFQEAAAsAAAAA&#10;AAAAAAAAAAAAHwEAAF9yZWxzLy5yZWxzUEsBAi0AFAAGAAgAAAAhADG1X23BAAAA2gAAAA8AAAAA&#10;AAAAAAAAAAAABwIAAGRycy9kb3ducmV2LnhtbFBLBQYAAAAAAwADALcAAAD1AgAAAAA=&#10;">
                  <v:fill r:id="rId29" o:title="" recolor="t" type="tile"/>
                </v:rect>
                <v:rect id="Rectangle 2" o:spid="_x0000_s1216" style="position:absolute;left:22141;width:9395;height:287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Wz94wAAAANoAAAAPAAAAZHJzL2Rvd25yZXYueG1sRI9Pi8Iw&#10;FMTvwn6H8ARvmupBpNsoWlZ2b/5b9vxo3jbF5qU20dZvbwTB4zAzv2GyVW9rcaPWV44VTCcJCOLC&#10;6YpLBb+n7XgBwgdkjbVjUnAnD6vlxyDDVLuOD3Q7hlJECPsUFZgQmlRKXxiy6CeuIY7ev2sthijb&#10;UuoWuwi3tZwlyVxarDguGGwoN1Scj1er4PKXH767jTYaN+u9212+Ql6dlRoN+/UniEB9eIdf7R+t&#10;YAbPK/EGyOUDAAD//wMAUEsBAi0AFAAGAAgAAAAhANvh9svuAAAAhQEAABMAAAAAAAAAAAAAAAAA&#10;AAAAAFtDb250ZW50X1R5cGVzXS54bWxQSwECLQAUAAYACAAAACEAWvQsW78AAAAVAQAACwAAAAAA&#10;AAAAAAAAAAAfAQAAX3JlbHMvLnJlbHNQSwECLQAUAAYACAAAACEA+1s/eMAAAADaAAAADwAAAAAA&#10;AAAAAAAAAAAHAgAAZHJzL2Rvd25yZXYueG1sUEsFBgAAAAADAAMAtwAAAPQCAAAAAA==&#10;" fillcolor="yellow">
                  <v:fill r:id="rId30" o:title="" color2="white [3212]" type="pattern"/>
                </v:rect>
                <v:rect id="Rectangle 1845" o:spid="_x0000_s1217" style="position:absolute;left:33502;width:21139;height:326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TYaTxQAAAN0AAAAPAAAAZHJzL2Rvd25yZXYueG1sRE9Na8JA&#10;EL0X+h+WKfRWN5XaaswqVRC8FNR60NskOybB7GzcXTX217uFQm/zeJ+TTTvTiAs5X1tW8NpLQBAX&#10;VtdcKth+L16GIHxA1thYJgU38jCdPD5kmGp75TVdNqEUMYR9igqqENpUSl9UZND3bEscuYN1BkOE&#10;rpTa4TWGm0b2k+RdGqw5NlTY0ryi4rg5GwWz0XB2Wr3x188639N+lx8HfZco9fzUfY5BBOrCv/jP&#10;vdRx/sdoAL/fxBPk5A4AAP//AwBQSwECLQAUAAYACAAAACEA2+H2y+4AAACFAQAAEwAAAAAAAAAA&#10;AAAAAAAAAAAAW0NvbnRlbnRfVHlwZXNdLnhtbFBLAQItABQABgAIAAAAIQBa9CxbvwAAABUBAAAL&#10;AAAAAAAAAAAAAAAAAB8BAABfcmVscy8ucmVsc1BLAQItABQABgAIAAAAIQDSTYaTxQAAAN0AAAAP&#10;AAAAAAAAAAAAAAAAAAcCAABkcnMvZG93bnJldi54bWxQSwUGAAAAAAMAAwC3AAAA+QIAAAAA&#10;" fillcolor="black" stroked="f"/>
                <v:shape id="Picture 1846" o:spid="_x0000_s1218" type="#_x0000_t75" style="position:absolute;left:33502;width:21152;height:3268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sacQwgAAAN0AAAAPAAAAZHJzL2Rvd25yZXYueG1sRE87b8Iw&#10;EN4r8R+sQ+oGDq+0DRgElRAMLFAWtlN8JBHxObIdCP8eV6rU7T59z1usOlOLOzlfWVYwGiYgiHOr&#10;Ky4UnH+2g08QPiBrrC2Tgid5WC17bwvMtH3wke6nUIgYwj5DBWUITSalz0sy6Ie2IY7c1TqDIUJX&#10;SO3wEcNNLcdJkkqDFceGEhv6Lim/nVqjoH26WTGRkzbdrHnmprtLe+BGqfd+t56DCNSFf/Gfe6/j&#10;/I+vFH6/iSfI5QsAAP//AwBQSwECLQAUAAYACAAAACEA2+H2y+4AAACFAQAAEwAAAAAAAAAAAAAA&#10;AAAAAAAAW0NvbnRlbnRfVHlwZXNdLnhtbFBLAQItABQABgAIAAAAIQBa9CxbvwAAABUBAAALAAAA&#10;AAAAAAAAAAAAAB8BAABfcmVscy8ucmVsc1BLAQItABQABgAIAAAAIQCgsacQwgAAAN0AAAAPAAAA&#10;AAAAAAAAAAAAAAcCAABkcnMvZG93bnJldi54bWxQSwUGAAAAAAMAAwC3AAAA9gIAAAAA&#10;">
                  <v:imagedata r:id="rId31" o:title=""/>
                </v:shape>
                <v:rect id="Rectangle 1847" o:spid="_x0000_s1219" style="position:absolute;left:47910;top:1143;width:2331;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3xXwAAAAN0AAAAPAAAAZHJzL2Rvd25yZXYueG1sRE/NisIw&#10;EL4LvkMYwZumelC3GkUEQZe9WPcBhmb6g8mkJNHWt98sLOxtPr7f2R0Ga8SLfGgdK1jMMxDEpdMt&#10;1wq+7+fZBkSIyBqNY1LwpgCH/Xi0w1y7nm/0KmItUgiHHBU0MXa5lKFsyGKYu444cZXzFmOCvpba&#10;Y5/CrZHLLFtJiy2nhgY7OjVUPoqnVSDvxbnfFMZn7nNZfZnr5VaRU2o6GY5bEJGG+C/+c190mr/+&#10;WMPvN+kEuf8BAAD//wMAUEsBAi0AFAAGAAgAAAAhANvh9svuAAAAhQEAABMAAAAAAAAAAAAAAAAA&#10;AAAAAFtDb250ZW50X1R5cGVzXS54bWxQSwECLQAUAAYACAAAACEAWvQsW78AAAAVAQAACwAAAAAA&#10;AAAAAAAAAAAfAQAAX3JlbHMvLnJlbHNQSwECLQAUAAYACAAAACEAZYd8V8AAAADdAAAADwAAAAAA&#10;AAAAAAAAAAAHAgAAZHJzL2Rvd25yZXYueG1sUEsFBgAAAAADAAMAtwAAAPQCAAAAAA==&#10;" filled="f" stroked="f">
                  <v:textbox style="mso-fit-shape-to-text:t" inset="0,0,0,0">
                    <w:txbxContent>
                      <w:p w14:paraId="2D7D2DFD" w14:textId="77777777" w:rsidR="00181A7E" w:rsidRDefault="00181A7E" w:rsidP="00F94E00">
                        <w:r>
                          <w:rPr>
                            <w:rFonts w:cs="Arial"/>
                            <w:b/>
                            <w:bCs/>
                            <w:color w:val="000000"/>
                            <w:sz w:val="12"/>
                            <w:szCs w:val="12"/>
                          </w:rPr>
                          <w:t>SMDM</w:t>
                        </w:r>
                      </w:p>
                    </w:txbxContent>
                  </v:textbox>
                </v:rect>
                <v:rect id="Rectangle 1848" o:spid="_x0000_s1220" style="position:absolute;left:36664;top:1028;width:3982;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GOglxAAAAN0AAAAPAAAAZHJzL2Rvd25yZXYueG1sRI/NbgIx&#10;DITvSH2HyJV6g2w5FLoloKoSEkVcWPoA1sb7oybOKknZ7dvjAxI3WzOe+bzZTd6pK8XUBzbwuihA&#10;EdfB9twa+Lns52tQKSNbdIHJwD8l2G2fZhssbRj5TNcqt0pCOJVooMt5KLVOdUce0yIMxKI1IXrM&#10;ssZW24ijhHunl0Xxpj32LA0dDvTVUf1b/XkD+lLtx3XlYhGOy+bkvg/nhoIxL8/T5weoTFN+mO/X&#10;Byv4q3fBlW9kBL29AQAA//8DAFBLAQItABQABgAIAAAAIQDb4fbL7gAAAIUBAAATAAAAAAAAAAAA&#10;AAAAAAAAAABbQ29udGVudF9UeXBlc10ueG1sUEsBAi0AFAAGAAgAAAAhAFr0LFu/AAAAFQEAAAsA&#10;AAAAAAAAAAAAAAAAHwEAAF9yZWxzLy5yZWxzUEsBAi0AFAAGAAgAAAAhABQY6CXEAAAA3QAAAA8A&#10;AAAAAAAAAAAAAAAABwIAAGRycy9kb3ducmV2LnhtbFBLBQYAAAAAAwADALcAAAD4AgAAAAA=&#10;" filled="f" stroked="f">
                  <v:textbox style="mso-fit-shape-to-text:t" inset="0,0,0,0">
                    <w:txbxContent>
                      <w:p w14:paraId="3539BB08" w14:textId="77777777" w:rsidR="00181A7E" w:rsidRDefault="00181A7E" w:rsidP="00F94E00">
                        <w:r>
                          <w:rPr>
                            <w:rFonts w:cs="Arial"/>
                            <w:b/>
                            <w:bCs/>
                            <w:color w:val="000000"/>
                            <w:sz w:val="12"/>
                            <w:szCs w:val="12"/>
                          </w:rPr>
                          <w:t>Master File</w:t>
                        </w:r>
                      </w:p>
                    </w:txbxContent>
                  </v:textbox>
                </v:rect>
                <v:line id="Line 1849" o:spid="_x0000_s1221" style="position:absolute;visibility:visible;mso-wrap-style:square" from="18027,8509" to="18046,93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O3rzwgAAAN0AAAAPAAAAZHJzL2Rvd25yZXYueG1sRE9Li8Iw&#10;EL4v+B/CCN40VUFtNYr4gGVZBB8Xb0MztsVmUpKo9d9vFhb2Nh/fcxar1tTiSc5XlhUMBwkI4tzq&#10;igsFl/O+PwPhA7LG2jIpeJOH1bLzscBM2xcf6XkKhYgh7DNUUIbQZFL6vCSDfmAb4sjdrDMYInSF&#10;1A5fMdzUcpQkE2mw4thQYkObkvL76WEUuCY133i+h9peb+Pdtvhyh3aiVK/brucgArXhX/zn/tRx&#10;/jRN4febeIJc/gAAAP//AwBQSwECLQAUAAYACAAAACEA2+H2y+4AAACFAQAAEwAAAAAAAAAAAAAA&#10;AAAAAAAAW0NvbnRlbnRfVHlwZXNdLnhtbFBLAQItABQABgAIAAAAIQBa9CxbvwAAABUBAAALAAAA&#10;AAAAAAAAAAAAAB8BAABfcmVscy8ucmVsc1BLAQItABQABgAIAAAAIQBOO3rzwgAAAN0AAAAPAAAA&#10;AAAAAAAAAAAAAAcCAABkcnMvZG93bnJldi54bWxQSwUGAAAAAAMAAwC3AAAA9gIAAAAA&#10;" strokeweight=".45pt"/>
                <v:shape id="Freeform 1850" o:spid="_x0000_s1222" style="position:absolute;left:17780;top:9220;width:501;height:508;visibility:visible;mso-wrap-style:square;v-text-anchor:top" coordsize="7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KDiExQAAAN0AAAAPAAAAZHJzL2Rvd25yZXYueG1sRI9PSwMx&#10;EMXvgt8hjOBFbNKCEtamRQqlRaTSP96Hzbi7uJksSdqu3945CN5meG/e+818OYZeXSjlLrKD6cSA&#10;Iq6j77hxcDquHy2oXJA99pHJwQ9lWC5ub+ZY+XjlPV0OpVESwrlCB20pQ6V1rlsKmCdxIBbtK6aA&#10;RdbUaJ/wKuGh1zNjnnXAjqWhxYFWLdXfh3NwUNIWn6Z287aefT7s2Jrdu/04O3d/N76+gCo0ln/z&#10;3/XWC741wi/fyAh68QsAAP//AwBQSwECLQAUAAYACAAAACEA2+H2y+4AAACFAQAAEwAAAAAAAAAA&#10;AAAAAAAAAAAAW0NvbnRlbnRfVHlwZXNdLnhtbFBLAQItABQABgAIAAAAIQBa9CxbvwAAABUBAAAL&#10;AAAAAAAAAAAAAAAAAB8BAABfcmVscy8ucmVsc1BLAQItABQABgAIAAAAIQBNKDiExQAAAN0AAAAP&#10;AAAAAAAAAAAAAAAAAAcCAABkcnMvZG93bnJldi54bWxQSwUGAAAAAAMAAwC3AAAA+QIAAAAA&#10;" path="m39,80l,,8,5,20,7r8,2l39,9r9,l59,9,68,5,79,,39,80r,xe" fillcolor="black" stroked="f">
                  <v:path arrowok="t" o:connecttype="custom" o:connectlocs="24765,50800;0,0;5080,3175;12700,4445;17780,5715;24765,5715;30480,5715;37465,5715;43180,3175;50165,0;24765,50800;24765,50800" o:connectangles="0,0,0,0,0,0,0,0,0,0,0,0"/>
                </v:shape>
                <v:shape id="Freeform 1851" o:spid="_x0000_s1223" style="position:absolute;left:17780;top:9220;width:501;height:508;visibility:visible;mso-wrap-style:square;v-text-anchor:top" coordsize="7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xipOwgAAAN0AAAAPAAAAZHJzL2Rvd25yZXYueG1sRE/LqsIw&#10;EN0L/kOYC+40VVBLr1FEEURc+EK3QzO3LbeZlCZq9euNILibw3nOZNaYUtyodoVlBf1eBII4tbrg&#10;TMHpuOrGIJxH1lhaJgUPcjCbtlsTTLS9855uB5+JEMIuQQW591UipUtzMuh6tiIO3J+tDfoA60zq&#10;Gu8h3JRyEEUjabDg0JBjRYuc0v/D1SiYr3ZL99xc9stic9Gn8XF7HZ63SnV+mvkvCE+N/4o/7rUO&#10;8+OoD+9vwgly+gIAAP//AwBQSwECLQAUAAYACAAAACEA2+H2y+4AAACFAQAAEwAAAAAAAAAAAAAA&#10;AAAAAAAAW0NvbnRlbnRfVHlwZXNdLnhtbFBLAQItABQABgAIAAAAIQBa9CxbvwAAABUBAAALAAAA&#10;AAAAAAAAAAAAAB8BAABfcmVscy8ucmVsc1BLAQItABQABgAIAAAAIQAUxipOwgAAAN0AAAAPAAAA&#10;AAAAAAAAAAAAAAcCAABkcnMvZG93bnJldi54bWxQSwUGAAAAAAMAAwC3AAAA9gIAAAAA&#10;" path="m39,80l,,8,5,20,7r8,2l39,9r9,l59,9,68,5,79,,39,80r,e" filled="f" strokeweight=".1pt">
                  <v:path arrowok="t" o:connecttype="custom" o:connectlocs="24765,50800;0,0;5080,3175;12700,4445;17780,5715;24765,5715;30480,5715;37465,5715;43180,3175;50165,0;24765,50800;24765,50800" o:connectangles="0,0,0,0,0,0,0,0,0,0,0,0"/>
                </v:shape>
                <v:rect id="Rectangle 1852" o:spid="_x0000_s1224" style="position:absolute;left:23272;top:30632;width:8179;height:54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JiNOxQAAAN0AAAAPAAAAZHJzL2Rvd25yZXYueG1sRI9Ba8JA&#10;EIXvBf/DMkJvdaPQEqKriBIUT61N72N2TILZ2bC7JrG/vlso9DbDe9+bN6vNaFrRk/ONZQXzWQKC&#10;uLS64UpB8Zm/pCB8QNbYWiYFD/KwWU+eVphpO/AH9edQiRjCPkMFdQhdJqUvazLoZ7YjjtrVOoMh&#10;rq6S2uEQw00rF0nyJg02HC/U2NGupvJ2vptYA4t9X6T5+yl/7d3h8v01bNtcqefpuF2CCDSGf/Mf&#10;fdSRS5MF/H4TR5DrHwAAAP//AwBQSwECLQAUAAYACAAAACEA2+H2y+4AAACFAQAAEwAAAAAAAAAA&#10;AAAAAAAAAAAAW0NvbnRlbnRfVHlwZXNdLnhtbFBLAQItABQABgAIAAAAIQBa9CxbvwAAABUBAAAL&#10;AAAAAAAAAAAAAAAAAB8BAABfcmVscy8ucmVsc1BLAQItABQABgAIAAAAIQCRJiNOxQAAAN0AAAAP&#10;AAAAAAAAAAAAAAAAAAcCAABkcnMvZG93bnJldi54bWxQSwUGAAAAAAMAAwC3AAAA+QIAAAAA&#10;" fillcolor="#cfc" strokeweight=".25pt"/>
                <v:rect id="Rectangle 1854" o:spid="_x0000_s1225" style="position:absolute;left:24028;top:32289;width:6521;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AnuFwAAAAN0AAAAPAAAAZHJzL2Rvd25yZXYueG1sRE/bagIx&#10;EH0v9B/CFPpWEy3IshpFBMGWvrj6AcNm9oLJZElSd/17Uyj4NodznfV2clbcKMTes4b5TIEgrr3p&#10;udVwOR8+ChAxIRu0nknDnSJsN68vayyNH/lEtyq1IodwLFFDl9JQShnrjhzGmR+IM9f44DBlGFpp&#10;Ao453Fm5UGopHfacGzocaN9Rfa1+nQZ5rg5jUdmg/Pei+bFfx1NDXuv3t2m3ApFoSk/xv/to8vxC&#10;fcLfN/kEuXkAAAD//wMAUEsBAi0AFAAGAAgAAAAhANvh9svuAAAAhQEAABMAAAAAAAAAAAAAAAAA&#10;AAAAAFtDb250ZW50X1R5cGVzXS54bWxQSwECLQAUAAYACAAAACEAWvQsW78AAAAVAQAACwAAAAAA&#10;AAAAAAAAAAAfAQAAX3JlbHMvLnJlbHNQSwECLQAUAAYACAAAACEABAJ7hcAAAADdAAAADwAAAAAA&#10;AAAAAAAAAAAHAgAAZHJzL2Rvd25yZXYueG1sUEsFBgAAAAADAAMAtwAAAPQCAAAAAA==&#10;" filled="f" stroked="f">
                  <v:textbox style="mso-fit-shape-to-text:t" inset="0,0,0,0">
                    <w:txbxContent>
                      <w:p w14:paraId="74771428" w14:textId="77777777" w:rsidR="00181A7E" w:rsidRDefault="00181A7E" w:rsidP="00F94E00">
                        <w:r>
                          <w:rPr>
                            <w:rFonts w:cs="Arial"/>
                            <w:b/>
                            <w:bCs/>
                            <w:color w:val="000000"/>
                            <w:sz w:val="14"/>
                            <w:szCs w:val="14"/>
                          </w:rPr>
                          <w:t>Dynamic Model</w:t>
                        </w:r>
                      </w:p>
                    </w:txbxContent>
                  </v:textbox>
                </v:rect>
                <v:rect id="Rectangle 1855" o:spid="_x0000_s1226" style="position:absolute;left:26250;top:33369;width:29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6+PxwAAAAN0AAAAPAAAAZHJzL2Rvd25yZXYueG1sRE/bagIx&#10;EH0v9B/CFPpWE6XIshpFBMGWvrj6AcNm9oLJZElSd/17Uyj4NodznfV2clbcKMTes4b5TIEgrr3p&#10;udVwOR8+ChAxIRu0nknDnSJsN68vayyNH/lEtyq1IodwLFFDl9JQShnrjhzGmR+IM9f44DBlGFpp&#10;Ao453Fm5UGopHfacGzocaN9Rfa1+nQZ5rg5jUdmg/Pei+bFfx1NDXuv3t2m3ApFoSk/xv/to8vxC&#10;fcLfN/kEuXkAAAD//wMAUEsBAi0AFAAGAAgAAAAhANvh9svuAAAAhQEAABMAAAAAAAAAAAAAAAAA&#10;AAAAAFtDb250ZW50X1R5cGVzXS54bWxQSwECLQAUAAYACAAAACEAWvQsW78AAAAVAQAACwAAAAAA&#10;AAAAAAAAAAAfAQAAX3JlbHMvLnJlbHNQSwECLQAUAAYACAAAACEAi+vj8cAAAADdAAAADwAAAAAA&#10;AAAAAAAAAAAHAgAAZHJzL2Rvd25yZXYueG1sUEsFBgAAAAADAAMAtwAAAPQCAAAAAA==&#10;" filled="f" stroked="f">
                  <v:textbox style="mso-fit-shape-to-text:t" inset="0,0,0,0">
                    <w:txbxContent>
                      <w:p w14:paraId="0AA147FE" w14:textId="77777777" w:rsidR="00181A7E" w:rsidRDefault="00181A7E" w:rsidP="00F94E00">
                        <w:r>
                          <w:rPr>
                            <w:rFonts w:cs="Arial"/>
                            <w:b/>
                            <w:bCs/>
                            <w:color w:val="000000"/>
                            <w:sz w:val="14"/>
                            <w:szCs w:val="14"/>
                          </w:rPr>
                          <w:t>(</w:t>
                        </w:r>
                      </w:p>
                    </w:txbxContent>
                  </v:textbox>
                </v:rect>
                <v:rect id="Rectangle 1856" o:spid="_x0000_s1227" style="position:absolute;left:26549;top:33369;width:1632;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0ZqwAAAAN0AAAAPAAAAZHJzL2Rvd25yZXYueG1sRE/bagIx&#10;EH0v9B/CFPpWE4XKshpFBMGWvrj6AcNm9oLJZElSd/17Uyj4NodznfV2clbcKMTes4b5TIEgrr3p&#10;udVwOR8+ChAxIRu0nknDnSJsN68vayyNH/lEtyq1IodwLFFDl9JQShnrjhzGmR+IM9f44DBlGFpp&#10;Ao453Fm5UGopHfacGzocaN9Rfa1+nQZ5rg5jUdmg/Pei+bFfx1NDXuv3t2m3ApFoSk/xv/to8vxC&#10;fcLfN/kEuXkAAAD//wMAUEsBAi0AFAAGAAgAAAAhANvh9svuAAAAhQEAABMAAAAAAAAAAAAAAAAA&#10;AAAAAFtDb250ZW50X1R5cGVzXS54bWxQSwECLQAUAAYACAAAACEAWvQsW78AAAAVAQAACwAAAAAA&#10;AAAAAAAAAAAfAQAAX3JlbHMvLnJlbHNQSwECLQAUAAYACAAAACEA5KdGasAAAADdAAAADwAAAAAA&#10;AAAAAAAAAAAHAgAAZHJzL2Rvd25yZXYueG1sUEsFBgAAAAADAAMAtwAAAPQCAAAAAA==&#10;" filled="f" stroked="f">
                  <v:textbox style="mso-fit-shape-to-text:t" inset="0,0,0,0">
                    <w:txbxContent>
                      <w:p w14:paraId="685050A7" w14:textId="77777777" w:rsidR="00181A7E" w:rsidRDefault="00181A7E" w:rsidP="00F94E00">
                        <w:r>
                          <w:rPr>
                            <w:rFonts w:cs="Arial"/>
                            <w:b/>
                            <w:bCs/>
                            <w:color w:val="000000"/>
                            <w:sz w:val="14"/>
                            <w:szCs w:val="14"/>
                          </w:rPr>
                          <w:t>CIM</w:t>
                        </w:r>
                      </w:p>
                    </w:txbxContent>
                  </v:textbox>
                </v:rect>
                <v:rect id="Rectangle 1857" o:spid="_x0000_s1228" style="position:absolute;left:28174;top:33369;width:29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ddgdwAAAAN0AAAAPAAAAZHJzL2Rvd25yZXYueG1sRE/NagIx&#10;EL4X+g5hCr11k3qQZTWKCIKWXlx9gGEz+4PJZElSd337plDwNh/f76y3s7PiTiEOnjV8FgoEcePN&#10;wJ2G6+XwUYKICdmg9UwaHhRhu3l9WWNl/MRnutepEzmEY4Ua+pTGSsrY9OQwFn4kzlzrg8OUYeik&#10;CTjlcGflQqmldDhwbuhxpH1Pza3+cRrkpT5MZW2D8l+L9tuejueWvNbvb/NuBSLRnJ7if/fR5Pml&#10;WsLfN/kEufkFAAD//wMAUEsBAi0AFAAGAAgAAAAhANvh9svuAAAAhQEAABMAAAAAAAAAAAAAAAAA&#10;AAAAAFtDb250ZW50X1R5cGVzXS54bWxQSwECLQAUAAYACAAAACEAWvQsW78AAAAVAQAACwAAAAAA&#10;AAAAAAAAAAAfAQAAX3JlbHMvLnJlbHNQSwECLQAUAAYACAAAACEAFHXYHcAAAADdAAAADwAAAAAA&#10;AAAAAAAAAAAHAgAAZHJzL2Rvd25yZXYueG1sUEsFBgAAAAADAAMAtwAAAPQCAAAAAA==&#10;" filled="f" stroked="f">
                  <v:textbox style="mso-fit-shape-to-text:t" inset="0,0,0,0">
                    <w:txbxContent>
                      <w:p w14:paraId="7D213047" w14:textId="77777777" w:rsidR="00181A7E" w:rsidRDefault="00181A7E" w:rsidP="00F94E00">
                        <w:r>
                          <w:rPr>
                            <w:rFonts w:cs="Arial"/>
                            <w:b/>
                            <w:bCs/>
                            <w:color w:val="000000"/>
                            <w:sz w:val="14"/>
                            <w:szCs w:val="14"/>
                          </w:rPr>
                          <w:t>)</w:t>
                        </w:r>
                      </w:p>
                    </w:txbxContent>
                  </v:textbox>
                </v:rect>
                <v:rect id="Rectangle 1861" o:spid="_x0000_s1229" style="position:absolute;left:774;top:2387;width:19774;height:166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69frwQAAAN0AAAAPAAAAZHJzL2Rvd25yZXYueG1sRE/LqsIw&#10;EN0L/kMYwZ2muvDRaxQRFO9GqbpwObcZ22IzKU2s9e9vBMHdHM5zFqvWlKKh2hWWFYyGEQji1OqC&#10;MwWX83YwA+E8ssbSMil4kYPVsttZYKztkxNqTj4TIYRdjApy76tYSpfmZNANbUUcuJutDfoA60zq&#10;Gp8h3JRyHEUTabDg0JBjRZuc0vvpYRSkyfxw3F/xt/nb2G1y2LnX4+iU6vfa9Q8IT63/ij/uvQ7z&#10;Z9EU3t+EE+TyHwAA//8DAFBLAQItABQABgAIAAAAIQDb4fbL7gAAAIUBAAATAAAAAAAAAAAAAAAA&#10;AAAAAABbQ29udGVudF9UeXBlc10ueG1sUEsBAi0AFAAGAAgAAAAhAFr0LFu/AAAAFQEAAAsAAAAA&#10;AAAAAAAAAAAAHwEAAF9yZWxzLy5yZWxzUEsBAi0AFAAGAAgAAAAhAOvr1+vBAAAA3QAAAA8AAAAA&#10;AAAAAAAAAAAABwIAAGRycy9kb3ducmV2LnhtbFBLBQYAAAAAAwADALcAAAD1AgAAAAA=&#10;" strokeweight=".25pt">
                  <v:fill r:id="rId32" o:title="" recolor="t" type="tile"/>
                </v:rect>
                <v:rect id="Rectangle 1863" o:spid="_x0000_s1230" style="position:absolute;left:4264;top:34242;width:12592;height:1931;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un0wwAAAN0AAAAPAAAAZHJzL2Rvd25yZXYueG1sRI/NagMx&#10;DITvhbyDUaG3xm4OZdnGCaUQSEMv2fQBxFr7Q215sZ3s9u2jQ6E3iRnNfNrul+DVjVIeI1t4WRtQ&#10;xG10I/cWvi+H5wpULsgOfWSy8EsZ9rvVwxZrF2c+060pvZIQzjVaGEqZaq1zO1DAvI4TsWhdTAGL&#10;rKnXLuEs4cHrjTGvOuDI0jDgRB8DtT/NNVjQl+YwV41PJp423Zf/PJ47itY+PS7vb6AKLeXf/Hd9&#10;dIJfGcGVb2QEvbsDAAD//wMAUEsBAi0AFAAGAAgAAAAhANvh9svuAAAAhQEAABMAAAAAAAAAAAAA&#10;AAAAAAAAAFtDb250ZW50X1R5cGVzXS54bWxQSwECLQAUAAYACAAAACEAWvQsW78AAAAVAQAACwAA&#10;AAAAAAAAAAAAAAAfAQAAX3JlbHMvLnJlbHNQSwECLQAUAAYACAAAACEACqbp9MMAAADdAAAADwAA&#10;AAAAAAAAAAAAAAAHAgAAZHJzL2Rvd25yZXYueG1sUEsFBgAAAAADAAMAtwAAAPcCAAAAAA==&#10;" filled="f" stroked="f">
                  <v:textbox style="mso-fit-shape-to-text:t" inset="0,0,0,0">
                    <w:txbxContent>
                      <w:p w14:paraId="0412740B" w14:textId="77777777" w:rsidR="00181A7E" w:rsidRDefault="00181A7E" w:rsidP="00F94E00">
                        <w:r>
                          <w:rPr>
                            <w:rFonts w:cs="Arial"/>
                            <w:b/>
                            <w:bCs/>
                            <w:i/>
                            <w:iCs/>
                            <w:color w:val="000000"/>
                            <w:sz w:val="16"/>
                            <w:szCs w:val="16"/>
                          </w:rPr>
                          <w:t xml:space="preserve">Power System Operations </w:t>
                        </w:r>
                      </w:p>
                    </w:txbxContent>
                  </v:textbox>
                </v:rect>
                <v:rect id="Rectangle 1864" o:spid="_x0000_s1231" style="position:absolute;left:8468;top:35426;width:4185;height:1931;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6kxvwAAAAN0AAAAPAAAAZHJzL2Rvd25yZXYueG1sRE/NagIx&#10;EL4X+g5hCr3VRA9lXY0igmBLL64+wLCZ/cFksiSpu769KRS8zcf3O+vt5Ky4UYi9Zw3zmQJBXHvT&#10;c6vhcj58FCBiQjZoPZOGO0XYbl5f1lgaP/KJblVqRQ7hWKKGLqWhlDLWHTmMMz8QZ67xwWHKMLTS&#10;BBxzuLNyodSndNhzbuhwoH1H9bX6dRrkuTqMRWWD8t+L5sd+HU8Nea3f36bdCkSiKT3F/+6jyfML&#10;tYS/b/IJcvMAAAD//wMAUEsBAi0AFAAGAAgAAAAhANvh9svuAAAAhQEAABMAAAAAAAAAAAAAAAAA&#10;AAAAAFtDb250ZW50X1R5cGVzXS54bWxQSwECLQAUAAYACAAAACEAWvQsW78AAAAVAQAACwAAAAAA&#10;AAAAAAAAAAAfAQAAX3JlbHMvLnJlbHNQSwECLQAUAAYACAAAACEAZepMb8AAAADdAAAADwAAAAAA&#10;AAAAAAAAAAAHAgAAZHJzL2Rvd25yZXYueG1sUEsFBgAAAAADAAMAtwAAAPQCAAAAAA==&#10;" filled="f" stroked="f">
                  <v:textbox style="mso-fit-shape-to-text:t" inset="0,0,0,0">
                    <w:txbxContent>
                      <w:p w14:paraId="6EE5DA0A" w14:textId="77777777" w:rsidR="00181A7E" w:rsidRDefault="00181A7E" w:rsidP="00F94E00">
                        <w:r>
                          <w:rPr>
                            <w:rFonts w:cs="Arial"/>
                            <w:b/>
                            <w:bCs/>
                            <w:i/>
                            <w:iCs/>
                            <w:color w:val="000000"/>
                            <w:sz w:val="16"/>
                            <w:szCs w:val="16"/>
                          </w:rPr>
                          <w:t>Systems</w:t>
                        </w:r>
                      </w:p>
                    </w:txbxContent>
                  </v:textbox>
                </v:rect>
                <v:rect id="Rectangle 1865" o:spid="_x0000_s1232" style="position:absolute;left:2825;top:10668;width:4763;height:3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lrM2xgAAAN0AAAAPAAAAZHJzL2Rvd25yZXYueG1sRI9BSwMx&#10;EIXvQv9DmEJvNqnQ0q5Ni1SEWkFoFc/DZtxd3UzWJHa3/945CL3N8N689816O/hWnSmmJrCF2dSA&#10;Ii6Da7iy8P72dLsElTKywzYwWbhQgu1mdLPGwoWej3Q+5UpJCKcCLdQ5d4XWqazJY5qGjli0zxA9&#10;ZlljpV3EXsJ9q++MWWiPDUtDjR3taiq/T7/ewlfchY8DPlbPe/Maj3Pzs+pfFtZOxsPDPahMQ76a&#10;/6/3TvCXM+GXb2QEvfkDAAD//wMAUEsBAi0AFAAGAAgAAAAhANvh9svuAAAAhQEAABMAAAAAAAAA&#10;AAAAAAAAAAAAAFtDb250ZW50X1R5cGVzXS54bWxQSwECLQAUAAYACAAAACEAWvQsW78AAAAVAQAA&#10;CwAAAAAAAAAAAAAAAAAfAQAAX3JlbHMvLnJlbHNQSwECLQAUAAYACAAAACEAMpazNsYAAADdAAAA&#10;DwAAAAAAAAAAAAAAAAAHAgAAZHJzL2Rvd25yZXYueG1sUEsFBgAAAAADAAMAtwAAAPoCAAAAAA==&#10;" fillcolor="#e8eef7" strokeweight=".25pt"/>
                <v:rect id="Rectangle 1867" o:spid="_x0000_s1233" style="position:absolute;left:3524;top:11176;width:3530;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Rda0wAAAAN0AAAAPAAAAZHJzL2Rvd25yZXYueG1sRE/NisIw&#10;EL4LvkMYYW+a1sNSukYRQdDFi3UfYGimP2wyKUm03bc3grC3+fh+Z7ObrBEP8qF3rCBfZSCIa6d7&#10;bhX83I7LAkSIyBqNY1LwRwF22/lsg6V2I1/pUcVWpBAOJSroYhxKKUPdkcWwcgNx4hrnLcYEfSu1&#10;xzGFWyPXWfYpLfacGjoc6NBR/VvdrQJ5q45jURmfue91czHn07Uhp9THYtp/gYg0xX/x233SaX6R&#10;5/D6Jp0gt08AAAD//wMAUEsBAi0AFAAGAAgAAAAhANvh9svuAAAAhQEAABMAAAAAAAAAAAAAAAAA&#10;AAAAAFtDb250ZW50X1R5cGVzXS54bWxQSwECLQAUAAYACAAAACEAWvQsW78AAAAVAQAACwAAAAAA&#10;AAAAAAAAAAAfAQAAX3JlbHMvLnJlbHNQSwECLQAUAAYACAAAACEAHkXWtMAAAADdAAAADwAAAAAA&#10;AAAAAAAAAAAHAgAAZHJzL2Rvd25yZXYueG1sUEsFBgAAAAADAAMAtwAAAPQCAAAAAA==&#10;" filled="f" stroked="f">
                  <v:textbox style="mso-fit-shape-to-text:t" inset="0,0,0,0">
                    <w:txbxContent>
                      <w:p w14:paraId="7FC97B17" w14:textId="77777777" w:rsidR="00181A7E" w:rsidRDefault="00181A7E" w:rsidP="00F94E00">
                        <w:r>
                          <w:rPr>
                            <w:rFonts w:cs="Arial"/>
                            <w:b/>
                            <w:bCs/>
                            <w:color w:val="000000"/>
                            <w:sz w:val="10"/>
                            <w:szCs w:val="10"/>
                          </w:rPr>
                          <w:t xml:space="preserve">Power Flow </w:t>
                        </w:r>
                      </w:p>
                    </w:txbxContent>
                  </v:textbox>
                </v:rect>
                <v:rect id="Rectangle 1868" o:spid="_x0000_s1234" style="position:absolute;left:4044;top:11899;width:2471;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0jDwAAAAN0AAAAPAAAAZHJzL2Rvd25yZXYueG1sRE/NisIw&#10;EL4L+w5hFrxpag9SukZZFgQVL9Z9gKGZ/rDJpCTR1rc3grC3+fh+Z7ObrBF38qF3rGC1zEAQ1073&#10;3Cr4ve4XBYgQkTUax6TgQQF224/ZBkvtRr7QvYqtSCEcSlTQxTiUUoa6I4th6QbixDXOW4wJ+lZq&#10;j2MKt0bmWbaWFntODR0O9NNR/VfdrAJ5rfZjURmfuVPenM3xcGnIKTX/nL6/QESa4r/47T7oNL9Y&#10;5fD6Jp0gt08AAAD//wMAUEsBAi0AFAAGAAgAAAAhANvh9svuAAAAhQEAABMAAAAAAAAAAAAAAAAA&#10;AAAAAFtDb250ZW50X1R5cGVzXS54bWxQSwECLQAUAAYACAAAACEAWvQsW78AAAAVAQAACwAAAAAA&#10;AAAAAAAAAAAfAQAAX3JlbHMvLnJlbHNQSwECLQAUAAYACAAAACEA7pdIw8AAAADdAAAADwAAAAAA&#10;AAAAAAAAAAAHAgAAZHJzL2Rvd25yZXYueG1sUEsFBgAAAAADAAMAtwAAAPQCAAAAAA==&#10;" filled="f" stroked="f">
                  <v:textbox style="mso-fit-shape-to-text:t" inset="0,0,0,0">
                    <w:txbxContent>
                      <w:p w14:paraId="3AE8B51F" w14:textId="77777777" w:rsidR="00181A7E" w:rsidRDefault="00181A7E" w:rsidP="00F94E00">
                        <w:r>
                          <w:rPr>
                            <w:rFonts w:cs="Arial"/>
                            <w:b/>
                            <w:bCs/>
                            <w:color w:val="000000"/>
                            <w:sz w:val="10"/>
                            <w:szCs w:val="10"/>
                          </w:rPr>
                          <w:t xml:space="preserve">solution </w:t>
                        </w:r>
                      </w:p>
                    </w:txbxContent>
                  </v:textbox>
                </v:rect>
                <v:rect id="Rectangle 1869" o:spid="_x0000_s1235" style="position:absolute;left:4203;top:12649;width:2051;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2+1YwAAAAN0AAAAPAAAAZHJzL2Rvd25yZXYueG1sRE/bisIw&#10;EH1f8B/CCL6tqQpLqUYRQXBlX6x+wNBML5hMSpK19e+NsLBvczjX2exGa8SDfOgcK1jMMxDEldMd&#10;Nwpu1+NnDiJEZI3GMSl4UoDddvKxwUK7gS/0KGMjUgiHAhW0MfaFlKFqyWKYu544cbXzFmOCvpHa&#10;45DCrZHLLPuSFjtODS32dGipupe/VoG8lschL43P3HlZ/5jv06Ump9RsOu7XICKN8V/85z7pND9f&#10;rOD9TTpBbl8AAAD//wMAUEsBAi0AFAAGAAgAAAAhANvh9svuAAAAhQEAABMAAAAAAAAAAAAAAAAA&#10;AAAAAFtDb250ZW50X1R5cGVzXS54bWxQSwECLQAUAAYACAAAACEAWvQsW78AAAAVAQAACwAAAAAA&#10;AAAAAAAAAAAfAQAAX3JlbHMvLnJlbHNQSwECLQAUAAYACAAAACEAgdvtWMAAAADdAAAADwAAAAAA&#10;AAAAAAAAAAAHAgAAZHJzL2Rvd25yZXYueG1sUEsFBgAAAAADAAMAtwAAAPQCAAAAAA==&#10;" filled="f" stroked="f">
                  <v:textbox style="mso-fit-shape-to-text:t" inset="0,0,0,0">
                    <w:txbxContent>
                      <w:p w14:paraId="23496F5C" w14:textId="77777777" w:rsidR="00181A7E" w:rsidRDefault="00181A7E" w:rsidP="00F94E00">
                        <w:r>
                          <w:rPr>
                            <w:rFonts w:cs="Arial"/>
                            <w:b/>
                            <w:bCs/>
                            <w:color w:val="000000"/>
                            <w:sz w:val="10"/>
                            <w:szCs w:val="10"/>
                          </w:rPr>
                          <w:t>engine</w:t>
                        </w:r>
                      </w:p>
                    </w:txbxContent>
                  </v:textbox>
                </v:rect>
                <v:rect id="Rectangle 1870" o:spid="_x0000_s1236" style="position:absolute;left:2489;top:14522;width:5099;height:41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rbU1wwAAAN0AAAAPAAAAZHJzL2Rvd25yZXYueG1sRE9NawIx&#10;EL0L/ocwQm+aWKrYrVGKpaAWBK14HjbT3dXNZJuk7vrvm0LB2zze58yXna3FlXyoHGsYjxQI4tyZ&#10;igsNx8/34QxEiMgGa8ek4UYBlot+b46ZcS3v6XqIhUghHDLUUMbYZFKGvCSLYeQa4sR9OW8xJugL&#10;aTy2KdzW8lGpqbRYcWoosaFVSfnl8GM1nP3Knbb4VmzWauf3E/X93H5MtX4YdK8vICJ18S7+d69N&#10;mj8bP8HfN+kEufgFAAD//wMAUEsBAi0AFAAGAAgAAAAhANvh9svuAAAAhQEAABMAAAAAAAAAAAAA&#10;AAAAAAAAAFtDb250ZW50X1R5cGVzXS54bWxQSwECLQAUAAYACAAAACEAWvQsW78AAAAVAQAACwAA&#10;AAAAAAAAAAAAAAAfAQAAX3JlbHMvLnJlbHNQSwECLQAUAAYACAAAACEATa21NcMAAADdAAAADwAA&#10;AAAAAAAAAAAAAAAHAgAAZHJzL2Rvd25yZXYueG1sUEsFBgAAAAADAAMAtwAAAPcCAAAAAA==&#10;" fillcolor="#e8eef7" strokeweight=".25pt"/>
                <v:rect id="Rectangle 1872" o:spid="_x0000_s1237" style="position:absolute;left:3473;top:14795;width:3283;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ftC3wAAAAN0AAAAPAAAAZHJzL2Rvd25yZXYueG1sRE/bisIw&#10;EH1f8B/CCL6tqYJLqUYRQXBlX6x+wNBML5hMSpK19e+NsLBvczjX2exGa8SDfOgcK1jMMxDEldMd&#10;Nwpu1+NnDiJEZI3GMSl4UoDddvKxwUK7gS/0KGMjUgiHAhW0MfaFlKFqyWKYu544cbXzFmOCvpHa&#10;45DCrZHLLPuSFjtODS32dGipupe/VoG8lschL43P3HlZ/5jv06Ump9RsOu7XICKN8V/85z7pND9f&#10;rOD9TTpBbl8AAAD//wMAUEsBAi0AFAAGAAgAAAAhANvh9svuAAAAhQEAABMAAAAAAAAAAAAAAAAA&#10;AAAAAFtDb250ZW50X1R5cGVzXS54bWxQSwECLQAUAAYACAAAACEAWvQsW78AAAAVAQAACwAAAAAA&#10;AAAAAAAAAAAfAQAAX3JlbHMvLnJlbHNQSwECLQAUAAYACAAAACEAYX7Qt8AAAADdAAAADwAAAAAA&#10;AAAAAAAAAAAHAgAAZHJzL2Rvd25yZXYueG1sUEsFBgAAAAADAAMAtwAAAPQCAAAAAA==&#10;" filled="f" stroked="f">
                  <v:textbox style="mso-fit-shape-to-text:t" inset="0,0,0,0">
                    <w:txbxContent>
                      <w:p w14:paraId="21F09847" w14:textId="77777777" w:rsidR="00181A7E" w:rsidRDefault="00181A7E" w:rsidP="00F94E00">
                        <w:r>
                          <w:rPr>
                            <w:rFonts w:cs="Arial"/>
                            <w:b/>
                            <w:bCs/>
                            <w:color w:val="000000"/>
                            <w:sz w:val="10"/>
                            <w:szCs w:val="10"/>
                          </w:rPr>
                          <w:t xml:space="preserve">Substation </w:t>
                        </w:r>
                      </w:p>
                    </w:txbxContent>
                  </v:textbox>
                </v:rect>
                <v:rect id="Rectangle 1873" o:spid="_x0000_s1238" style="position:absolute;left:4044;top:15551;width:2083;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E7AvwAAAN0AAAAPAAAAZHJzL2Rvd25yZXYueG1sRE/NisIw&#10;EL4L+w5hBG+a6kFKNYoIgi5erPsAQzP9wWRSkqytb78RhL3Nx/c72/1ojXiSD51jBctFBoK4crrj&#10;RsHP/TTPQYSIrNE4JgUvCrDffU22WGg38I2eZWxECuFQoII2xr6QMlQtWQwL1xMnrnbeYkzQN1J7&#10;HFK4NXKVZWtpsePU0GJPx5aqR/lrFch7eRry0vjMfa/qq7mcbzU5pWbT8bABEWmM/+KP+6zT/Hy5&#10;hvc36QS5+wMAAP//AwBQSwECLQAUAAYACAAAACEA2+H2y+4AAACFAQAAEwAAAAAAAAAAAAAAAAAA&#10;AAAAW0NvbnRlbnRfVHlwZXNdLnhtbFBLAQItABQABgAIAAAAIQBa9CxbvwAAABUBAAALAAAAAAAA&#10;AAAAAAAAAB8BAABfcmVscy8ucmVsc1BLAQItABQABgAIAAAAIQCRrE7AvwAAAN0AAAAPAAAAAAAA&#10;AAAAAAAAAAcCAABkcnMvZG93bnJldi54bWxQSwUGAAAAAAMAAwC3AAAA8wIAAAAA&#10;" filled="f" stroked="f">
                  <v:textbox style="mso-fit-shape-to-text:t" inset="0,0,0,0">
                    <w:txbxContent>
                      <w:p w14:paraId="18531377" w14:textId="77777777" w:rsidR="00181A7E" w:rsidRDefault="00181A7E" w:rsidP="00F94E00">
                        <w:r>
                          <w:rPr>
                            <w:rFonts w:cs="Arial"/>
                            <w:b/>
                            <w:bCs/>
                            <w:color w:val="000000"/>
                            <w:sz w:val="10"/>
                            <w:szCs w:val="10"/>
                          </w:rPr>
                          <w:t xml:space="preserve">Details </w:t>
                        </w:r>
                      </w:p>
                    </w:txbxContent>
                  </v:textbox>
                </v:rect>
                <v:rect id="Rectangle 1874" o:spid="_x0000_s1239" style="position:absolute;left:2952;top:16281;width:4204;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OtbwAAAAN0AAAAPAAAAZHJzL2Rvd25yZXYueG1sRE/NisIw&#10;EL4v+A5hBG9rqge3VKOIILiyF6sPMDTTH0wmJcna+vZGWNjbfHy/s9mN1ogH+dA5VrCYZyCIK6c7&#10;bhTcrsfPHESIyBqNY1LwpAC77eRjg4V2A1/oUcZGpBAOBSpoY+wLKUPVksUwdz1x4mrnLcYEfSO1&#10;xyGFWyOXWbaSFjtODS32dGipupe/VoG8lschL43P3HlZ/5jv06Ump9RsOu7XICKN8V/85z7pND9f&#10;fMH7m3SC3L4AAAD//wMAUEsBAi0AFAAGAAgAAAAhANvh9svuAAAAhQEAABMAAAAAAAAAAAAAAAAA&#10;AAAAAFtDb250ZW50X1R5cGVzXS54bWxQSwECLQAUAAYACAAAACEAWvQsW78AAAAVAQAACwAAAAAA&#10;AAAAAAAAAAAfAQAAX3JlbHMvLnJlbHNQSwECLQAUAAYACAAAACEA/uDrW8AAAADdAAAADwAAAAAA&#10;AAAAAAAAAAAHAgAAZHJzL2Rvd25yZXYueG1sUEsFBgAAAAADAAMAtwAAAPQCAAAAAA==&#10;" filled="f" stroked="f">
                  <v:textbox style="mso-fit-shape-to-text:t" inset="0,0,0,0">
                    <w:txbxContent>
                      <w:p w14:paraId="1956FCED" w14:textId="77777777" w:rsidR="00181A7E" w:rsidRDefault="00181A7E" w:rsidP="00F94E00">
                        <w:r>
                          <w:rPr>
                            <w:rFonts w:cs="Arial"/>
                            <w:b/>
                            <w:bCs/>
                            <w:color w:val="000000"/>
                            <w:sz w:val="10"/>
                            <w:szCs w:val="10"/>
                          </w:rPr>
                          <w:t>including Bus</w:t>
                        </w:r>
                      </w:p>
                    </w:txbxContent>
                  </v:textbox>
                </v:rect>
                <v:rect id="Rectangle 1875" o:spid="_x0000_s1240" style="position:absolute;left:6940;top:16281;width:178;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f38pwwAAAN0AAAAPAAAAZHJzL2Rvd25yZXYueG1sRI/NagMx&#10;DITvhbyDUSG3xpscyrKJE0ohkIZesukDiLX2h9ryYjvZ7dtHh0BvEjOa+bQ7zN6pO8U0BDawXhWg&#10;iJtgB+4M/FyPbyWolJEtusBk4I8SHPaLlx1WNkx8oXudOyUhnCo00Oc8VlqnpiePaRVGYtHaED1m&#10;WWOnbcRJwr3Tm6J41x4HloYeR/rsqfmtb96AvtbHqaxdLMJ50367r9OlpWDM8nX+2ILKNOd/8/P6&#10;ZAW/XAuufCMj6P0DAAD//wMAUEsBAi0AFAAGAAgAAAAhANvh9svuAAAAhQEAABMAAAAAAAAAAAAA&#10;AAAAAAAAAFtDb250ZW50X1R5cGVzXS54bWxQSwECLQAUAAYACAAAACEAWvQsW78AAAAVAQAACwAA&#10;AAAAAAAAAAAAAAAfAQAAX3JlbHMvLnJlbHNQSwECLQAUAAYACAAAACEAj39/KcMAAADdAAAADwAA&#10;AAAAAAAAAAAAAAAHAgAAZHJzL2Rvd25yZXYueG1sUEsFBgAAAAADAAMAtwAAAPcCAAAAAA==&#10;" filled="f" stroked="f">
                  <v:textbox style="mso-fit-shape-to-text:t" inset="0,0,0,0">
                    <w:txbxContent>
                      <w:p w14:paraId="4983FDE5" w14:textId="77777777" w:rsidR="00181A7E" w:rsidRDefault="00181A7E" w:rsidP="00F94E00">
                        <w:r>
                          <w:rPr>
                            <w:rFonts w:cs="Arial"/>
                            <w:b/>
                            <w:bCs/>
                            <w:color w:val="000000"/>
                            <w:sz w:val="10"/>
                            <w:szCs w:val="10"/>
                          </w:rPr>
                          <w:t>/</w:t>
                        </w:r>
                      </w:p>
                    </w:txbxContent>
                  </v:textbox>
                </v:rect>
                <v:rect id="Rectangle 1876" o:spid="_x0000_s1241" style="position:absolute;left:4044;top:17024;width:2052;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M9qywAAAAN0AAAAPAAAAZHJzL2Rvd25yZXYueG1sRE/NisIw&#10;EL4v+A5hBG9rqgfpVqOIILiyF6sPMDTTH0wmJcna+vZGWNjbfHy/s9mN1ogH+dA5VrCYZyCIK6c7&#10;bhTcrsfPHESIyBqNY1LwpAC77eRjg4V2A1/oUcZGpBAOBSpoY+wLKUPVksUwdz1x4mrnLcYEfSO1&#10;xyGFWyOXWbaSFjtODS32dGipupe/VoG8lschL43P3HlZ/5jv06Ump9RsOu7XICKN8V/85z7pND9f&#10;fMH7m3SC3L4AAAD//wMAUEsBAi0AFAAGAAgAAAAhANvh9svuAAAAhQEAABMAAAAAAAAAAAAAAAAA&#10;AAAAAFtDb250ZW50X1R5cGVzXS54bWxQSwECLQAUAAYACAAAACEAWvQsW78AAAAVAQAACwAAAAAA&#10;AAAAAAAAAAAfAQAAX3JlbHMvLnJlbHNQSwECLQAUAAYACAAAACEA4DPassAAAADdAAAADwAAAAAA&#10;AAAAAAAAAAAHAgAAZHJzL2Rvd25yZXYueG1sUEsFBgAAAAADAAMAtwAAAPQCAAAAAA==&#10;" filled="f" stroked="f">
                  <v:textbox style="mso-fit-shape-to-text:t" inset="0,0,0,0">
                    <w:txbxContent>
                      <w:p w14:paraId="6AC37424" w14:textId="77777777" w:rsidR="00181A7E" w:rsidRDefault="00181A7E" w:rsidP="00F94E00">
                        <w:r>
                          <w:rPr>
                            <w:rFonts w:cs="Arial"/>
                            <w:b/>
                            <w:bCs/>
                            <w:color w:val="000000"/>
                            <w:sz w:val="10"/>
                            <w:szCs w:val="10"/>
                          </w:rPr>
                          <w:t xml:space="preserve">Switch </w:t>
                        </w:r>
                      </w:p>
                    </w:txbxContent>
                  </v:textbox>
                </v:rect>
                <v:rect id="Rectangle 1877" o:spid="_x0000_s1242" style="position:absolute;left:3079;top:17697;width:416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bmSwwAAAN0AAAAPAAAAZHJzL2Rvd25yZXYueG1sRI/NasMw&#10;EITvhb6D2EJujVwfinGjhBAIpKGXOH2AxVr/UGllJDV23z57CPS2y8zOfLvZLd6pG8U0Bjbwti5A&#10;EbfBjtwb+L4eXytQKSNbdIHJwB8l2G2fnzZY2zDzhW5N7pWEcKrRwJDzVGud2oE8pnWYiEXrQvSY&#10;ZY29thFnCfdOl0Xxrj2OLA0DTnQYqP1pfr0BfW2Oc9W4WIRz2X25z9Olo2DM6mXZf4DKtOR/8+P6&#10;ZAW/KoVfvpER9PYOAAD//wMAUEsBAi0AFAAGAAgAAAAhANvh9svuAAAAhQEAABMAAAAAAAAAAAAA&#10;AAAAAAAAAFtDb250ZW50X1R5cGVzXS54bWxQSwECLQAUAAYACAAAACEAWvQsW78AAAAVAQAACwAA&#10;AAAAAAAAAAAAAAAfAQAAX3JlbHMvLnJlbHNQSwECLQAUAAYACAAAACEAv2W5ksMAAADdAAAADwAA&#10;AAAAAAAAAAAAAAAHAgAAZHJzL2Rvd25yZXYueG1sUEsFBgAAAAADAAMAtwAAAPcCAAAAAA==&#10;" filled="f" stroked="f">
                  <v:textbox style="mso-fit-shape-to-text:t" inset="0,0,0,0">
                    <w:txbxContent>
                      <w:p w14:paraId="57F55FCB" w14:textId="77777777" w:rsidR="00181A7E" w:rsidRDefault="00181A7E" w:rsidP="00F94E00">
                        <w:r>
                          <w:rPr>
                            <w:rFonts w:cs="Arial"/>
                            <w:b/>
                            <w:bCs/>
                            <w:color w:val="000000"/>
                            <w:sz w:val="10"/>
                            <w:szCs w:val="10"/>
                          </w:rPr>
                          <w:t>Configuration</w:t>
                        </w:r>
                      </w:p>
                    </w:txbxContent>
                  </v:textbox>
                </v:rect>
                <v:rect id="Rectangle 1878" o:spid="_x0000_s1243" style="position:absolute;left:2825;top:6807;width:4763;height:31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ttwQwwAAAN0AAAAPAAAAZHJzL2Rvd25yZXYueG1sRE/bagIx&#10;EH0v+A9hhL7VRKGiq1GKUrAtFLzg87AZd9duJmuSuuvfm0LBtzmc68yXna3FlXyoHGsYDhQI4tyZ&#10;igsNh/37ywREiMgGa8ek4UYBlove0xwz41re0nUXC5FCOGSooYyxyaQMeUkWw8A1xIk7OW8xJugL&#10;aTy2KdzWcqTUWFqsODWU2NCqpPxn92s1nP3KHT9xXXxs1LffvqrLtP0aa/3c795mICJ18SH+d29M&#10;mj8ZDeHvm3SCXNwBAAD//wMAUEsBAi0AFAAGAAgAAAAhANvh9svuAAAAhQEAABMAAAAAAAAAAAAA&#10;AAAAAAAAAFtDb250ZW50X1R5cGVzXS54bWxQSwECLQAUAAYACAAAACEAWvQsW78AAAAVAQAACwAA&#10;AAAAAAAAAAAAAAAfAQAAX3JlbHMvLnJlbHNQSwECLQAUAAYACAAAACEAk7bcEMMAAADdAAAADwAA&#10;AAAAAAAAAAAAAAAHAgAAZHJzL2Rvd25yZXYueG1sUEsFBgAAAAADAAMAtwAAAPcCAAAAAA==&#10;" fillcolor="#e8eef7" strokeweight=".25pt"/>
                <v:rect id="Rectangle 1880" o:spid="_x0000_s1244" style="position:absolute;left:3232;top:7651;width:4134;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4J+wAAAAN0AAAAPAAAAZHJzL2Rvd25yZXYueG1sRE/NisIw&#10;EL4v+A5hBG9ruj1IqUaRBUEXL9Z9gKGZ/mAyKUm03bc3grC3+fh+Z7ObrBEP8qF3rOBrmYEgrp3u&#10;uVXwez18FiBCRNZoHJOCPwqw284+NlhqN/KFHlVsRQrhUKKCLsahlDLUHVkMSzcQJ65x3mJM0LdS&#10;exxTuDUyz7KVtNhzauhwoO+O6lt1twrktTqMRWV85n7y5mxOx0tDTqnFfNqvQUSa4r/47T7qNL/I&#10;c3h9k06Q2ycAAAD//wMAUEsBAi0AFAAGAAgAAAAhANvh9svuAAAAhQEAABMAAAAAAAAAAAAAAAAA&#10;AAAAAFtDb250ZW50X1R5cGVzXS54bWxQSwECLQAUAAYACAAAACEAWvQsW78AAAAVAQAACwAAAAAA&#10;AAAAAAAAAAAfAQAAX3JlbHMvLnJlbHNQSwECLQAUAAYACAAAACEAIPuCfsAAAADdAAAADwAAAAAA&#10;AAAAAAAAAAAHAgAAZHJzL2Rvd25yZXYueG1sUEsFBgAAAAADAAMAtwAAAPQCAAAAAA==&#10;" filled="f" stroked="f">
                  <v:textbox style="mso-fit-shape-to-text:t" inset="0,0,0,0">
                    <w:txbxContent>
                      <w:p w14:paraId="7EA1ABA0" w14:textId="77777777" w:rsidR="00181A7E" w:rsidRDefault="00181A7E" w:rsidP="00F94E00">
                        <w:r>
                          <w:rPr>
                            <w:rFonts w:cs="Arial"/>
                            <w:b/>
                            <w:bCs/>
                            <w:color w:val="000000"/>
                            <w:sz w:val="10"/>
                            <w:szCs w:val="10"/>
                          </w:rPr>
                          <w:t xml:space="preserve">Transmission </w:t>
                        </w:r>
                      </w:p>
                    </w:txbxContent>
                  </v:textbox>
                </v:rect>
                <v:rect id="Rectangle 1881" o:spid="_x0000_s1245" style="position:absolute;left:3975;top:8382;width:254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yflwQAAAN0AAAAPAAAAZHJzL2Rvd25yZXYueG1sRE/dasIw&#10;FL4XfIdwhN3ZdB1IqUYZA0HHbqw+wKE5/WHJSUmi7d5+GQy8Ox/f79kdZmvEg3wYHCt4zXIQxI3T&#10;A3cKbtfjugQRIrJG45gU/FCAw3652GGl3cQXetSxEymEQ4UK+hjHSsrQ9GQxZG4kTlzrvMWYoO+k&#10;9jilcGtkkecbaXHg1NDjSB89Nd/13SqQ1/o4lbXxufss2i9zPl1ackq9rOb3LYhIc3yK/90nneaX&#10;xRv8fZNOkPtfAAAA//8DAFBLAQItABQABgAIAAAAIQDb4fbL7gAAAIUBAAATAAAAAAAAAAAAAAAA&#10;AAAAAABbQ29udGVudF9UeXBlc10ueG1sUEsBAi0AFAAGAAgAAAAhAFr0LFu/AAAAFQEAAAsAAAAA&#10;AAAAAAAAAAAAHwEAAF9yZWxzLy5yZWxzUEsBAi0AFAAGAAgAAAAhAE+3J+XBAAAA3QAAAA8AAAAA&#10;AAAAAAAAAAAABwIAAGRycy9kb3ducmV2LnhtbFBLBQYAAAAAAwADALcAAAD1AgAAAAA=&#10;" filled="f" stroked="f">
                  <v:textbox style="mso-fit-shape-to-text:t" inset="0,0,0,0">
                    <w:txbxContent>
                      <w:p w14:paraId="513D03FD" w14:textId="77777777" w:rsidR="00181A7E" w:rsidRDefault="00181A7E" w:rsidP="00F94E00">
                        <w:r>
                          <w:rPr>
                            <w:rFonts w:cs="Arial"/>
                            <w:b/>
                            <w:bCs/>
                            <w:color w:val="000000"/>
                            <w:sz w:val="10"/>
                            <w:szCs w:val="10"/>
                          </w:rPr>
                          <w:t>Registry</w:t>
                        </w:r>
                      </w:p>
                    </w:txbxContent>
                  </v:textbox>
                </v:rect>
                <v:rect id="Rectangle 1882" o:spid="_x0000_s1246" style="position:absolute;left:2825;top:3175;width:4763;height:3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k9H/xQAAANwAAAAPAAAAZHJzL2Rvd25yZXYueG1sRI/dagIx&#10;FITvC75DOELvaqJQ0dUoRSnYFgr+4PVhc9xduzlZk9Rd394UCl4OM/MNM192thZX8qFyrGE4UCCI&#10;c2cqLjQc9u8vExAhIhusHZOGGwVYLnpPc8yMa3lL110sRIJwyFBDGWOTSRnykiyGgWuIk3dy3mJM&#10;0hfSeGwT3NZypNRYWqw4LZTY0Kqk/Gf3azWc/codP3FdfGzUt9++qsu0/Rpr/dzv3mYgInXxEf5v&#10;b4yG0WQIf2fSEZCLOwAAAP//AwBQSwECLQAUAAYACAAAACEA2+H2y+4AAACFAQAAEwAAAAAAAAAA&#10;AAAAAAAAAAAAW0NvbnRlbnRfVHlwZXNdLnhtbFBLAQItABQABgAIAAAAIQBa9CxbvwAAABUBAAAL&#10;AAAAAAAAAAAAAAAAAB8BAABfcmVscy8ucmVsc1BLAQItABQABgAIAAAAIQAnk9H/xQAAANwAAAAP&#10;AAAAAAAAAAAAAAAAAAcCAABkcnMvZG93bnJldi54bWxQSwUGAAAAAAMAAwC3AAAA+QIAAAAA&#10;" fillcolor="#e8eef7" strokeweight=".25pt"/>
                <v:rect id="Rectangle 1884" o:spid="_x0000_s1247" style="position:absolute;left:3257;top:3346;width:4274;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c+YkwQAAANwAAAAPAAAAZHJzL2Rvd25yZXYueG1sRI/disIw&#10;FITvF3yHcATv1nR7IaUaRRYEXbyx7gMcmtMfTE5KEm337Y0g7OUwM98wm91kjXiQD71jBV/LDARx&#10;7XTPrYLf6+GzABEiskbjmBT8UYDddvaxwVK7kS/0qGIrEoRDiQq6GIdSylB3ZDEs3UCcvMZ5izFJ&#10;30rtcUxwa2SeZStpsee00OFA3x3Vt+puFchrdRiLyvjM/eTN2ZyOl4acUov5tF+DiDTF//C7fdQK&#10;8iKH15l0BOT2CQAA//8DAFBLAQItABQABgAIAAAAIQDb4fbL7gAAAIUBAAATAAAAAAAAAAAAAAAA&#10;AAAAAABbQ29udGVudF9UeXBlc10ueG1sUEsBAi0AFAAGAAgAAAAhAFr0LFu/AAAAFQEAAAsAAAAA&#10;AAAAAAAAAAAAHwEAAF9yZWxzLy5yZWxzUEsBAi0AFAAGAAgAAAAhAEFz5iTBAAAA3AAAAA8AAAAA&#10;AAAAAAAAAAAABwIAAGRycy9kb3ducmV2LnhtbFBLBQYAAAAAAwADALcAAAD1AgAAAAA=&#10;" filled="f" stroked="f">
                  <v:textbox style="mso-fit-shape-to-text:t" inset="0,0,0,0">
                    <w:txbxContent>
                      <w:p w14:paraId="15437997" w14:textId="77777777" w:rsidR="00181A7E" w:rsidRDefault="00181A7E" w:rsidP="00F94E00">
                        <w:r>
                          <w:rPr>
                            <w:rFonts w:cs="Arial"/>
                            <w:b/>
                            <w:bCs/>
                            <w:color w:val="000000"/>
                            <w:sz w:val="10"/>
                            <w:szCs w:val="10"/>
                          </w:rPr>
                          <w:t>WECC Source</w:t>
                        </w:r>
                      </w:p>
                    </w:txbxContent>
                  </v:textbox>
                </v:rect>
                <v:rect id="Rectangle 1885" o:spid="_x0000_s1248" style="position:absolute;left:3581;top:4019;width:1130;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P0O/wgAAANwAAAAPAAAAZHJzL2Rvd25yZXYueG1sRI/dagIx&#10;FITvC75DOIJ3NdsVyrI1SikIKt649gEOm7M/NDlZkuiub28EoZfDzHzDrLeTNeJGPvSOFXwsMxDE&#10;tdM9twp+L7v3AkSIyBqNY1JwpwDbzextjaV2I5/pVsVWJAiHEhV0MQ6llKHuyGJYuoE4eY3zFmOS&#10;vpXa45jg1sg8yz6lxZ7TQocD/XRU/1VXq0Beqt1YVMZn7pg3J3PYnxtySi3m0/cXiEhT/A+/2nut&#10;IC9W8DyTjoDcPAAAAP//AwBQSwECLQAUAAYACAAAACEA2+H2y+4AAACFAQAAEwAAAAAAAAAAAAAA&#10;AAAAAAAAW0NvbnRlbnRfVHlwZXNdLnhtbFBLAQItABQABgAIAAAAIQBa9CxbvwAAABUBAAALAAAA&#10;AAAAAAAAAAAAAB8BAABfcmVscy8ucmVsc1BLAQItABQABgAIAAAAIQAuP0O/wgAAANwAAAAPAAAA&#10;AAAAAAAAAAAAAAcCAABkcnMvZG93bnJldi54bWxQSwUGAAAAAAMAAwC3AAAA9gIAAAAA&#10;" filled="f" stroked="f">
                  <v:textbox style="mso-fit-shape-to-text:t" inset="0,0,0,0">
                    <w:txbxContent>
                      <w:p w14:paraId="011A5802" w14:textId="77777777" w:rsidR="00181A7E" w:rsidRDefault="00181A7E" w:rsidP="00F94E00">
                        <w:r>
                          <w:rPr>
                            <w:rFonts w:cs="Arial"/>
                            <w:b/>
                            <w:bCs/>
                            <w:color w:val="000000"/>
                            <w:sz w:val="10"/>
                            <w:szCs w:val="10"/>
                          </w:rPr>
                          <w:t>bus</w:t>
                        </w:r>
                      </w:p>
                    </w:txbxContent>
                  </v:textbox>
                </v:rect>
                <v:rect id="Rectangle 1886" o:spid="_x0000_s1249" style="position:absolute;left:4654;top:4019;width:178;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1tvLwgAAANwAAAAPAAAAZHJzL2Rvd25yZXYueG1sRI/dagIx&#10;FITvC75DOIJ3NdtFyrI1SikIKt649gEOm7M/NDlZkuiub28EoZfDzHzDrLeTNeJGPvSOFXwsMxDE&#10;tdM9twp+L7v3AkSIyBqNY1JwpwDbzextjaV2I5/pVsVWJAiHEhV0MQ6llKHuyGJYuoE4eY3zFmOS&#10;vpXa45jg1sg8yz6lxZ7TQocD/XRU/1VXq0Beqt1YVMZn7pg3J3PYnxtySi3m0/cXiEhT/A+/2nut&#10;IC9W8DyTjoDcPAAAAP//AwBQSwECLQAUAAYACAAAACEA2+H2y+4AAACFAQAAEwAAAAAAAAAAAAAA&#10;AAAAAAAAW0NvbnRlbnRfVHlwZXNdLnhtbFBLAQItABQABgAIAAAAIQBa9CxbvwAAABUBAAALAAAA&#10;AAAAAAAAAAAAAB8BAABfcmVscy8ucmVsc1BLAQItABQABgAIAAAAIQCh1tvLwgAAANwAAAAPAAAA&#10;AAAAAAAAAAAAAAcCAABkcnMvZG93bnJldi54bWxQSwUGAAAAAAMAAwC3AAAA9gIAAAAA&#10;" filled="f" stroked="f">
                  <v:textbox style="mso-fit-shape-to-text:t" inset="0,0,0,0">
                    <w:txbxContent>
                      <w:p w14:paraId="5612CD73" w14:textId="77777777" w:rsidR="00181A7E" w:rsidRDefault="00181A7E" w:rsidP="00F94E00">
                        <w:r>
                          <w:rPr>
                            <w:rFonts w:cs="Arial"/>
                            <w:b/>
                            <w:bCs/>
                            <w:color w:val="000000"/>
                            <w:sz w:val="10"/>
                            <w:szCs w:val="10"/>
                          </w:rPr>
                          <w:t>/</w:t>
                        </w:r>
                      </w:p>
                    </w:txbxContent>
                  </v:textbox>
                </v:rect>
                <v:rect id="Rectangle 1887" o:spid="_x0000_s1250" style="position:absolute;left:4832;top:4019;width:2121;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mn5QwgAAANwAAAAPAAAAZHJzL2Rvd25yZXYueG1sRI/dagIx&#10;FITvC75DOIJ3NdsFy7I1SikIKt649gEOm7M/NDlZkuiub28EoZfDzHzDrLeTNeJGPvSOFXwsMxDE&#10;tdM9twp+L7v3AkSIyBqNY1JwpwDbzextjaV2I5/pVsVWJAiHEhV0MQ6llKHuyGJYuoE4eY3zFmOS&#10;vpXa45jg1sg8yz6lxZ7TQocD/XRU/1VXq0Beqt1YVMZn7pg3J3PYnxtySi3m0/cXiEhT/A+/2nut&#10;IC9W8DyTjoDcPAAAAP//AwBQSwECLQAUAAYACAAAACEA2+H2y+4AAACFAQAAEwAAAAAAAAAAAAAA&#10;AAAAAAAAW0NvbnRlbnRfVHlwZXNdLnhtbFBLAQItABQABgAIAAAAIQBa9CxbvwAAABUBAAALAAAA&#10;AAAAAAAAAAAAAB8BAABfcmVscy8ucmVsc1BLAQItABQABgAIAAAAIQDOmn5QwgAAANwAAAAPAAAA&#10;AAAAAAAAAAAAAAcCAABkcnMvZG93bnJldi54bWxQSwUGAAAAAAMAAwC3AAAA9gIAAAAA&#10;" filled="f" stroked="f">
                  <v:textbox style="mso-fit-shape-to-text:t" inset="0,0,0,0">
                    <w:txbxContent>
                      <w:p w14:paraId="5779BBFB" w14:textId="77777777" w:rsidR="00181A7E" w:rsidRDefault="00181A7E" w:rsidP="00F94E00">
                        <w:r>
                          <w:rPr>
                            <w:rFonts w:cs="Arial"/>
                            <w:b/>
                            <w:bCs/>
                            <w:color w:val="000000"/>
                            <w:sz w:val="10"/>
                            <w:szCs w:val="10"/>
                          </w:rPr>
                          <w:t>branch</w:t>
                        </w:r>
                      </w:p>
                    </w:txbxContent>
                  </v:textbox>
                </v:rect>
                <v:rect id="Rectangle 1888" o:spid="_x0000_s1251" style="position:absolute;left:3867;top:4762;width:2864;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OAnwQAAANwAAAAPAAAAZHJzL2Rvd25yZXYueG1sRI/disIw&#10;FITvBd8hnAXvNN1eSOkaZVkQVLyx7gMcmtMfNjkpSbT17Y0g7OUwM98wm91kjbiTD71jBZ+rDARx&#10;7XTPrYLf635ZgAgRWaNxTAoeFGC3nc82WGo38oXuVWxFgnAoUUEX41BKGeqOLIaVG4iT1zhvMSbp&#10;W6k9jglujcyzbC0t9pwWOhzop6P6r7pZBfJa7ceiMj5zp7w5m+Ph0pBTavExfX+BiDTF//C7fdAK&#10;8mINrzPpCMjtEwAA//8DAFBLAQItABQABgAIAAAAIQDb4fbL7gAAAIUBAAATAAAAAAAAAAAAAAAA&#10;AAAAAABbQ29udGVudF9UeXBlc10ueG1sUEsBAi0AFAAGAAgAAAAhAFr0LFu/AAAAFQEAAAsAAAAA&#10;AAAAAAAAAAAAHwEAAF9yZWxzLy5yZWxzUEsBAi0AFAAGAAgAAAAhAD5I4CfBAAAA3AAAAA8AAAAA&#10;AAAAAAAAAAAABwIAAGRycy9kb3ducmV2LnhtbFBLBQYAAAAAAwADALcAAAD1AgAAAAA=&#10;" filled="f" stroked="f">
                  <v:textbox style="mso-fit-shape-to-text:t" inset="0,0,0,0">
                    <w:txbxContent>
                      <w:p w14:paraId="0D8A3C07" w14:textId="77777777" w:rsidR="00181A7E" w:rsidRDefault="00181A7E" w:rsidP="00F94E00">
                        <w:r>
                          <w:rPr>
                            <w:rFonts w:cs="Arial"/>
                            <w:b/>
                            <w:bCs/>
                            <w:color w:val="000000"/>
                            <w:sz w:val="10"/>
                            <w:szCs w:val="10"/>
                          </w:rPr>
                          <w:t>basecase</w:t>
                        </w:r>
                      </w:p>
                    </w:txbxContent>
                  </v:textbox>
                </v:rect>
                <v:rect id="Rectangle 1889" o:spid="_x0000_s1252" style="position:absolute;left:4311;top:5492;width:1873;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BEW8wgAAANwAAAAPAAAAZHJzL2Rvd25yZXYueG1sRI/dagIx&#10;FITvC75DOIJ3Ndu9sMvWKKUgqHjj2gc4bM7+0ORkSaK7vr0RhF4OM/MNs95O1ogb+dA7VvCxzEAQ&#10;10733Cr4vezeCxAhIms0jknBnQJsN7O3NZbajXymWxVbkSAcSlTQxTiUUoa6I4th6Qbi5DXOW4xJ&#10;+lZqj2OCWyPzLFtJiz2nhQ4H+umo/quuVoG8VLuxqIzP3DFvTuawPzfklFrMp+8vEJGm+B9+tfda&#10;QV58wvNMOgJy8wAAAP//AwBQSwECLQAUAAYACAAAACEA2+H2y+4AAACFAQAAEwAAAAAAAAAAAAAA&#10;AAAAAAAAW0NvbnRlbnRfVHlwZXNdLnhtbFBLAQItABQABgAIAAAAIQBa9CxbvwAAABUBAAALAAAA&#10;AAAAAAAAAAAAAB8BAABfcmVscy8ucmVsc1BLAQItABQABgAIAAAAIQBRBEW8wgAAANwAAAAPAAAA&#10;AAAAAAAAAAAAAAcCAABkcnMvZG93bnJldi54bWxQSwUGAAAAAAMAAwC3AAAA9gIAAAAA&#10;" filled="f" stroked="f">
                  <v:textbox style="mso-fit-shape-to-text:t" inset="0,0,0,0">
                    <w:txbxContent>
                      <w:p w14:paraId="6C6478DE" w14:textId="77777777" w:rsidR="00181A7E" w:rsidRDefault="00181A7E" w:rsidP="00F94E00">
                        <w:r>
                          <w:rPr>
                            <w:rFonts w:cs="Arial"/>
                            <w:b/>
                            <w:bCs/>
                            <w:color w:val="000000"/>
                            <w:sz w:val="10"/>
                            <w:szCs w:val="10"/>
                          </w:rPr>
                          <w:t>model</w:t>
                        </w:r>
                      </w:p>
                    </w:txbxContent>
                  </v:textbox>
                </v:rect>
                <v:shape id="Freeform 1890" o:spid="_x0000_s1253" style="position:absolute;left:1911;top:4762;width:914;height:7493;visibility:visible;mso-wrap-style:square;v-text-anchor:top" coordsize="144,1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ihtewwAAAN0AAAAPAAAAZHJzL2Rvd25yZXYueG1sRE9La8JA&#10;EL4X/A/LCL3VjaE+iK4iLQU9Fa16HrKTbDQ7G7Nbjf313YLQ23x8z5kvO1uLK7W+cqxgOEhAEOdO&#10;V1wq2H99vExB+ICssXZMCu7kYbnoPc0x0+7GW7ruQiliCPsMFZgQmkxKnxuy6AeuIY5c4VqLIcK2&#10;lLrFWwy3tUyTZCwtVhwbDDb0Zig/776tgs+fsMnTojsUZvJ+PFWji5GTi1LP/W41AxGoC//ih3ut&#10;4/xp+gp/38QT5OIXAAD//wMAUEsBAi0AFAAGAAgAAAAhANvh9svuAAAAhQEAABMAAAAAAAAAAAAA&#10;AAAAAAAAAFtDb250ZW50X1R5cGVzXS54bWxQSwECLQAUAAYACAAAACEAWvQsW78AAAAVAQAACwAA&#10;AAAAAAAAAAAAAAAfAQAAX3JlbHMvLnJlbHNQSwECLQAUAAYACAAAACEAnIobXsMAAADdAAAADwAA&#10;AAAAAAAAAAAAAAAHAgAAZHJzL2Rvd25yZXYueG1sUEsFBgAAAAADAAMAtwAAAPcCAAAAAA==&#10;" path="m144,l,,,1180r84,e" filled="f" strokeweight=".45pt">
                  <v:path arrowok="t" o:connecttype="custom" o:connectlocs="91440,0;0,0;0,749300;53340,749300" o:connectangles="0,0,0,0"/>
                </v:shape>
                <v:shape id="Freeform 1891" o:spid="_x0000_s1254" style="position:absolute;left:2317;top:12014;width:508;height:476;visibility:visible;mso-wrap-style:square;v-text-anchor:top" coordsize="8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D2bixQAAAN0AAAAPAAAAZHJzL2Rvd25yZXYueG1sRI9Pi8Iw&#10;EMXvgt8hjODNpiq60jWKCC4e/bO74m1oxrZsMylNtlY/vREEbzO8N+/3Zr5sTSkaql1hWcEwikEQ&#10;p1YXnCn4Pm4GMxDOI2ssLZOCGzlYLrqdOSbaXnlPzcFnIoSwS1BB7n2VSOnSnAy6yFbEQbvY2qAP&#10;a51JXeM1hJtSjuJ4Kg0WHAg5VrTOKf07/JvA/Rh+7fzqfvzN7A9Vp21znowvSvV77eoThKfWv82v&#10;660O9WejCTy/CSPIxQMAAP//AwBQSwECLQAUAAYACAAAACEA2+H2y+4AAACFAQAAEwAAAAAAAAAA&#10;AAAAAAAAAAAAW0NvbnRlbnRfVHlwZXNdLnhtbFBLAQItABQABgAIAAAAIQBa9CxbvwAAABUBAAAL&#10;AAAAAAAAAAAAAAAAAB8BAABfcmVscy8ucmVsc1BLAQItABQABgAIAAAAIQBdD2bixQAAAN0AAAAP&#10;AAAAAAAAAAAAAAAAAAcCAABkcnMvZG93bnJldi54bWxQSwUGAAAAAAMAAwC3AAAA+QIAAAAA&#10;" path="m80,38l,75,5,66,7,57,9,49,9,38r,-9l7,20,5,9,,,80,38r,xe" fillcolor="black" stroked="f">
                  <v:path arrowok="t" o:connecttype="custom" o:connectlocs="50800,24130;0,47625;3175,41910;4445,36195;5715,31115;5715,24130;5715,18415;4445,12700;3175,5715;0,0;50800,24130;50800,24130" o:connectangles="0,0,0,0,0,0,0,0,0,0,0,0"/>
                </v:shape>
                <v:shape id="Freeform 1892" o:spid="_x0000_s1255" style="position:absolute;left:2317;top:12014;width:508;height:476;visibility:visible;mso-wrap-style:square;v-text-anchor:top" coordsize="8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eUgOxQAAAN0AAAAPAAAAZHJzL2Rvd25yZXYueG1sRE9La8JA&#10;EL4X/A/LCL0U3VTQSuoaQlqplxLq4z5kp0na7GzIbk3017uC0Nt8fM9ZJYNpxIk6V1tW8DyNQBAX&#10;VtdcKjjsN5MlCOeRNTaWScGZHCTr0cMKY217/qLTzpcihLCLUUHlfRtL6YqKDLqpbYkD9207gz7A&#10;rpS6wz6Em0bOomghDdYcGipsKauo+N39GQWtTJ/ey8+fZp5nmEZvl03+8nFU6nE8pK8gPA3+X3x3&#10;b3WYv5wt4PZNOEGurwAAAP//AwBQSwECLQAUAAYACAAAACEA2+H2y+4AAACFAQAAEwAAAAAAAAAA&#10;AAAAAAAAAAAAW0NvbnRlbnRfVHlwZXNdLnhtbFBLAQItABQABgAIAAAAIQBa9CxbvwAAABUBAAAL&#10;AAAAAAAAAAAAAAAAAB8BAABfcmVscy8ucmVsc1BLAQItABQABgAIAAAAIQDDeUgOxQAAAN0AAAAP&#10;AAAAAAAAAAAAAAAAAAcCAABkcnMvZG93bnJldi54bWxQSwUGAAAAAAMAAwC3AAAA+QIAAAAA&#10;" path="m80,38l,75,5,66,7,57,9,49,9,38r,-9l7,20,5,9,,,80,38r,e" filled="f" strokeweight=".1pt">
                  <v:path arrowok="t" o:connecttype="custom" o:connectlocs="50800,24130;0,47625;3175,41910;4445,36195;5715,31115;5715,24130;5715,18415;4445,12700;3175,5715;0,0;50800,24130;50800,24130" o:connectangles="0,0,0,0,0,0,0,0,0,0,0,0"/>
                </v:shape>
                <v:shape id="Freeform 1893" o:spid="_x0000_s1256" style="position:absolute;left:7588;top:8394;width:673;height:3182;visibility:visible;mso-wrap-style:square;v-text-anchor:top" coordsize="106,5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LFFxAAAAN0AAAAPAAAAZHJzL2Rvd25yZXYueG1sRE9Na8JA&#10;EL0L/odlhF6kbvSgaeoqQSiUgkJSqR6H7DQJyc6G7FbTf+8Kgrd5vM9ZbwfTigv1rrasYD6LQBAX&#10;VtdcKjh+f7zGIJxH1thaJgX/5GC7GY/WmGh75YwuuS9FCGGXoILK+y6R0hUVGXQz2xEH7tf2Bn2A&#10;fSl1j9cQblq5iKKlNFhzaKiwo11FRZP/GQVpM826nyaLm69Vzsf0vD8d8jelXiZD+g7C0+Cf4of7&#10;U4f58WIF92/CCXJzAwAA//8DAFBLAQItABQABgAIAAAAIQDb4fbL7gAAAIUBAAATAAAAAAAAAAAA&#10;AAAAAAAAAABbQ29udGVudF9UeXBlc10ueG1sUEsBAi0AFAAGAAgAAAAhAFr0LFu/AAAAFQEAAAsA&#10;AAAAAAAAAAAAAAAAHwEAAF9yZWxzLy5yZWxzUEsBAi0AFAAGAAgAAAAhAJZAsUXEAAAA3QAAAA8A&#10;AAAAAAAAAAAAAAAABwIAAGRycy9kb3ducmV2LnhtbFBLBQYAAAAAAwADALcAAAD4AgAAAAA=&#10;" path="m,l106,r,501l58,501e" filled="f" strokeweight=".45pt">
                  <v:path arrowok="t" o:connecttype="custom" o:connectlocs="0,0;67310,0;67310,318135;36830,318135" o:connectangles="0,0,0,0"/>
                </v:shape>
                <v:shape id="Freeform 1894" o:spid="_x0000_s1257" style="position:absolute;left:7588;top:11328;width:495;height:489;visibility:visible;mso-wrap-style:square;v-text-anchor:top" coordsize="78,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2wR4xQAAAN0AAAAPAAAAZHJzL2Rvd25yZXYueG1sRI/RasJA&#10;EEXfC/7DMoJvdaPQEqKrqFCwUihGP2DMjkk0O5tmV03/vvNQ8G2Ge+feM/Nl7xp1py7Ung1Mxgko&#10;4sLbmksDx8PHawoqRGSLjWcy8EsBlovByxwz6x+8p3seSyUhHDI0UMXYZlqHoiKHYexbYtHOvnMY&#10;Ze1KbTt8SLhr9DRJ3rXDmqWhwpY2FRXX/OYMXN7qC1tfnnfrn216c9/tV3P6NGY07FczUJH6+DT/&#10;X2+t4KdTwZVvZAS9+AMAAP//AwBQSwECLQAUAAYACAAAACEA2+H2y+4AAACFAQAAEwAAAAAAAAAA&#10;AAAAAAAAAAAAW0NvbnRlbnRfVHlwZXNdLnhtbFBLAQItABQABgAIAAAAIQBa9CxbvwAAABUBAAAL&#10;AAAAAAAAAAAAAAAAAB8BAABfcmVscy8ucmVsc1BLAQItABQABgAIAAAAIQCq2wR4xQAAAN0AAAAP&#10;AAAAAAAAAAAAAAAAAAcCAABkcnMvZG93bnJldi54bWxQSwUGAAAAAAMAAwC3AAAA+QIAAAAA&#10;" path="m,37l78,,73,9,71,20r-2,8l69,37r,11l71,57r2,9l78,77,,37r,xe" fillcolor="black" stroked="f">
                  <v:path arrowok="t" o:connecttype="custom" o:connectlocs="0,23495;49530,0;46355,5715;45085,12700;43815,17780;43815,23495;43815,30480;45085,36195;46355,41910;49530,48895;0,23495;0,23495" o:connectangles="0,0,0,0,0,0,0,0,0,0,0,0"/>
                </v:shape>
                <v:shape id="Freeform 1895" o:spid="_x0000_s1258" style="position:absolute;left:7588;top:11328;width:495;height:489;visibility:visible;mso-wrap-style:square;v-text-anchor:top" coordsize="78,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VcnxAAAAN0AAAAPAAAAZHJzL2Rvd25yZXYueG1sRE9Na8JA&#10;EL0X+h+WKfRWN/VQ0ugqUloR9GATD3obs2MSzc6G7Griv3cFwds83ueMp72pxYVaV1lW8DmIQBDn&#10;VldcKNhkfx8xCOeRNdaWScGVHEwnry9jTLTt+J8uqS9ECGGXoILS+yaR0uUlGXQD2xAH7mBbgz7A&#10;tpC6xS6Em1oOo+hLGqw4NJTY0E9J+Sk9GwX5sai3c3ZdFu9Wh7VMl/3vfqnU+1s/G4Hw1Pun+OFe&#10;6DA/Hn7D/ZtwgpzcAAAA//8DAFBLAQItABQABgAIAAAAIQDb4fbL7gAAAIUBAAATAAAAAAAAAAAA&#10;AAAAAAAAAABbQ29udGVudF9UeXBlc10ueG1sUEsBAi0AFAAGAAgAAAAhAFr0LFu/AAAAFQEAAAsA&#10;AAAAAAAAAAAAAAAAHwEAAF9yZWxzLy5yZWxzUEsBAi0AFAAGAAgAAAAhAE+xVyfEAAAA3QAAAA8A&#10;AAAAAAAAAAAAAAAABwIAAGRycy9kb3ducmV2LnhtbFBLBQYAAAAAAwADALcAAAD4AgAAAAA=&#10;" path="m,37l78,,73,9,71,20r-2,8l69,37r,11l71,57r2,9l78,77,,37r,e" filled="f" strokeweight=".1pt">
                  <v:path arrowok="t" o:connecttype="custom" o:connectlocs="0,23495;49530,0;46355,5715;45085,12700;43815,17780;43815,23495;43815,30480;45085,36195;46355,41910;49530,48895;0,23495;0,23495" o:connectangles="0,0,0,0,0,0,0,0,0,0,0,0"/>
                </v:shape>
                <v:shape id="Freeform 1896" o:spid="_x0000_s1259" style="position:absolute;left:7588;top:8534;width:2724;height:4407;visibility:visible;mso-wrap-style:square;v-text-anchor:top" coordsize="429,6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fKzJxQAAAN0AAAAPAAAAZHJzL2Rvd25yZXYueG1sRI9Pa8JA&#10;EMXvhX6HZQq9iG5UKpK6igQKPQn+Kb0O2TEbmp2N2TWm3945CN5meG/e+81qM/hG9dTFOrCB6SQD&#10;RVwGW3Nl4HT8Gi9BxYRssQlMBv4pwmb9+rLC3IYb76k/pEpJCMccDbiU2lzrWDryGCehJRbtHDqP&#10;Sdau0rbDm4T7Rs+ybKE91iwNDlsqHJV/h6s3gIud+3D+Z9b/Xk4Fjoo0mpM15v1t2H6CSjSkp/lx&#10;/W0FfzkXfvlGRtDrOwAAAP//AwBQSwECLQAUAAYACAAAACEA2+H2y+4AAACFAQAAEwAAAAAAAAAA&#10;AAAAAAAAAAAAW0NvbnRlbnRfVHlwZXNdLnhtbFBLAQItABQABgAIAAAAIQBa9CxbvwAAABUBAAAL&#10;AAAAAAAAAAAAAAAAAB8BAABfcmVscy8ucmVsc1BLAQItABQABgAIAAAAIQD9fKzJxQAAAN0AAAAP&#10;AAAAAAAAAAAAAAAAAAcCAABkcnMvZG93bnJldi54bWxQSwUGAAAAAAMAAwC3AAAA+QIAAAAA&#10;" path="m,694r429,l429,e" filled="f" strokeweight=".45pt">
                  <v:path arrowok="t" o:connecttype="custom" o:connectlocs="0,440690;272415,440690;272415,0" o:connectangles="0,0,0"/>
                </v:shape>
                <v:shape id="Freeform 1897" o:spid="_x0000_s1260" style="position:absolute;left:10064;top:8172;width:502;height:489;visibility:visible;mso-wrap-style:square;v-text-anchor:top" coordsize="79,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aM5wAAAAN0AAAAPAAAAZHJzL2Rvd25yZXYueG1sRE9Li8Iw&#10;EL4v+B/CCHtbExUWqUYRQdCT1Nd5aMa0tJmUJtr67zcLC3ubj+85q83gGvGiLlSeNUwnCgRx4U3F&#10;VsP1sv9agAgR2WDjmTS8KcBmPfpYYWZ8zzm9ztGKFMIhQw1ljG0mZShKchgmviVO3MN3DmOCnZWm&#10;wz6Fu0bOlPqWDitODSW2tCupqM9PpyG3rLbH/mZP95waU+xVmNW11p/jYbsEEWmI/+I/98Gk+Yv5&#10;FH6/SSfI9Q8AAAD//wMAUEsBAi0AFAAGAAgAAAAhANvh9svuAAAAhQEAABMAAAAAAAAAAAAAAAAA&#10;AAAAAFtDb250ZW50X1R5cGVzXS54bWxQSwECLQAUAAYACAAAACEAWvQsW78AAAAVAQAACwAAAAAA&#10;AAAAAAAAAAAfAQAAX3JlbHMvLnJlbHNQSwECLQAUAAYACAAAACEATAmjOcAAAADdAAAADwAAAAAA&#10;AAAAAAAAAAAHAgAAZHJzL2Rvd25yZXYueG1sUEsFBgAAAAADAAMAtwAAAPQCAAAAAA==&#10;" path="m39,l79,77,68,72,59,70,48,68r-9,l28,68r-8,2l8,72,,77,39,r,xe" fillcolor="black" stroked="f">
                  <v:path arrowok="t" o:connecttype="custom" o:connectlocs="24765,0;50165,48895;43180,45720;37465,44450;30480,43180;24765,43180;17780,43180;12700,44450;5080,45720;0,48895;24765,0;24765,0" o:connectangles="0,0,0,0,0,0,0,0,0,0,0,0"/>
                </v:shape>
                <v:shape id="Freeform 1898" o:spid="_x0000_s1261" style="position:absolute;left:10064;top:8172;width:502;height:489;visibility:visible;mso-wrap-style:square;v-text-anchor:top" coordsize="79,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D1VLwgAAAN0AAAAPAAAAZHJzL2Rvd25yZXYueG1sRE/NisIw&#10;EL4v+A5hBG9rqi5SqlFEENTdw1p9gKEZm2IzKU1s69tvFhb2Nh/f76y3g61FR62vHCuYTRMQxIXT&#10;FZcKbtfDewrCB2SNtWNS8CIP283obY2Zdj1fqMtDKWII+wwVmBCaTEpfGLLop64hjtzdtRZDhG0p&#10;dYt9DLe1nCfJUlqsODYYbGhvqHjkT6vgo/vOn6d0aUzyJcPs89yk+/6k1GQ87FYgAg3hX/znPuo4&#10;P13M4febeILc/AAAAP//AwBQSwECLQAUAAYACAAAACEA2+H2y+4AAACFAQAAEwAAAAAAAAAAAAAA&#10;AAAAAAAAW0NvbnRlbnRfVHlwZXNdLnhtbFBLAQItABQABgAIAAAAIQBa9CxbvwAAABUBAAALAAAA&#10;AAAAAAAAAAAAAB8BAABfcmVscy8ucmVsc1BLAQItABQABgAIAAAAIQBOD1VLwgAAAN0AAAAPAAAA&#10;AAAAAAAAAAAAAAcCAABkcnMvZG93bnJldi54bWxQSwUGAAAAAAMAAwC3AAAA9gIAAAAA&#10;" path="m39,l79,77,68,72,59,70,48,68r-9,l28,68r-8,2l8,72,,77,39,r,e" filled="f" strokeweight=".1pt">
                  <v:path arrowok="t" o:connecttype="custom" o:connectlocs="24765,0;50165,48895;43180,45720;37465,44450;30480,43180;24765,43180;17780,43180;12700,44450;5080,45720;0,48895;24765,0;24765,0" o:connectangles="0,0,0,0,0,0,0,0,0,0,0,0"/>
                </v:shape>
                <v:shape id="Freeform 1899" o:spid="_x0000_s1262" style="position:absolute;left:13042;top:9359;width:5449;height:3061;visibility:visible;mso-wrap-style:square;v-text-anchor:top" coordsize="858,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zApcxAAAAN0AAAAPAAAAZHJzL2Rvd25yZXYueG1sRE9Na8JA&#10;EL0X+h+WEbzVjTWIiVmlFgrS9tJUPA/ZMQnJzsbs1qT+erdQ8DaP9znZdjStuFDvassK5rMIBHFh&#10;dc2lgsP329MKhPPIGlvLpOCXHGw3jw8ZptoO/EWX3JcihLBLUUHlfZdK6YqKDLqZ7YgDd7K9QR9g&#10;X0rd4xDCTSufo2gpDdYcGirs6LWiosl/jIKPz+O5GeL3+CCvZbxLcr3M54lS08n4sgbhafR38b97&#10;r8P81WIBf9+EE+TmBgAA//8DAFBLAQItABQABgAIAAAAIQDb4fbL7gAAAIUBAAATAAAAAAAAAAAA&#10;AAAAAAAAAABbQ29udGVudF9UeXBlc10ueG1sUEsBAi0AFAAGAAgAAAAhAFr0LFu/AAAAFQEAAAsA&#10;AAAAAAAAAAAAAAAAHwEAAF9yZWxzLy5yZWxzUEsBAi0AFAAGAAgAAAAhAMrMClzEAAAA3QAAAA8A&#10;AAAAAAAAAAAAAAAABwIAAGRycy9kb3ducmV2LnhtbFBLBQYAAAAAAwADALcAAAD4AgAAAAA=&#10;" path="m,106r,-4l2,95,4,91,9,84r4,-4l17,75r7,-6l33,64r9,-4l51,56,62,51,73,47,84,42,97,38r13,-5l126,31r13,-4l155,25r17,-5l188,18r18,-2l223,11,261,7,301,5,343,r42,l429,r44,l515,3r42,2l597,7r38,4l653,16r17,2l686,20r18,5l719,27r13,4l748,33r13,5l774,42r11,5l796,51r12,5l816,60r9,4l832,69r9,6l845,80r5,4l854,91r2,4l858,102r,4l858,106r,7l856,117r-2,7l850,128r-5,5l841,140r-9,4l825,148r-9,5l808,157r-12,5l785,166r-11,4l761,175r-13,4l732,184r-13,2l704,190r-18,3l670,195r-17,4l635,201r-38,5l557,210r-42,2l473,215r-44,l385,215r-42,-3l301,210r-40,-4l223,201r-17,-2l188,195r-16,-2l155,190r-16,-4l126,184r-16,-5l97,175,84,170,73,166,62,162,51,157r-9,-4l33,148r-9,-4l17,140r-4,-7l9,128,4,124,2,117,,113r,-7l,106xm,376r,4l2,387r2,4l9,396r4,6l17,407r7,4l33,418r9,4l51,427r11,4l73,436r11,4l97,444r13,3l126,451r13,5l155,458r17,4l188,464r18,3l223,469r38,4l301,478r42,2l385,482r44,l473,482r42,-2l557,478r40,-5l635,469r18,-2l670,464r16,-2l704,458r15,-2l732,451r16,-4l761,444r13,-4l785,436r11,-5l808,427r8,-5l825,418r7,-7l841,407r4,-5l850,396r4,-5l856,387r2,-7l858,376r,l858,106r,7l856,117r-2,7l850,128r-5,5l841,140r-9,4l825,148r-9,5l808,157r-12,5l785,166r-11,4l761,175r-13,4l732,184r-13,2l704,190r-18,3l670,195r-17,4l635,201r-38,5l557,210r-42,2l473,215r-44,l385,215r-42,-3l301,210r-40,-4l223,201r-17,-2l188,195r-16,-2l155,190r-16,-4l126,184r-16,-5l97,175,84,170,73,166,62,162,51,157r-9,-4l33,148r-9,-4l17,140r-4,-7l9,128,4,124,2,117,,113r,-7l,376r,xe" stroked="f">
                  <v:path arrowok="t" o:connecttype="custom" o:connectlocs="2540,57785;15240,43815;39370,32385;69850,20955;109220,12700;165735,4445;272415,0;379095,4445;435610,12700;474980,20955;505460,32385;528320,43815;542290,57785;544830,67310;539750,81280;523875,93980;498475,105410;464820,116840;425450,123825;353695,133350;244475,136525;141605,127635;98425,120650;61595,111125;32385,99695;10795,88900;1270,74295;0,238760;5715,251460;20955,265430;46355,276860;80010,286385;119380,294640;191135,303530;300355,306070;403225,297815;447040,290830;483235,281940;513080,271145;534035,258445;543560,245745;544830,67310;539750,81280;523875,93980;498475,105410;464820,116840;425450,123825;353695,133350;244475,136525;141605,127635;98425,120650;61595,111125;32385,99695;10795,88900;1270,74295;0,238760" o:connectangles="0,0,0,0,0,0,0,0,0,0,0,0,0,0,0,0,0,0,0,0,0,0,0,0,0,0,0,0,0,0,0,0,0,0,0,0,0,0,0,0,0,0,0,0,0,0,0,0,0,0,0,0,0,0,0,0"/>
                  <o:lock v:ext="edit" verticies="t"/>
                </v:shape>
                <v:shape id="Freeform 1900" o:spid="_x0000_s1263" style="position:absolute;left:13042;top:9359;width:5449;height:1366;visibility:visible;mso-wrap-style:square;v-text-anchor:top" coordsize="858,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L2efxAAAAN0AAAAPAAAAZHJzL2Rvd25yZXYueG1sRE/NasJA&#10;EL4LfYdlCr3pprZIiG5CqLYUag81PsCQHZOY7GzIrjF9+25B8DYf3+9sssl0YqTBNZYVPC8iEMSl&#10;1Q1XCo7F+zwG4Tyyxs4yKfglB1n6MNtgou2Vf2g8+EqEEHYJKqi97xMpXVmTQbewPXHgTnYw6AMc&#10;KqkHvIZw08llFK2kwYZDQ409vdVUtoeLUbA8T19+u/vOC1P0q33bFmP+sVXq6XHK1yA8Tf4uvrk/&#10;dZgfv7zC/zfhBJn+AQAA//8DAFBLAQItABQABgAIAAAAIQDb4fbL7gAAAIUBAAATAAAAAAAAAAAA&#10;AAAAAAAAAABbQ29udGVudF9UeXBlc10ueG1sUEsBAi0AFAAGAAgAAAAhAFr0LFu/AAAAFQEAAAsA&#10;AAAAAAAAAAAAAAAAHwEAAF9yZWxzLy5yZWxzUEsBAi0AFAAGAAgAAAAhAEIvZ5/EAAAA3QAAAA8A&#10;AAAAAAAAAAAAAAAABwIAAGRycy9kb3ducmV2LnhtbFBLBQYAAAAAAwADALcAAAD4AgAAAAA=&#10;" path="m,106r,-4l2,95,4,91,9,84r4,-4l17,75r7,-6l33,64r9,-4l51,56,62,51,73,47,84,42,97,38r13,-5l126,31r13,-4l155,25r17,-5l188,18r18,-2l223,11,261,7,301,5,343,r42,l429,r44,l515,3r42,2l597,7r38,4l653,16r17,2l686,20r18,5l719,27r13,4l748,33r13,5l774,42r11,5l796,51r12,5l816,60r9,4l832,69r9,6l845,80r5,4l854,91r2,4l858,102r,4l858,106r,7l856,117r-2,7l850,128r-5,5l841,140r-9,4l825,148r-9,5l808,157r-12,5l785,166r-11,4l761,175r-13,4l732,184r-13,2l704,190r-18,3l670,195r-17,4l635,201r-38,5l557,210r-42,2l473,215r-44,l385,215r-42,-3l301,210r-40,-4l223,201r-17,-2l188,195r-16,-2l155,190r-16,-4l126,184r-16,-5l97,175,84,170,73,166,62,162,51,157r-9,-4l33,148r-9,-4l17,140r-4,-7l9,128,4,124,2,117,,113r,-7l,106e" filled="f" strokeweight=".1pt">
                  <v:path arrowok="t" o:connecttype="custom" o:connectlocs="0,64770;2540,57785;8255,50800;15240,43815;26670,38100;39370,32385;53340,26670;69850,20955;88265,17145;109220,12700;130810,10160;165735,4445;217805,0;272415,0;327025,1905;379095,4445;414655,10160;435610,12700;456565,17145;474980,20955;491490,26670;505460,32385;518160,38100;528320,43815;536575,50800;542290,57785;544830,64770;544830,67310;543560,74295;539750,81280;534035,88900;523875,93980;513080,99695;498475,105410;483235,111125;464820,116840;447040,120650;425450,123825;403225,127635;353695,133350;300355,136525;244475,136525;191135,133350;141605,127635;119380,123825;98425,120650;80010,116840;61595,111125;46355,105410;32385,99695;20955,93980;10795,88900;5715,81280;1270,74295;0,67310" o:connectangles="0,0,0,0,0,0,0,0,0,0,0,0,0,0,0,0,0,0,0,0,0,0,0,0,0,0,0,0,0,0,0,0,0,0,0,0,0,0,0,0,0,0,0,0,0,0,0,0,0,0,0,0,0,0,0"/>
                </v:shape>
                <v:shape id="Freeform 1901" o:spid="_x0000_s1264" style="position:absolute;left:13042;top:10033;width:5449;height:2387;visibility:visible;mso-wrap-style:square;v-text-anchor:top" coordsize="858,3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v72/xwAAAN0AAAAPAAAAZHJzL2Rvd25yZXYueG1sRI9Ba8JA&#10;EIXvgv9hmUJvuqlSCamrVLFaEYRaoddpdppEs7Mhuybx37uC0NsM78373kznnSlFQ7UrLCt4GUYg&#10;iFOrC84UHL8/BjEI55E1lpZJwZUczGf93hQTbVv+oubgMxFC2CWoIPe+SqR0aU4G3dBWxEH7s7VB&#10;H9Y6k7rGNoSbUo6iaCINFhwIOVa0zCk9Hy4mcE/rVbw4ntvfH71t9+PLbtPsd0o9P3XvbyA8df7f&#10;/Lj+1KF+PH6F+zdhBDm7AQAA//8DAFBLAQItABQABgAIAAAAIQDb4fbL7gAAAIUBAAATAAAAAAAA&#10;AAAAAAAAAAAAAABbQ29udGVudF9UeXBlc10ueG1sUEsBAi0AFAAGAAgAAAAhAFr0LFu/AAAAFQEA&#10;AAsAAAAAAAAAAAAAAAAAHwEAAF9yZWxzLy5yZWxzUEsBAi0AFAAGAAgAAAAhAAS/vb/HAAAA3QAA&#10;AA8AAAAAAAAAAAAAAAAABwIAAGRycy9kb3ducmV2LnhtbFBLBQYAAAAAAwADALcAAAD7AgAAAAA=&#10;" path="m,270r,4l2,281r2,4l9,290r4,6l17,301r7,4l33,312r9,4l51,321r11,4l73,330r11,4l97,338r13,3l126,345r13,5l155,352r17,4l188,358r18,3l223,363r38,4l301,372r42,2l385,376r44,l473,376r42,-2l557,372r40,-5l635,363r18,-2l670,358r16,-2l704,352r15,-2l732,345r16,-4l761,338r13,-4l785,330r11,-5l808,321r8,-5l825,312r7,-7l841,301r4,-5l850,290r4,-5l856,281r2,-7l858,270r,l858,r,7l856,11r-2,7l850,22r-5,5l841,34r-9,4l825,42r-9,5l808,51r-12,5l785,60r-11,4l761,69r-13,4l732,78r-13,2l704,84r-18,3l670,89r-17,4l635,95r-38,5l557,104r-42,2l473,109r-44,l385,109r-42,-3l301,104r-40,-4l223,95,206,93,188,89,172,87,155,84,139,80,126,78,110,73,97,69,84,64,73,60,62,56,51,51,42,47,33,42,24,38,17,34,13,27,9,22,4,18,2,11,,7,,,,270r,e" filled="f" strokeweight=".1pt">
                  <v:path arrowok="t" o:connecttype="custom" o:connectlocs="0,173990;2540,180975;8255,187960;15240,193675;26670,200660;39370,206375;53340,212090;69850,216535;88265,222250;109220,226060;130810,229235;165735,233045;217805,237490;272415,238760;327025,237490;379095,233045;414655,229235;435610,226060;456565,222250;474980,216535;491490,212090;505460,206375;518160,200660;528320,193675;536575,187960;542290,180975;544830,173990;544830,171450;544830,4445;542290,11430;536575,17145;528320,24130;518160,29845;505460,35560;491490,40640;474980,46355;456565,50800;435610,55245;414655,59055;379095,63500;327025,67310;272415,69215;217805,67310;165735,63500;130810,59055;109220,55245;88265,50800;69850,46355;53340,40640;39370,35560;26670,29845;15240,24130;8255,17145;2540,11430;0,4445;0,171450" o:connectangles="0,0,0,0,0,0,0,0,0,0,0,0,0,0,0,0,0,0,0,0,0,0,0,0,0,0,0,0,0,0,0,0,0,0,0,0,0,0,0,0,0,0,0,0,0,0,0,0,0,0,0,0,0,0,0,0"/>
                </v:shape>
                <v:shape id="Freeform 1902" o:spid="_x0000_s1265" style="position:absolute;left:13042;top:9359;width:5449;height:1366;visibility:visible;mso-wrap-style:square;v-text-anchor:top" coordsize="858,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owLSwQAAAN0AAAAPAAAAZHJzL2Rvd25yZXYueG1sRE9Ni8Iw&#10;EL0L/ocwghfRVC3ido0igqIgiLqHPQ7N2BabSWmi1n9vBMHbPN7nzBaNKcWdaldYVjAcRCCIU6sL&#10;zhT8ndf9KQjnkTWWlknBkxws5u3WDBNtH3yk+8lnIoSwS1BB7n2VSOnSnAy6ga2IA3extUEfYJ1J&#10;XeMjhJtSjqJoIg0WHBpyrGiVU3o93YwCXFcb/9Mc43j3f7hlzHuMe6lS3U6z/AXhqfFf8ce91WH+&#10;dDyB9zfhBDl/AQAA//8DAFBLAQItABQABgAIAAAAIQDb4fbL7gAAAIUBAAATAAAAAAAAAAAAAAAA&#10;AAAAAABbQ29udGVudF9UeXBlc10ueG1sUEsBAi0AFAAGAAgAAAAhAFr0LFu/AAAAFQEAAAsAAAAA&#10;AAAAAAAAAAAAHwEAAF9yZWxzLy5yZWxzUEsBAi0AFAAGAAgAAAAhAPmjAtLBAAAA3QAAAA8AAAAA&#10;AAAAAAAAAAAABwIAAGRycy9kb3ducmV2LnhtbFBLBQYAAAAAAwADALcAAAD1AgAAAAA=&#10;" path="m,106r,-4l2,95,4,91,9,84r4,-4l17,75r7,-6l33,64r9,-4l51,56,62,51,73,47,84,42,97,38r13,-5l126,31r13,-4l155,25r17,-5l188,18r18,-2l223,11,261,7,301,5,343,r42,l429,r44,l515,3r42,2l597,7r38,4l653,16r17,2l686,20r18,5l719,27r13,4l748,33r13,5l774,42r11,5l796,51r12,5l816,60r9,4l832,69r9,6l845,80r5,4l854,91r2,4l858,102r,4l858,106r,7l856,117r-2,7l850,128r-5,5l841,140r-9,4l825,148r-9,5l808,157r-12,5l785,166r-11,4l761,175r-13,4l732,184r-13,2l704,190r-18,3l670,195r-17,4l635,201r-38,5l557,210r-42,2l473,215r-44,l385,215r-42,-3l301,210r-40,-4l223,201r-17,-2l188,195r-16,-2l155,190r-16,-4l126,184r-16,-5l97,175,84,170,73,166,62,162,51,157r-9,-4l33,148r-9,-4l17,140r-4,-7l9,128,4,124,2,117,,113r,-7l,106e" filled="f" strokeweight=".45pt">
                  <v:path arrowok="t" o:connecttype="custom" o:connectlocs="0,64770;2540,57785;8255,50800;15240,43815;26670,38100;39370,32385;53340,26670;69850,20955;88265,17145;109220,12700;130810,10160;165735,4445;217805,0;272415,0;327025,1905;379095,4445;414655,10160;435610,12700;456565,17145;474980,20955;491490,26670;505460,32385;518160,38100;528320,43815;536575,50800;542290,57785;544830,64770;544830,67310;543560,74295;539750,81280;534035,88900;523875,93980;513080,99695;498475,105410;483235,111125;464820,116840;447040,120650;425450,123825;403225,127635;353695,133350;300355,136525;244475,136525;191135,133350;141605,127635;119380,123825;98425,120650;80010,116840;61595,111125;46355,105410;32385,99695;20955,93980;10795,88900;5715,81280;1270,74295;0,67310" o:connectangles="0,0,0,0,0,0,0,0,0,0,0,0,0,0,0,0,0,0,0,0,0,0,0,0,0,0,0,0,0,0,0,0,0,0,0,0,0,0,0,0,0,0,0,0,0,0,0,0,0,0,0,0,0,0,0"/>
                </v:shape>
                <v:shape id="Freeform 1903" o:spid="_x0000_s1266" style="position:absolute;left:13042;top:10033;width:5449;height:2387;visibility:visible;mso-wrap-style:square;v-text-anchor:top" coordsize="858,3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vSHxAAAAN0AAAAPAAAAZHJzL2Rvd25yZXYueG1sRE9NawIx&#10;EL0L/Q9hCt4021rssjWKFAUvha7tweOwmW6WbiZrEtfVX98IQm/zeJ+zWA22FT350DhW8DTNQBBX&#10;TjdcK/j+2k5yECEia2wdk4ILBVgtH0YLLLQ7c0n9PtYihXAoUIGJsSukDJUhi2HqOuLE/ThvMSbo&#10;a6k9nlO4beVzls2lxYZTg8GO3g1Vv/uTVXD4DC+7q9mc5Lwvt/r4YQ5XXyo1fhzWbyAiDfFffHfv&#10;dJqfz17h9k06QS7/AAAA//8DAFBLAQItABQABgAIAAAAIQDb4fbL7gAAAIUBAAATAAAAAAAAAAAA&#10;AAAAAAAAAABbQ29udGVudF9UeXBlc10ueG1sUEsBAi0AFAAGAAgAAAAhAFr0LFu/AAAAFQEAAAsA&#10;AAAAAAAAAAAAAAAAHwEAAF9yZWxzLy5yZWxzUEsBAi0AFAAGAAgAAAAhAAMS9IfEAAAA3QAAAA8A&#10;AAAAAAAAAAAAAAAABwIAAGRycy9kb3ducmV2LnhtbFBLBQYAAAAAAwADALcAAAD4AgAAAAA=&#10;" path="m,270r,4l2,281r2,4l9,290r4,6l17,301r7,4l33,312r9,4l51,321r11,4l73,330r11,4l97,338r13,3l126,345r13,5l155,352r17,4l188,358r18,3l223,363r38,4l301,372r42,2l385,376r44,l473,376r42,-2l557,372r40,-5l635,363r18,-2l670,358r16,-2l704,352r15,-2l732,345r16,-4l761,338r13,-4l785,330r11,-5l808,321r8,-5l825,312r7,-7l841,301r4,-5l850,290r4,-5l856,281r2,-7l858,270r,l858,r,7l856,11r-2,7l850,22r-5,5l841,34r-9,4l825,42r-9,5l808,51r-12,5l785,60r-11,4l761,69r-13,4l732,78r-13,2l704,84r-18,3l670,89r-17,4l635,95r-38,5l557,104r-42,2l473,109r-44,l385,109r-42,-3l301,104r-40,-4l223,95,206,93,188,89,172,87,155,84,139,80,126,78,110,73,97,69,84,64,73,60,62,56,51,51,42,47,33,42,24,38,17,34,13,27,9,22,4,18,2,11,,7,,,,270r,e" filled="f" strokeweight=".45pt">
                  <v:path arrowok="t" o:connecttype="custom" o:connectlocs="0,173990;2540,180975;8255,187960;15240,193675;26670,200660;39370,206375;53340,212090;69850,216535;88265,222250;109220,226060;130810,229235;165735,233045;217805,237490;272415,238760;327025,237490;379095,233045;414655,229235;435610,226060;456565,222250;474980,216535;491490,212090;505460,206375;518160,200660;528320,193675;536575,187960;542290,180975;544830,173990;544830,171450;544830,4445;542290,11430;536575,17145;528320,24130;518160,29845;505460,35560;491490,40640;474980,46355;456565,50800;435610,55245;414655,59055;379095,63500;327025,67310;272415,69215;217805,67310;165735,63500;130810,59055;109220,55245;88265,50800;69850,46355;53340,40640;39370,35560;26670,29845;15240,24130;8255,17145;2540,11430;0,4445;0,171450" o:connectangles="0,0,0,0,0,0,0,0,0,0,0,0,0,0,0,0,0,0,0,0,0,0,0,0,0,0,0,0,0,0,0,0,0,0,0,0,0,0,0,0,0,0,0,0,0,0,0,0,0,0,0,0,0,0,0,0"/>
                </v:shape>
                <v:rect id="Rectangle 1904" o:spid="_x0000_s1267" style="position:absolute;left:12439;top:12712;width:6179;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yiNJxAAAAN0AAAAPAAAAZHJzL2Rvd25yZXYueG1sRI/NagMx&#10;DITvhb6DUaC3xpsUyrKJE0IgkJZesskDiLX2h9jyYrvZ7dtXh0JvEjOa+bTdz96pB8U0BDawWhag&#10;iJtgB+4M3K6n1xJUysgWXWAy8EMJ9rvnpy1WNkx8oUedOyUhnCo00Oc8VlqnpiePaRlGYtHaED1m&#10;WWOnbcRJwr3T66J41x4HloYeRzr21Nzrb29AX+vTVNYuFuFz3X65j/OlpWDMy2I+bEBlmvO/+e/6&#10;bAW/fBNc+UZG0LtfAAAA//8DAFBLAQItABQABgAIAAAAIQDb4fbL7gAAAIUBAAATAAAAAAAAAAAA&#10;AAAAAAAAAABbQ29udGVudF9UeXBlc10ueG1sUEsBAi0AFAAGAAgAAAAhAFr0LFu/AAAAFQEAAAsA&#10;AAAAAAAAAAAAAAAAHwEAAF9yZWxzLy5yZWxzUEsBAi0AFAAGAAgAAAAhAMTKI0nEAAAA3QAAAA8A&#10;AAAAAAAAAAAAAAAABwIAAGRycy9kb3ducmV2LnhtbFBLBQYAAAAAAwADALcAAAD4AgAAAAA=&#10;" filled="f" stroked="f">
                  <v:textbox style="mso-fit-shape-to-text:t" inset="0,0,0,0">
                    <w:txbxContent>
                      <w:p w14:paraId="25584DEE" w14:textId="77777777" w:rsidR="00181A7E" w:rsidRDefault="00181A7E" w:rsidP="00F94E00">
                        <w:r>
                          <w:rPr>
                            <w:rFonts w:cs="Arial"/>
                            <w:b/>
                            <w:bCs/>
                            <w:color w:val="000000"/>
                            <w:sz w:val="14"/>
                            <w:szCs w:val="14"/>
                          </w:rPr>
                          <w:t>GEO Database</w:t>
                        </w:r>
                      </w:p>
                    </w:txbxContent>
                  </v:textbox>
                </v:rect>
                <v:rect id="Rectangle 1905" o:spid="_x0000_s1268" style="position:absolute;left:13125;top:13836;width:254;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hobSwAAAAN0AAAAPAAAAZHJzL2Rvd25yZXYueG1sRE/bagIx&#10;EH0X/Icwgm+a1UJZV6MUQbDFF1c/YNjMXmgyWZLU3f69KQh9m8O5zu4wWiMe5EPnWMFqmYEgrpzu&#10;uFFwv50WOYgQkTUax6TglwIc9tPJDgvtBr7So4yNSCEcClTQxtgXUoaqJYth6XrixNXOW4wJ+kZq&#10;j0MKt0aus+xdWuw4NbTY07Gl6rv8sQrkrTwNeWl85r7W9cV8nq81OaXms/FjCyLSGP/FL/dZp/n5&#10;2wb+vkknyP0TAAD//wMAUEsBAi0AFAAGAAgAAAAhANvh9svuAAAAhQEAABMAAAAAAAAAAAAAAAAA&#10;AAAAAFtDb250ZW50X1R5cGVzXS54bWxQSwECLQAUAAYACAAAACEAWvQsW78AAAAVAQAACwAAAAAA&#10;AAAAAAAAAAAfAQAAX3JlbHMvLnJlbHNQSwECLQAUAAYACAAAACEAq4aG0sAAAADdAAAADwAAAAAA&#10;AAAAAAAAAAAHAgAAZHJzL2Rvd25yZXYueG1sUEsFBgAAAAADAAMAtwAAAPQCAAAAAA==&#10;" filled="f" stroked="f">
                  <v:textbox style="mso-fit-shape-to-text:t" inset="0,0,0,0">
                    <w:txbxContent>
                      <w:p w14:paraId="24DFABC2" w14:textId="77777777" w:rsidR="00181A7E" w:rsidRDefault="00181A7E" w:rsidP="00F94E00">
                        <w:r>
                          <w:rPr>
                            <w:rFonts w:cs="Arial"/>
                            <w:b/>
                            <w:bCs/>
                            <w:color w:val="000000"/>
                            <w:sz w:val="12"/>
                            <w:szCs w:val="12"/>
                          </w:rPr>
                          <w:t>(</w:t>
                        </w:r>
                      </w:p>
                    </w:txbxContent>
                  </v:textbox>
                </v:rect>
                <v:rect id="Rectangle 1906" o:spid="_x0000_s1269" style="position:absolute;left:13404;top:13836;width:1823;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ulwyxAAAAN0AAAAPAAAAZHJzL2Rvd25yZXYueG1sRI/NagMx&#10;DITvhb6DUaC3xptQyrKJE0IgkJZesskDiLX2h9jyYrvZ7dtXh0JvEjOa+bTdz96pB8U0BDawWhag&#10;iJtgB+4M3K6n1xJUysgWXWAy8EMJ9rvnpy1WNkx8oUedOyUhnCo00Oc8VlqnpiePaRlGYtHaED1m&#10;WWOnbcRJwr3T66J41x4HloYeRzr21Nzrb29AX+vTVNYuFuFz3X65j/OlpWDMy2I+bEBlmvO/+e/6&#10;bAW/fBN++UZG0LtfAAAA//8DAFBLAQItABQABgAIAAAAIQDb4fbL7gAAAIUBAAATAAAAAAAAAAAA&#10;AAAAAAAAAABbQ29udGVudF9UeXBlc10ueG1sUEsBAi0AFAAGAAgAAAAhAFr0LFu/AAAAFQEAAAsA&#10;AAAAAAAAAAAAAAAAHwEAAF9yZWxzLy5yZWxzUEsBAi0AFAAGAAgAAAAhAGK6XDLEAAAA3QAAAA8A&#10;AAAAAAAAAAAAAAAABwIAAGRycy9kb3ducmV2LnhtbFBLBQYAAAAAAwADALcAAAD4AgAAAAA=&#10;" filled="f" stroked="f">
                  <v:textbox style="mso-fit-shape-to-text:t" inset="0,0,0,0">
                    <w:txbxContent>
                      <w:p w14:paraId="5B9F9AF3" w14:textId="77777777" w:rsidR="00181A7E" w:rsidRDefault="00181A7E" w:rsidP="00F94E00">
                        <w:r>
                          <w:rPr>
                            <w:rFonts w:cs="Arial"/>
                            <w:b/>
                            <w:bCs/>
                            <w:color w:val="000000"/>
                            <w:sz w:val="12"/>
                            <w:szCs w:val="12"/>
                          </w:rPr>
                          <w:t>node</w:t>
                        </w:r>
                      </w:p>
                    </w:txbxContent>
                  </v:textbox>
                </v:rect>
                <v:rect id="Rectangle 1907" o:spid="_x0000_s1270" style="position:absolute;left:15220;top:13836;width:216;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9vmpwAAAAN0AAAAPAAAAZHJzL2Rvd25yZXYueG1sRE/bisIw&#10;EH1f8B/CCL6tqSJLqUYRQXBlX6x+wNBML5hMSpK19e+NsLBvczjX2exGa8SDfOgcK1jMMxDEldMd&#10;Nwpu1+NnDiJEZI3GMSl4UoDddvKxwUK7gS/0KGMjUgiHAhW0MfaFlKFqyWKYu544cbXzFmOCvpHa&#10;45DCrZHLLPuSFjtODS32dGipupe/VoG8lschL43P3HlZ/5jv06Ump9RsOu7XICKN8V/85z7pND9f&#10;LeD9TTpBbl8AAAD//wMAUEsBAi0AFAAGAAgAAAAhANvh9svuAAAAhQEAABMAAAAAAAAAAAAAAAAA&#10;AAAAAFtDb250ZW50X1R5cGVzXS54bWxQSwECLQAUAAYACAAAACEAWvQsW78AAAAVAQAACwAAAAAA&#10;AAAAAAAAAAAfAQAAX3JlbHMvLnJlbHNQSwECLQAUAAYACAAAACEADfb5qcAAAADdAAAADwAAAAAA&#10;AAAAAAAAAAAHAgAAZHJzL2Rvd25yZXYueG1sUEsFBgAAAAADAAMAtwAAAPQCAAAAAA==&#10;" filled="f" stroked="f">
                  <v:textbox style="mso-fit-shape-to-text:t" inset="0,0,0,0">
                    <w:txbxContent>
                      <w:p w14:paraId="7AFC216F" w14:textId="77777777" w:rsidR="00181A7E" w:rsidRDefault="00181A7E" w:rsidP="00F94E00">
                        <w:r>
                          <w:rPr>
                            <w:rFonts w:cs="Arial"/>
                            <w:b/>
                            <w:bCs/>
                            <w:color w:val="000000"/>
                            <w:sz w:val="12"/>
                            <w:szCs w:val="12"/>
                          </w:rPr>
                          <w:t>/</w:t>
                        </w:r>
                      </w:p>
                    </w:txbxContent>
                  </v:textbox>
                </v:rect>
                <v:rect id="Rectangle 1908" o:spid="_x0000_s1271" style="position:absolute;left:15405;top:13836;width:2756;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JGfewQAAAN0AAAAPAAAAZHJzL2Rvd25yZXYueG1sRE/dasIw&#10;FL4XfIdwhN3ZdGVIqUYZA0HHbqw+wKE5/WHJSUmi7d5+GQy8Ox/f79kdZmvEg3wYHCt4zXIQxI3T&#10;A3cKbtfjugQRIrJG45gU/FCAw3652GGl3cQXetSxEymEQ4UK+hjHSsrQ9GQxZG4kTlzrvMWYoO+k&#10;9jilcGtkkecbaXHg1NDjSB89Nd/13SqQ1/o4lbXxufss2i9zPl1ackq9rOb3LYhIc3yK/90nneaX&#10;bwX8fZNOkPtfAAAA//8DAFBLAQItABQABgAIAAAAIQDb4fbL7gAAAIUBAAATAAAAAAAAAAAAAAAA&#10;AAAAAABbQ29udGVudF9UeXBlc10ueG1sUEsBAi0AFAAGAAgAAAAhAFr0LFu/AAAAFQEAAAsAAAAA&#10;AAAAAAAAAAAAHwEAAF9yZWxzLy5yZWxzUEsBAi0AFAAGAAgAAAAhAP0kZ97BAAAA3QAAAA8AAAAA&#10;AAAAAAAAAAAABwIAAGRycy9kb3ducmV2LnhtbFBLBQYAAAAAAwADALcAAAD1AgAAAAA=&#10;" filled="f" stroked="f">
                  <v:textbox style="mso-fit-shape-to-text:t" inset="0,0,0,0">
                    <w:txbxContent>
                      <w:p w14:paraId="2B61111A" w14:textId="77777777" w:rsidR="00181A7E" w:rsidRDefault="00181A7E" w:rsidP="00F94E00">
                        <w:r>
                          <w:rPr>
                            <w:rFonts w:cs="Arial"/>
                            <w:b/>
                            <w:bCs/>
                            <w:color w:val="000000"/>
                            <w:sz w:val="12"/>
                            <w:szCs w:val="12"/>
                          </w:rPr>
                          <w:t>breaker</w:t>
                        </w:r>
                      </w:p>
                    </w:txbxContent>
                  </v:textbox>
                </v:rect>
                <v:rect id="Rectangle 1909" o:spid="_x0000_s1272" style="position:absolute;left:18186;top:13836;width:254;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MJFwAAAAN0AAAAPAAAAZHJzL2Rvd25yZXYueG1sRE/bagIx&#10;EH0X+g9hCr5ptiqyrEYpgmCLL65+wLCZvWAyWZLobv++KRR8m8O5znY/WiOe5EPnWMHHPANBXDnd&#10;caPgdj3OchAhIms0jknBDwXY794mWyy0G/hCzzI2IoVwKFBBG2NfSBmqliyGueuJE1c7bzEm6Bup&#10;PQ4p3Bq5yLK1tNhxamixp0NL1b18WAXyWh6HvDQ+c9+L+my+TpeanFLT9/FzAyLSGF/if/dJp/n5&#10;agl/36QT5O4XAAD//wMAUEsBAi0AFAAGAAgAAAAhANvh9svuAAAAhQEAABMAAAAAAAAAAAAAAAAA&#10;AAAAAFtDb250ZW50X1R5cGVzXS54bWxQSwECLQAUAAYACAAAACEAWvQsW78AAAAVAQAACwAAAAAA&#10;AAAAAAAAAAAfAQAAX3JlbHMvLnJlbHNQSwECLQAUAAYACAAAACEAkmjCRcAAAADdAAAADwAAAAAA&#10;AAAAAAAAAAAHAgAAZHJzL2Rvd25yZXYueG1sUEsFBgAAAAADAAMAtwAAAPQCAAAAAA==&#10;" filled="f" stroked="f">
                  <v:textbox style="mso-fit-shape-to-text:t" inset="0,0,0,0">
                    <w:txbxContent>
                      <w:p w14:paraId="540E20E8" w14:textId="77777777" w:rsidR="00181A7E" w:rsidRDefault="00181A7E" w:rsidP="00F94E00">
                        <w:r>
                          <w:rPr>
                            <w:rFonts w:cs="Arial"/>
                            <w:b/>
                            <w:bCs/>
                            <w:color w:val="000000"/>
                            <w:sz w:val="12"/>
                            <w:szCs w:val="12"/>
                          </w:rPr>
                          <w:t>)</w:t>
                        </w:r>
                      </w:p>
                    </w:txbxContent>
                  </v:textbox>
                </v:rect>
                <v:shape id="Freeform 1910" o:spid="_x0000_s1273" style="position:absolute;left:11512;top:8172;width:1162;height:2718;visibility:visible;mso-wrap-style:square;v-text-anchor:top" coordsize="183,4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rIeMwgAAAN0AAAAPAAAAZHJzL2Rvd25yZXYueG1sRE9LawIx&#10;EL4L/ocwgjfNVmxZtkYpirK0l/o4eBw242bpZrJsosZ/bwqF3ubje85iFW0rbtT7xrGCl2kGgrhy&#10;uuFawem4neQgfEDW2DomBQ/ysFoOBwsstLvznm6HUIsUwr5ABSaErpDSV4Ys+qnriBN3cb3FkGBf&#10;S93jPYXbVs6y7E1abDg1GOxobaj6OVytAiw3GMtZw/r85S6706uJ359RqfEofryDCBTDv/jPXeo0&#10;P5/P4febdIJcPgEAAP//AwBQSwECLQAUAAYACAAAACEA2+H2y+4AAACFAQAAEwAAAAAAAAAAAAAA&#10;AAAAAAAAW0NvbnRlbnRfVHlwZXNdLnhtbFBLAQItABQABgAIAAAAIQBa9CxbvwAAABUBAAALAAAA&#10;AAAAAAAAAAAAAB8BAABfcmVscy8ucmVsc1BLAQItABQABgAIAAAAIQAtrIeMwgAAAN0AAAAPAAAA&#10;AAAAAAAAAAAAAAcCAABkcnMvZG93bnJldi54bWxQSwUGAAAAAAMAAwC3AAAA9gIAAAAA&#10;" path="m,l,428r183,e" filled="f" strokeweight=".45pt">
                  <v:path arrowok="t" o:connecttype="custom" o:connectlocs="0,0;0,271780;116205,271780" o:connectangles="0,0,0"/>
                </v:shape>
                <v:shape id="Freeform 1911" o:spid="_x0000_s1274" style="position:absolute;left:12547;top:10636;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DYmpwwAAAN0AAAAPAAAAZHJzL2Rvd25yZXYueG1sRE9La8JA&#10;EL4L/odlBG+6aTElpq4iihB6aPB1H7JjEszOhuw2Sf99t1DobT6+52x2o2lET52rLSt4WUYgiAur&#10;ay4V3K6nRQLCeWSNjWVS8E0OdtvpZIOptgOfqb/4UoQQdikqqLxvUyldUZFBt7QtceAetjPoA+xK&#10;qTscQrhp5GsUvUmDNYeGCls6VFQ8L19GQfyRPx/ro27yY7KylMTZ9fNulZrPxv07CE+j/xf/uTMd&#10;5ierGH6/CSfI7Q8AAAD//wMAUEsBAi0AFAAGAAgAAAAhANvh9svuAAAAhQEAABMAAAAAAAAAAAAA&#10;AAAAAAAAAFtDb250ZW50X1R5cGVzXS54bWxQSwECLQAUAAYACAAAACEAWvQsW78AAAAVAQAACwAA&#10;AAAAAAAAAAAAAAAfAQAAX3JlbHMvLnJlbHNQSwECLQAUAAYACAAAACEA3g2JqcMAAADdAAAADwAA&#10;AAAAAAAAAAAAAAAHAgAAZHJzL2Rvd25yZXYueG1sUEsFBgAAAAADAAMAtwAAAPcCAAAAAA==&#10;" path="m78,40l,80,5,69,7,60,9,49r,-9l9,29,7,20,5,9,,,78,40r,xe" fillcolor="black" stroked="f">
                  <v:path arrowok="t" o:connecttype="custom" o:connectlocs="49530,25400;0,50800;3175,43815;4445,38100;5715,31115;5715,25400;5715,18415;4445,12700;3175,5715;0,0;49530,25400;49530,25400" o:connectangles="0,0,0,0,0,0,0,0,0,0,0,0"/>
                </v:shape>
                <v:shape id="Freeform 1912" o:spid="_x0000_s1275" style="position:absolute;left:12547;top:10636;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96IOxAAAAN0AAAAPAAAAZHJzL2Rvd25yZXYueG1sRE9Na4NA&#10;EL0H+h+WKfSWrE2bYGxWCaGFXjwk5pDj4E7V6s6Kuxr777uFQm7zeJ+zz2bTiYkG11hW8LyKQBCX&#10;VjdcKbgUH8sYhPPIGjvLpOCHHGTpw2KPibY3PtF09pUIIewSVFB73ydSurImg25le+LAfdnBoA9w&#10;qKQe8BbCTSfXUbSVBhsODTX2dKypbM+jUVCMh/z0smnz3RRf2yKfx/foe1Tq6XE+vIHwNPu7+N/9&#10;qcP8+HULf9+EE2T6CwAA//8DAFBLAQItABQABgAIAAAAIQDb4fbL7gAAAIUBAAATAAAAAAAAAAAA&#10;AAAAAAAAAABbQ29udGVudF9UeXBlc10ueG1sUEsBAi0AFAAGAAgAAAAhAFr0LFu/AAAAFQEAAAsA&#10;AAAAAAAAAAAAAAAAHwEAAF9yZWxzLy5yZWxzUEsBAi0AFAAGAAgAAAAhAEX3og7EAAAA3QAAAA8A&#10;AAAAAAAAAAAAAAAABwIAAGRycy9kb3ducmV2LnhtbFBLBQYAAAAAAwADALcAAAD4AgAAAAA=&#10;" path="m78,40l,80,5,69,7,60,9,49r,-9l9,29,7,20,5,9,,,78,40r,e" filled="f" strokeweight=".1pt">
                  <v:path arrowok="t" o:connecttype="custom" o:connectlocs="49530,25400;0,50800;3175,43815;4445,38100;5715,31115;5715,25400;5715,18415;4445,12700;3175,5715;0,0;49530,25400;49530,25400" o:connectangles="0,0,0,0,0,0,0,0,0,0,0,0"/>
                </v:shape>
                <v:rect id="Rectangle 1913" o:spid="_x0000_s1276" style="position:absolute;left:9290;top:4984;width:4775;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zARfxAAAAN0AAAAPAAAAZHJzL2Rvd25yZXYueG1sRE/bagIx&#10;EH0v9B/CFPpWk0rrZWsUsRS0guAFn4fNdHfrZrImqbv+fVMo+DaHc53JrLO1uJAPlWMNzz0Fgjh3&#10;puJCw2H/8TQCESKywdoxabhSgNn0/m6CmXEtb+myi4VIIRwy1FDG2GRShrwki6HnGuLEfTlvMSbo&#10;C2k8tinc1rKv1EBarDg1lNjQoqT8tPuxGr79wh0/8b1YLdXGb1/VedyuB1o/PnTzNxCRungT/7uX&#10;Js0fvQzh75t0gpz+AgAA//8DAFBLAQItABQABgAIAAAAIQDb4fbL7gAAAIUBAAATAAAAAAAAAAAA&#10;AAAAAAAAAABbQ29udGVudF9UeXBlc10ueG1sUEsBAi0AFAAGAAgAAAAhAFr0LFu/AAAAFQEAAAsA&#10;AAAAAAAAAAAAAAAAHwEAAF9yZWxzLy5yZWxzUEsBAi0AFAAGAAgAAAAhAK7MBF/EAAAA3QAAAA8A&#10;AAAAAAAAAAAAAAAABwIAAGRycy9kb3ducmV2LnhtbFBLBQYAAAAAAwADALcAAAD4AgAAAAA=&#10;" fillcolor="#e8eef7" strokeweight=".25pt"/>
                <v:rect id="Rectangle 1915" o:spid="_x0000_s1277" style="position:absolute;left:9601;top:5492;width:4343;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zFA0xAAAAN0AAAAPAAAAZHJzL2Rvd25yZXYueG1sRI/NagMx&#10;DITvhb6DUaC3xptQyrKJE0IgkJZesskDiLX2h9jyYrvZ7dtXh0JvEjOa+bTdz96pB8U0BDawWhag&#10;iJtgB+4M3K6n1xJUysgWXWAy8EMJ9rvnpy1WNkx8oUedOyUhnCo00Oc8VlqnpiePaRlGYtHaED1m&#10;WWOnbcRJwr3T66J41x4HloYeRzr21Nzrb29AX+vTVNYuFuFz3X65j/OlpWDMy2I+bEBlmvO/+e/6&#10;bAW/fBNc+UZG0LtfAAAA//8DAFBLAQItABQABgAIAAAAIQDb4fbL7gAAAIUBAAATAAAAAAAAAAAA&#10;AAAAAAAAAABbQ29udGVudF9UeXBlc10ueG1sUEsBAi0AFAAGAAgAAAAhAFr0LFu/AAAAFQEAAAsA&#10;AAAAAAAAAAAAAAAAHwEAAF9yZWxzLy5yZWxzUEsBAi0AFAAGAAgAAAAhAJzMUDTEAAAA3QAAAA8A&#10;AAAAAAAAAAAAAAAABwIAAGRycy9kb3ducmV2LnhtbFBLBQYAAAAAAwADALcAAAD4AgAAAAA=&#10;" filled="f" stroked="f">
                  <v:textbox style="mso-fit-shape-to-text:t" inset="0,0,0,0">
                    <w:txbxContent>
                      <w:p w14:paraId="5AF04CC4" w14:textId="77777777" w:rsidR="00181A7E" w:rsidRDefault="00181A7E" w:rsidP="00F94E00">
                        <w:r>
                          <w:rPr>
                            <w:rFonts w:cs="Arial"/>
                            <w:b/>
                            <w:bCs/>
                            <w:color w:val="000000"/>
                            <w:sz w:val="10"/>
                            <w:szCs w:val="10"/>
                          </w:rPr>
                          <w:t>CIM Converter</w:t>
                        </w:r>
                      </w:p>
                    </w:txbxContent>
                  </v:textbox>
                </v:rect>
                <v:rect id="Rectangle 1916" o:spid="_x0000_s1278" style="position:absolute;left:9937;top:6235;width:21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gPWvwAAAAN0AAAAPAAAAZHJzL2Rvd25yZXYueG1sRE/bagIx&#10;EH0X/Icwgm+aVUpZV6MUQbDFF1c/YNjMXmgyWZLU3f69KQh9m8O5zu4wWiMe5EPnWMFqmYEgrpzu&#10;uFFwv50WOYgQkTUax6TglwIc9tPJDgvtBr7So4yNSCEcClTQxtgXUoaqJYth6XrixNXOW4wJ+kZq&#10;j0MKt0aus+xdWuw4NbTY07Gl6rv8sQrkrTwNeWl85r7W9cV8nq81OaXms/FjCyLSGP/FL/dZp/n5&#10;2wb+vkknyP0TAAD//wMAUEsBAi0AFAAGAAgAAAAhANvh9svuAAAAhQEAABMAAAAAAAAAAAAAAAAA&#10;AAAAAFtDb250ZW50X1R5cGVzXS54bWxQSwECLQAUAAYACAAAACEAWvQsW78AAAAVAQAACwAAAAAA&#10;AAAAAAAAAAAfAQAAX3JlbHMvLnJlbHNQSwECLQAUAAYACAAAACEA84D1r8AAAADdAAAADwAAAAAA&#10;AAAAAAAAAAAHAgAAZHJzL2Rvd25yZXYueG1sUEsFBgAAAAADAAMAtwAAAPQCAAAAAA==&#10;" filled="f" stroked="f">
                  <v:textbox style="mso-fit-shape-to-text:t" inset="0,0,0,0">
                    <w:txbxContent>
                      <w:p w14:paraId="43DBD38D" w14:textId="77777777" w:rsidR="00181A7E" w:rsidRDefault="00181A7E" w:rsidP="00F94E00">
                        <w:r>
                          <w:rPr>
                            <w:rFonts w:cs="Arial"/>
                            <w:b/>
                            <w:bCs/>
                            <w:color w:val="000000"/>
                            <w:sz w:val="10"/>
                            <w:szCs w:val="10"/>
                          </w:rPr>
                          <w:t>(</w:t>
                        </w:r>
                      </w:p>
                    </w:txbxContent>
                  </v:textbox>
                </v:rect>
                <v:rect id="Rectangle 1917" o:spid="_x0000_s1279" style="position:absolute;left:10172;top:6235;width:1131;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Y8rvxAAAAN0AAAAPAAAAZHJzL2Rvd25yZXYueG1sRI/NagMx&#10;DITvhb6DUaC3xptAy7KJE0IgkJZesskDiLX2h9jyYrvZ7dtXh0JvEjOa+bTdz96pB8U0BDawWhag&#10;iJtgB+4M3K6n1xJUysgWXWAy8EMJ9rvnpy1WNkx8oUedOyUhnCo00Oc8VlqnpiePaRlGYtHaED1m&#10;WWOnbcRJwr3T66J41x4HloYeRzr21Nzrb29AX+vTVNYuFuFz3X65j/OlpWDMy2I+bEBlmvO/+e/6&#10;bAW/fBN++UZG0LtfAAAA//8DAFBLAQItABQABgAIAAAAIQDb4fbL7gAAAIUBAAATAAAAAAAAAAAA&#10;AAAAAAAAAABbQ29udGVudF9UeXBlc10ueG1sUEsBAi0AFAAGAAgAAAAhAFr0LFu/AAAAFQEAAAsA&#10;AAAAAAAAAAAAAAAAHwEAAF9yZWxzLy5yZWxzUEsBAi0AFAAGAAgAAAAhAOdjyu/EAAAA3QAAAA8A&#10;AAAAAAAAAAAAAAAABwIAAGRycy9kb3ducmV2LnhtbFBLBQYAAAAAAwADALcAAAD4AgAAAAA=&#10;" filled="f" stroked="f">
                  <v:textbox style="mso-fit-shape-to-text:t" inset="0,0,0,0">
                    <w:txbxContent>
                      <w:p w14:paraId="01F1E703" w14:textId="77777777" w:rsidR="00181A7E" w:rsidRDefault="00181A7E" w:rsidP="00F94E00">
                        <w:r>
                          <w:rPr>
                            <w:rFonts w:cs="Arial"/>
                            <w:b/>
                            <w:bCs/>
                            <w:color w:val="000000"/>
                            <w:sz w:val="10"/>
                            <w:szCs w:val="10"/>
                          </w:rPr>
                          <w:t>bus</w:t>
                        </w:r>
                      </w:p>
                    </w:txbxContent>
                  </v:textbox>
                </v:rect>
                <v:rect id="Rectangle 1918" o:spid="_x0000_s1280" style="position:absolute;left:11258;top:6235;width:178;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290wAAAAN0AAAAPAAAAZHJzL2Rvd25yZXYueG1sRE/bisIw&#10;EH1f8B/CCL6tqYJLqUYRQXBlX6x+wNBML5hMSpK19e+NsLBvczjX2exGa8SDfOgcK1jMMxDEldMd&#10;Nwpu1+NnDiJEZI3GMSl4UoDddvKxwUK7gS/0KGMjUgiHAhW0MfaFlKFqyWKYu544cbXzFmOCvpHa&#10;45DCrZHLLPuSFjtODS32dGipupe/VoG8lschL43P3HlZ/5jv06Ump9RsOu7XICKN8V/85z7pND9f&#10;LeD9TTpBbl8AAAD//wMAUEsBAi0AFAAGAAgAAAAhANvh9svuAAAAhQEAABMAAAAAAAAAAAAAAAAA&#10;AAAAAFtDb250ZW50X1R5cGVzXS54bWxQSwECLQAUAAYACAAAACEAWvQsW78AAAAVAQAACwAAAAAA&#10;AAAAAAAAAAAfAQAAX3JlbHMvLnJlbHNQSwECLQAUAAYACAAAACEAiC9vdMAAAADdAAAADwAAAAAA&#10;AAAAAAAAAAAHAgAAZHJzL2Rvd25yZXYueG1sUEsFBgAAAAADAAMAtwAAAPQCAAAAAA==&#10;" filled="f" stroked="f">
                  <v:textbox style="mso-fit-shape-to-text:t" inset="0,0,0,0">
                    <w:txbxContent>
                      <w:p w14:paraId="5BAD4656" w14:textId="77777777" w:rsidR="00181A7E" w:rsidRDefault="00181A7E" w:rsidP="00F94E00">
                        <w:r>
                          <w:rPr>
                            <w:rFonts w:cs="Arial"/>
                            <w:b/>
                            <w:bCs/>
                            <w:color w:val="000000"/>
                            <w:sz w:val="10"/>
                            <w:szCs w:val="10"/>
                          </w:rPr>
                          <w:t>/</w:t>
                        </w:r>
                      </w:p>
                    </w:txbxContent>
                  </v:textbox>
                </v:rect>
                <v:rect id="Rectangle 1919" o:spid="_x0000_s1281" style="position:absolute;left:11423;top:6235;width:2121;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fEDwQAAAN0AAAAPAAAAZHJzL2Rvd25yZXYueG1sRE/dasIw&#10;FL4XfIdwhN3ZdIVJqUYZA0HHbqw+wKE5/WHJSUmi7d5+GQy8Ox/f79kdZmvEg3wYHCt4zXIQxI3T&#10;A3cKbtfjugQRIrJG45gU/FCAw3652GGl3cQXetSxEymEQ4UK+hjHSsrQ9GQxZG4kTlzrvMWYoO+k&#10;9jilcGtkkecbaXHg1NDjSB89Nd/13SqQ1/o4lbXxufss2i9zPl1ackq9rOb3LYhIc3yK/90nneaX&#10;bwX8fZNOkPtfAAAA//8DAFBLAQItABQABgAIAAAAIQDb4fbL7gAAAIUBAAATAAAAAAAAAAAAAAAA&#10;AAAAAABbQ29udGVudF9UeXBlc10ueG1sUEsBAi0AFAAGAAgAAAAhAFr0LFu/AAAAFQEAAAsAAAAA&#10;AAAAAAAAAAAAHwEAAF9yZWxzLy5yZWxzUEsBAi0AFAAGAAgAAAAhAHj98QPBAAAA3QAAAA8AAAAA&#10;AAAAAAAAAAAABwIAAGRycy9kb3ducmV2LnhtbFBLBQYAAAAAAwADALcAAAD1AgAAAAA=&#10;" filled="f" stroked="f">
                  <v:textbox style="mso-fit-shape-to-text:t" inset="0,0,0,0">
                    <w:txbxContent>
                      <w:p w14:paraId="6BC66189" w14:textId="77777777" w:rsidR="00181A7E" w:rsidRDefault="00181A7E" w:rsidP="00F94E00">
                        <w:r>
                          <w:rPr>
                            <w:rFonts w:cs="Arial"/>
                            <w:b/>
                            <w:bCs/>
                            <w:color w:val="000000"/>
                            <w:sz w:val="10"/>
                            <w:szCs w:val="10"/>
                          </w:rPr>
                          <w:t xml:space="preserve">branch </w:t>
                        </w:r>
                      </w:p>
                    </w:txbxContent>
                  </v:textbox>
                </v:rect>
                <v:rect id="Rectangle 1920" o:spid="_x0000_s1282" style="position:absolute;left:11017;top:6965;width:1168;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sVSYwAAAAN0AAAAPAAAAZHJzL2Rvd25yZXYueG1sRE/bagIx&#10;EH0X+g9hCr5ptoqyrEYpgmCLL65+wLCZvWAyWZLobv++KRR8m8O5znY/WiOe5EPnWMHHPANBXDnd&#10;caPgdj3OchAhIms0jknBDwXY794mWyy0G/hCzzI2IoVwKFBBG2NfSBmqliyGueuJE1c7bzEm6Bup&#10;PQ4p3Bq5yLK1tNhxamixp0NL1b18WAXyWh6HvDQ+c9+L+my+TpeanFLT9/FzAyLSGF/if/dJp/n5&#10;agl/36QT5O4XAAD//wMAUEsBAi0AFAAGAAgAAAAhANvh9svuAAAAhQEAABMAAAAAAAAAAAAAAAAA&#10;AAAAAFtDb250ZW50X1R5cGVzXS54bWxQSwECLQAUAAYACAAAACEAWvQsW78AAAAVAQAACwAAAAAA&#10;AAAAAAAAAAAfAQAAX3JlbHMvLnJlbHNQSwECLQAUAAYACAAAACEAF7FUmMAAAADdAAAADwAAAAAA&#10;AAAAAAAAAAAHAgAAZHJzL2Rvd25yZXYueG1sUEsFBgAAAAADAAMAtwAAAPQCAAAAAA==&#10;" filled="f" stroked="f">
                  <v:textbox style="mso-fit-shape-to-text:t" inset="0,0,0,0">
                    <w:txbxContent>
                      <w:p w14:paraId="5EF54DD0" w14:textId="77777777" w:rsidR="00181A7E" w:rsidRDefault="00181A7E" w:rsidP="00F94E00">
                        <w:r>
                          <w:rPr>
                            <w:rFonts w:cs="Arial"/>
                            <w:b/>
                            <w:bCs/>
                            <w:color w:val="000000"/>
                            <w:sz w:val="10"/>
                            <w:szCs w:val="10"/>
                          </w:rPr>
                          <w:t>CIM</w:t>
                        </w:r>
                      </w:p>
                    </w:txbxContent>
                  </v:textbox>
                </v:rect>
                <v:rect id="Rectangle 1921" o:spid="_x0000_s1283" style="position:absolute;left:12172;top:6965;width:216;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WMzswAAAAN0AAAAPAAAAZHJzL2Rvd25yZXYueG1sRE/bagIx&#10;EH0X+g9hCr5ptqKyrEYpgmCLL65+wLCZvWAyWZLobv++KRR8m8O5znY/WiOe5EPnWMHHPANBXDnd&#10;caPgdj3OchAhIms0jknBDwXY794mWyy0G/hCzzI2IoVwKFBBG2NfSBmqliyGueuJE1c7bzEm6Bup&#10;PQ4p3Bq5yLK1tNhxamixp0NL1b18WAXyWh6HvDQ+c9+L+my+TpeanFLT9/FzAyLSGF/if/dJp/n5&#10;agl/36QT5O4XAAD//wMAUEsBAi0AFAAGAAgAAAAhANvh9svuAAAAhQEAABMAAAAAAAAAAAAAAAAA&#10;AAAAAFtDb250ZW50X1R5cGVzXS54bWxQSwECLQAUAAYACAAAACEAWvQsW78AAAAVAQAACwAAAAAA&#10;AAAAAAAAAAAfAQAAX3JlbHMvLnJlbHNQSwECLQAUAAYACAAAACEAmFjM7MAAAADdAAAADwAAAAAA&#10;AAAAAAAAAAAHAgAAZHJzL2Rvd25yZXYueG1sUEsFBgAAAAADAAMAtwAAAPQCAAAAAA==&#10;" filled="f" stroked="f">
                  <v:textbox style="mso-fit-shape-to-text:t" inset="0,0,0,0">
                    <w:txbxContent>
                      <w:p w14:paraId="205E4F2B" w14:textId="77777777" w:rsidR="00181A7E" w:rsidRDefault="00181A7E" w:rsidP="00F94E00">
                        <w:r>
                          <w:rPr>
                            <w:rFonts w:cs="Arial"/>
                            <w:b/>
                            <w:bCs/>
                            <w:color w:val="000000"/>
                            <w:sz w:val="10"/>
                            <w:szCs w:val="10"/>
                          </w:rPr>
                          <w:t>)</w:t>
                        </w:r>
                      </w:p>
                    </w:txbxContent>
                  </v:textbox>
                </v:rect>
                <v:rect id="Rectangle 1922" o:spid="_x0000_s1284" style="position:absolute;left:14757;top:4984;width:4762;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i6luwwAAAN0AAAAPAAAAZHJzL2Rvd25yZXYueG1sRE/bagIx&#10;EH0v+A9hhL7VpIUVXY1SLAXbguAFn4fNuLvtZrJNUnf9e1MQfJvDuc582dtGnMmH2rGG55ECQVw4&#10;U3Op4bB/f5qACBHZYOOYNFwowHIxeJhjblzHWzrvYilSCIccNVQxtrmUoajIYhi5ljhxJ+ctxgR9&#10;KY3HLoXbRr4oNZYWa04NFba0qqj42f1ZDd9+5Y6f+FZ+rNXGbzP1O+2+xlo/DvvXGYhIfbyLb+61&#10;SfMnWQb/36QT5OIKAAD//wMAUEsBAi0AFAAGAAgAAAAhANvh9svuAAAAhQEAABMAAAAAAAAAAAAA&#10;AAAAAAAAAFtDb250ZW50X1R5cGVzXS54bWxQSwECLQAUAAYACAAAACEAWvQsW78AAAAVAQAACwAA&#10;AAAAAAAAAAAAAAAfAQAAX3JlbHMvLnJlbHNQSwECLQAUAAYACAAAACEAtIupbsMAAADdAAAADwAA&#10;AAAAAAAAAAAAAAAHAgAAZHJzL2Rvd25yZXYueG1sUEsFBgAAAAADAAMAtwAAAPcCAAAAAA==&#10;" fillcolor="#e8eef7" strokeweight=".25pt"/>
                <v:rect id="Rectangle 1924" o:spid="_x0000_s1285" style="position:absolute;left:16078;top:5156;width:2260;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vcAwAAAAN0AAAAPAAAAZHJzL2Rvd25yZXYueG1sRE/bisIw&#10;EH1f8B/CCL6tqYJSqlGWBUGXfbH6AUMzvWAyKUm09e83C4JvczjX2e5Ha8SDfOgcK1jMMxDEldMd&#10;Nwqul8NnDiJEZI3GMSl4UoD9bvKxxUK7gc/0KGMjUgiHAhW0MfaFlKFqyWKYu544cbXzFmOCvpHa&#10;45DCrZHLLFtLix2nhhZ7+m6pupV3q0BeysOQl8Zn7mdZ/5rT8VyTU2o2Hb82ICKN8S1+uY86zc9X&#10;a/j/Jp0gd38AAAD//wMAUEsBAi0AFAAGAAgAAAAhANvh9svuAAAAhQEAABMAAAAAAAAAAAAAAAAA&#10;AAAAAFtDb250ZW50X1R5cGVzXS54bWxQSwECLQAUAAYACAAAACEAWvQsW78AAAAVAQAACwAAAAAA&#10;AAAAAAAAAAAfAQAAX3JlbHMvLnJlbHNQSwECLQAUAAYACAAAACEAB8b3AMAAAADdAAAADwAAAAAA&#10;AAAAAAAAAAAHAgAAZHJzL2Rvd25yZXYueG1sUEsFBgAAAAADAAMAtwAAAPQCAAAAAA==&#10;" filled="f" stroked="f">
                  <v:textbox style="mso-fit-shape-to-text:t" inset="0,0,0,0">
                    <w:txbxContent>
                      <w:p w14:paraId="448BA120" w14:textId="77777777" w:rsidR="00181A7E" w:rsidRDefault="00181A7E" w:rsidP="00F94E00">
                        <w:r>
                          <w:rPr>
                            <w:rFonts w:cs="Arial"/>
                            <w:b/>
                            <w:bCs/>
                            <w:color w:val="000000"/>
                            <w:sz w:val="10"/>
                            <w:szCs w:val="10"/>
                          </w:rPr>
                          <w:t xml:space="preserve">SCADA </w:t>
                        </w:r>
                      </w:p>
                    </w:txbxContent>
                  </v:textbox>
                </v:rect>
                <v:rect id="Rectangle 1925" o:spid="_x0000_s1286" style="position:absolute;left:15684;top:5842;width:3004;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ilKbwAAAAN0AAAAPAAAAZHJzL2Rvd25yZXYueG1sRE/bagIx&#10;EH0X+g9hCr5ptoK6rEYpgmCLL65+wLCZvWAyWZLobv++KRR8m8O5znY/WiOe5EPnWMHHPANBXDnd&#10;caPgdj3OchAhIms0jknBDwXY794mWyy0G/hCzzI2IoVwKFBBG2NfSBmqliyGueuJE1c7bzEm6Bup&#10;PQ4p3Bq5yLKVtNhxamixp0NL1b18WAXyWh6HvDQ+c9+L+my+TpeanFLT9/FzAyLSGF/if/dJp/n5&#10;cg1/36QT5O4XAAD//wMAUEsBAi0AFAAGAAgAAAAhANvh9svuAAAAhQEAABMAAAAAAAAAAAAAAAAA&#10;AAAAAFtDb250ZW50X1R5cGVzXS54bWxQSwECLQAUAAYACAAAACEAWvQsW78AAAAVAQAACwAAAAAA&#10;AAAAAAAAAAAfAQAAX3JlbHMvLnJlbHNQSwECLQAUAAYACAAAACEAaIpSm8AAAADdAAAADwAAAAAA&#10;AAAAAAAAAAAHAgAAZHJzL2Rvd25yZXYueG1sUEsFBgAAAAADAAMAtwAAAPQCAAAAAA==&#10;" filled="f" stroked="f">
                  <v:textbox style="mso-fit-shape-to-text:t" inset="0,0,0,0">
                    <w:txbxContent>
                      <w:p w14:paraId="1381780E" w14:textId="77777777" w:rsidR="00181A7E" w:rsidRDefault="00181A7E" w:rsidP="00F94E00">
                        <w:r>
                          <w:rPr>
                            <w:rFonts w:cs="Arial"/>
                            <w:b/>
                            <w:bCs/>
                            <w:color w:val="000000"/>
                            <w:sz w:val="10"/>
                            <w:szCs w:val="10"/>
                          </w:rPr>
                          <w:t>Telemetry</w:t>
                        </w:r>
                      </w:p>
                    </w:txbxContent>
                  </v:textbox>
                </v:rect>
                <v:rect id="Rectangle 1926" o:spid="_x0000_s1287" style="position:absolute;left:15106;top:6572;width:4305;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FcbpxAAAAN0AAAAPAAAAZHJzL2Rvd25yZXYueG1sRI/NagMx&#10;DITvhb6DUaC3xptAy7KJE0IgkJZesskDiLX2h9jyYrvZ7dtXh0JvEjOa+bTdz96pB8U0BDawWhag&#10;iJtgB+4M3K6n1xJUysgWXWAy8EMJ9rvnpy1WNkx8oUedOyUhnCo00Oc8VlqnpiePaRlGYtHaED1m&#10;WWOnbcRJwr3T66J41x4HloYeRzr21Nzrb29AX+vTVNYuFuFz3X65j/OlpWDMy2I+bEBlmvO/+e/6&#10;bAW/fBNc+UZG0LtfAAAA//8DAFBLAQItABQABgAIAAAAIQDb4fbL7gAAAIUBAAATAAAAAAAAAAAA&#10;AAAAAAAAAABbQ29udGVudF9UeXBlc10ueG1sUEsBAi0AFAAGAAgAAAAhAFr0LFu/AAAAFQEAAAsA&#10;AAAAAAAAAAAAAAAAHwEAAF9yZWxzLy5yZWxzUEsBAi0AFAAGAAgAAAAhABkVxunEAAAA3QAAAA8A&#10;AAAAAAAAAAAAAAAABwIAAGRycy9kb3ducmV2LnhtbFBLBQYAAAAAAwADALcAAAD4AgAAAAA=&#10;" filled="f" stroked="f">
                  <v:textbox style="mso-fit-shape-to-text:t" inset="0,0,0,0">
                    <w:txbxContent>
                      <w:p w14:paraId="1148CBA2" w14:textId="77777777" w:rsidR="00181A7E" w:rsidRDefault="00181A7E" w:rsidP="00F94E00">
                        <w:r>
                          <w:rPr>
                            <w:rFonts w:cs="Arial"/>
                            <w:b/>
                            <w:bCs/>
                            <w:color w:val="000000"/>
                            <w:sz w:val="10"/>
                            <w:szCs w:val="10"/>
                          </w:rPr>
                          <w:t xml:space="preserve">Default switch </w:t>
                        </w:r>
                      </w:p>
                    </w:txbxContent>
                  </v:textbox>
                </v:rect>
                <v:rect id="Rectangle 1927" o:spid="_x0000_s1288" style="position:absolute;left:15798;top:7315;width:282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WWNywAAAAN0AAAAPAAAAZHJzL2Rvd25yZXYueG1sRE/bagIx&#10;EH0X/Icwgm+aVWhZV6MUQbDFF1c/YNjMXmgyWZLU3f69KQh9m8O5zu4wWiMe5EPnWMFqmYEgrpzu&#10;uFFwv50WOYgQkTUax6TglwIc9tPJDgvtBr7So4yNSCEcClTQxtgXUoaqJYth6XrixNXOW4wJ+kZq&#10;j0MKt0aus+xdWuw4NbTY07Gl6rv8sQrkrTwNeWl85r7W9cV8nq81OaXms/FjCyLSGP/FL/dZp/n5&#10;2wb+vkknyP0TAAD//wMAUEsBAi0AFAAGAAgAAAAhANvh9svuAAAAhQEAABMAAAAAAAAAAAAAAAAA&#10;AAAAAFtDb250ZW50X1R5cGVzXS54bWxQSwECLQAUAAYACAAAACEAWvQsW78AAAAVAQAACwAAAAAA&#10;AAAAAAAAAAAfAQAAX3JlbHMvLnJlbHNQSwECLQAUAAYACAAAACEAdlljcsAAAADdAAAADwAAAAAA&#10;AAAAAAAAAAAHAgAAZHJzL2Rvd25yZXYueG1sUEsFBgAAAAADAAMAtwAAAPQCAAAAAA==&#10;" filled="f" stroked="f">
                  <v:textbox style="mso-fit-shape-to-text:t" inset="0,0,0,0">
                    <w:txbxContent>
                      <w:p w14:paraId="3A0978EC" w14:textId="77777777" w:rsidR="00181A7E" w:rsidRDefault="00181A7E" w:rsidP="00F94E00">
                        <w:r>
                          <w:rPr>
                            <w:rFonts w:cs="Arial"/>
                            <w:b/>
                            <w:bCs/>
                            <w:color w:val="000000"/>
                            <w:sz w:val="10"/>
                            <w:szCs w:val="10"/>
                          </w:rPr>
                          <w:t>positions</w:t>
                        </w:r>
                      </w:p>
                    </w:txbxContent>
                  </v:textbox>
                </v:rect>
                <v:shape id="Freeform 1928" o:spid="_x0000_s1289" style="position:absolute;left:7588;top:11734;width:5086;height:5277;visibility:visible;mso-wrap-style:square;v-text-anchor:top" coordsize="801,8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tt4lxwAAAN0AAAAPAAAAZHJzL2Rvd25yZXYueG1sRI9Pa8JA&#10;EMXvhX6HZQq9FN0oEiS6SikK0oLFP+B1zI5JMDsbs1uN3945FLzN8N6895vpvHO1ulIbKs8GBv0E&#10;FHHubcWFgf1u2RuDChHZYu2ZDNwpwHz2+jLFzPobb+i6jYWSEA4ZGihjbDKtQ16Sw9D3DbFoJ986&#10;jLK2hbYt3iTc1XqYJKl2WLE0lNjQV0n5efvnDFT+42dh18P0+3hYcXc5X34Xo9SY97fucwIqUhef&#10;5v/rlRX8cSr88o2MoGcPAAAA//8DAFBLAQItABQABgAIAAAAIQDb4fbL7gAAAIUBAAATAAAAAAAA&#10;AAAAAAAAAAAAAABbQ29udGVudF9UeXBlc10ueG1sUEsBAi0AFAAGAAgAAAAhAFr0LFu/AAAAFQEA&#10;AAsAAAAAAAAAAAAAAAAAHwEAAF9yZWxzLy5yZWxzUEsBAi0AFAAGAAgAAAAhAM223iXHAAAA3QAA&#10;AA8AAAAAAAAAAAAAAAAABwIAAGRycy9kb3ducmV2LnhtbFBLBQYAAAAAAwADALcAAAD7AgAAAAA=&#10;" path="m801,l538,r,831l,831e" filled="f" strokeweight=".45pt">
                  <v:path arrowok="t" o:connecttype="custom" o:connectlocs="508635,0;341630,0;341630,527685;0,527685" o:connectangles="0,0,0,0"/>
                </v:shape>
                <v:shape id="Freeform 1929" o:spid="_x0000_s1290" style="position:absolute;left:12547;top:11506;width:495;height:482;visibility:visible;mso-wrap-style:square;v-text-anchor:top" coordsize="78,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oabvxAAAAN0AAAAPAAAAZHJzL2Rvd25yZXYueG1sRI9BawIx&#10;EIXvQv9DGMGbJvawyGqUIiyViofa/QHDZrpZdjNZklTXf98Ihd5meG/e92Z3mNwgbhRi51nDeqVA&#10;EDfedNxqqL+q5QZETMgGB8+k4UERDvuX2Q5L4+/8SbdrakUO4ViiBpvSWEoZG0sO48qPxFn79sFh&#10;ymtopQl4z+FukK9KFdJhx5lgcaSjpaa//rgMeT/5qujRXtSjV+f6I1yq6az1Yj69bUEkmtK/+e/6&#10;ZHL9TbGG5zd5BLn/BQAA//8DAFBLAQItABQABgAIAAAAIQDb4fbL7gAAAIUBAAATAAAAAAAAAAAA&#10;AAAAAAAAAABbQ29udGVudF9UeXBlc10ueG1sUEsBAi0AFAAGAAgAAAAhAFr0LFu/AAAAFQEAAAsA&#10;AAAAAAAAAAAAAAAAHwEAAF9yZWxzLy5yZWxzUEsBAi0AFAAGAAgAAAAhAFmhpu/EAAAA3QAAAA8A&#10;AAAAAAAAAAAAAAAABwIAAGRycy9kb3ducmV2LnhtbFBLBQYAAAAAAwADALcAAAD4AgAAAAA=&#10;" path="m78,38l,76,5,67,7,58,9,47r,-9l9,27,7,18,5,9,,,78,38r,xe" fillcolor="black" stroked="f">
                  <v:path arrowok="t" o:connecttype="custom" o:connectlocs="49530,24130;0,48260;3175,42545;4445,36830;5715,29845;5715,24130;5715,17145;4445,11430;3175,5715;0,0;49530,24130;49530,24130" o:connectangles="0,0,0,0,0,0,0,0,0,0,0,0"/>
                </v:shape>
                <v:shape id="Freeform 1930" o:spid="_x0000_s1291" style="position:absolute;left:12547;top:11506;width:495;height:482;visibility:visible;mso-wrap-style:square;v-text-anchor:top" coordsize="78,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pMWkwgAAAN0AAAAPAAAAZHJzL2Rvd25yZXYueG1sRE9Li8Iw&#10;EL4L+x/CCHvTVA+ldI0i4rKyB5978Dg0Y1tsJqXJttVfbwTB23x8z5ktelOJlhpXWlYwGUcgiDOr&#10;S84V/J2+RwkI55E1VpZJwY0cLOYfgxmm2nZ8oPbocxFC2KWooPC+TqV0WUEG3djWxIG72MagD7DJ&#10;pW6wC+GmktMoiqXBkkNDgTWtCsqux3+joLuf6WIx0fFmj7vud7tqf9alUp/DfvkFwlPv3+KXe6PD&#10;/CSewvObcIKcPwAAAP//AwBQSwECLQAUAAYACAAAACEA2+H2y+4AAACFAQAAEwAAAAAAAAAAAAAA&#10;AAAAAAAAW0NvbnRlbnRfVHlwZXNdLnhtbFBLAQItABQABgAIAAAAIQBa9CxbvwAAABUBAAALAAAA&#10;AAAAAAAAAAAAAB8BAABfcmVscy8ucmVsc1BLAQItABQABgAIAAAAIQBBpMWkwgAAAN0AAAAPAAAA&#10;AAAAAAAAAAAAAAcCAABkcnMvZG93bnJldi54bWxQSwUGAAAAAAMAAwC3AAAA9gIAAAAA&#10;" path="m78,38l,76,5,67,7,58,9,47r,-9l9,27,7,18,5,9,,,78,38r,e" filled="f" strokeweight=".1pt">
                  <v:path arrowok="t" o:connecttype="custom" o:connectlocs="49530,24130;0,48260;3175,42545;4445,36830;5715,29845;5715,24130;5715,17145;4445,11430;3175,5715;0,0;49530,24130;49530,24130" o:connectangles="0,0,0,0,0,0,0,0,0,0,0,0"/>
                </v:shape>
                <v:line id="Line 1931" o:spid="_x0000_s1292" style="position:absolute;visibility:visible;mso-wrap-style:square" from="15995,12782" to="16008,193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sqlowwAAAN0AAAAPAAAAZHJzL2Rvd25yZXYueG1sRE9La8JA&#10;EL4L/Q/LFHrTTSsETbORoi2UUgSjl96G7ORBsrNhd6vx37uFgrf5+J6TbyYziDM531lW8LxIQBBX&#10;VnfcKDgdP+YrED4gaxwsk4IredgUD7McM20vfKBzGRoRQ9hnqKANYcyk9FVLBv3CjsSRq60zGCJ0&#10;jdQOLzHcDPIlSVJpsOPY0OJI25aqvvw1Cty4Nt947MNgf+rl+675cvspVerpcXp7BRFoCnfxv/tT&#10;x/mrdAl/38QTZHEDAAD//wMAUEsBAi0AFAAGAAgAAAAhANvh9svuAAAAhQEAABMAAAAAAAAAAAAA&#10;AAAAAAAAAFtDb250ZW50X1R5cGVzXS54bWxQSwECLQAUAAYACAAAACEAWvQsW78AAAAVAQAACwAA&#10;AAAAAAAAAAAAAAAfAQAAX3JlbHMvLnJlbHNQSwECLQAUAAYACAAAACEA7LKpaMMAAADdAAAADwAA&#10;AAAAAAAAAAAAAAAHAgAAZHJzL2Rvd25yZXYueG1sUEsFBgAAAAADAAMAtwAAAPcCAAAAAA==&#10;" strokeweight=".45pt"/>
                <v:shape id="Freeform 1932" o:spid="_x0000_s1293" style="position:absolute;left:15754;top:12420;width:489;height:489;visibility:visible;mso-wrap-style:square;v-text-anchor:top" coordsize="77,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KWUgxQAAAN0AAAAPAAAAZHJzL2Rvd25yZXYueG1sRE9La8JA&#10;EL4X+h+WKXirm2pINbqKCAEPevBx0NuYHZPY7GzIrhr/vVso9DYf33Om887U4k6tqywr+OpHIIhz&#10;qysuFBz22ecIhPPIGmvLpOBJDuaz97cppto+eEv3nS9ECGGXooLS+yaV0uUlGXR92xAH7mJbgz7A&#10;tpC6xUcIN7UcRFEiDVYcGkpsaFlS/rO7GQWbbRyv18nwvBxkfnz8zvaX8emqVO+jW0xAeOr8v/jP&#10;vdJh/iiJ4febcIKcvQAAAP//AwBQSwECLQAUAAYACAAAACEA2+H2y+4AAACFAQAAEwAAAAAAAAAA&#10;AAAAAAAAAAAAW0NvbnRlbnRfVHlwZXNdLnhtbFBLAQItABQABgAIAAAAIQBa9CxbvwAAABUBAAAL&#10;AAAAAAAAAAAAAAAAAB8BAABfcmVscy8ucmVsc1BLAQItABQABgAIAAAAIQCQKWUgxQAAAN0AAAAP&#10;AAAAAAAAAAAAAAAAAAcCAABkcnMvZG93bnJldi54bWxQSwUGAAAAAAMAAwC3AAAA+QIAAAAA&#10;" path="m40,l77,77,69,73,57,71,49,69r-9,l29,69r-9,2l11,73,,77,40,r,xe" fillcolor="black" stroked="f">
                  <v:path arrowok="t" o:connecttype="custom" o:connectlocs="25400,0;48895,48895;43815,46355;36195,45085;31115,43815;25400,43815;18415,43815;12700,45085;6985,46355;0,48895;25400,0;25400,0" o:connectangles="0,0,0,0,0,0,0,0,0,0,0,0"/>
                </v:shape>
                <v:shape id="Freeform 1933" o:spid="_x0000_s1294" style="position:absolute;left:15754;top:12420;width:489;height:489;visibility:visible;mso-wrap-style:square;v-text-anchor:top" coordsize="77,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hpOxAAAAN0AAAAPAAAAZHJzL2Rvd25yZXYueG1sRE9Na8JA&#10;EL0X+h+WEbzpRqEhRlexDQWLRdHW+5CdJqHZ2TS7Jum/dwtCb/N4n7PaDKYWHbWusqxgNo1AEOdW&#10;V1wo+Px4nSQgnEfWWFsmBb/kYLN+fFhhqm3PJ+rOvhAhhF2KCkrvm1RKl5dk0E1tQxy4L9sa9AG2&#10;hdQt9iHc1HIeRbE0WHFoKLGhl5Ly7/PVKOgo2x9/ng/ZNR7esvlim1y4f1dqPBq2SxCeBv8vvrt3&#10;OsxP4if4+yacINc3AAAA//8DAFBLAQItABQABgAIAAAAIQDb4fbL7gAAAIUBAAATAAAAAAAAAAAA&#10;AAAAAAAAAABbQ29udGVudF9UeXBlc10ueG1sUEsBAi0AFAAGAAgAAAAhAFr0LFu/AAAAFQEAAAsA&#10;AAAAAAAAAAAAAAAAHwEAAF9yZWxzLy5yZWxzUEsBAi0AFAAGAAgAAAAhAH9iGk7EAAAA3QAAAA8A&#10;AAAAAAAAAAAAAAAABwIAAGRycy9kb3ducmV2LnhtbFBLBQYAAAAAAwADALcAAAD4AgAAAAA=&#10;" path="m40,l77,77,69,73,57,71,49,69r-9,l29,69r-9,2l11,73,,77,40,r,e" filled="f" strokeweight=".1pt">
                  <v:path arrowok="t" o:connecttype="custom" o:connectlocs="25400,0;48895,48895;43815,46355;36195,45085;31115,43815;25400,43815;18415,43815;12700,45085;6985,46355;0,48895;25400,0;25400,0" o:connectangles="0,0,0,0,0,0,0,0,0,0,0,0"/>
                </v:shape>
                <v:shape id="Freeform 1934" o:spid="_x0000_s1295" style="position:absolute;left:15754;top:19253;width:489;height:489;visibility:visible;mso-wrap-style:square;v-text-anchor:top" coordsize="77,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t17MxgAAAN0AAAAPAAAAZHJzL2Rvd25yZXYueG1sRE9Na8JA&#10;EL0L/Q/LFLzpplaipq5SAoEe0oPaQ3ubZsckbXY2ZNck/fddQfA2j/c52/1oGtFT52rLCp7mEQji&#10;wuqaSwUfp2y2BuE8ssbGMin4Iwf73cNki4m2Ax+oP/pShBB2CSqovG8TKV1RkUE3ty1x4M62M+gD&#10;7EqpOxxCuGnkIopiabDm0FBhS2lFxe/xYhS8H5bLPI+fv9NF5jefq+x03nz9KDV9HF9fQHga/V18&#10;c7/pMH8dx3D9Jpwgd/8AAAD//wMAUEsBAi0AFAAGAAgAAAAhANvh9svuAAAAhQEAABMAAAAAAAAA&#10;AAAAAAAAAAAAAFtDb250ZW50X1R5cGVzXS54bWxQSwECLQAUAAYACAAAACEAWvQsW78AAAAVAQAA&#10;CwAAAAAAAAAAAAAAAAAfAQAAX3JlbHMvLnJlbHNQSwECLQAUAAYACAAAACEAD7dezMYAAADdAAAA&#10;DwAAAAAAAAAAAAAAAAAHAgAAZHJzL2Rvd25yZXYueG1sUEsFBgAAAAADAAMAtwAAAPoCAAAAAA==&#10;" path="m40,77l,,11,5r9,2l29,9r11,l49,9,57,7,69,5,77,,40,77r,xe" fillcolor="black" stroked="f">
                  <v:path arrowok="t" o:connecttype="custom" o:connectlocs="25400,48895;0,0;6985,3175;12700,4445;18415,5715;25400,5715;31115,5715;36195,4445;43815,3175;48895,0;25400,48895;25400,48895" o:connectangles="0,0,0,0,0,0,0,0,0,0,0,0"/>
                </v:shape>
                <v:shape id="Freeform 1935" o:spid="_x0000_s1296" style="position:absolute;left:15754;top:19253;width:489;height:489;visibility:visible;mso-wrap-style:square;v-text-anchor:top" coordsize="77,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GixAAAAN0AAAAPAAAAZHJzL2Rvd25yZXYueG1sRE9Na8JA&#10;EL0X+h+WEXrTjR5ijK5iGwotFkVb70N2moRmZ9PsmsR/7xaE3ubxPme1GUwtOmpdZVnBdBKBIM6t&#10;rrhQ8PX5Ok5AOI+ssbZMCq7kYLN+fFhhqm3PR+pOvhAhhF2KCkrvm1RKl5dk0E1sQxy4b9sa9AG2&#10;hdQt9iHc1HIWRbE0WHFoKLGhl5Lyn9PFKOgo2x1+n/fZJR7es9lim5y5/1DqaTRslyA8Df5ffHe/&#10;6TA/iefw9004Qa5vAAAA//8DAFBLAQItABQABgAIAAAAIQDb4fbL7gAAAIUBAAATAAAAAAAAAAAA&#10;AAAAAAAAAABbQ29udGVudF9UeXBlc10ueG1sUEsBAi0AFAAGAAgAAAAhAFr0LFu/AAAAFQEAAAsA&#10;AAAAAAAAAAAAAAAAHwEAAF9yZWxzLy5yZWxzUEsBAi0AFAAGAAgAAAAhAOD8IaLEAAAA3QAAAA8A&#10;AAAAAAAAAAAAAAAABwIAAGRycy9kb3ducmV2LnhtbFBLBQYAAAAAAwADALcAAAD4AgAAAAA=&#10;" path="m40,77l,,11,5r9,2l29,9r11,l49,9,57,7,69,5,77,,40,77r,e" filled="f" strokeweight=".1pt">
                  <v:path arrowok="t" o:connecttype="custom" o:connectlocs="25400,48895;0,0;6985,3175;12700,4445;18415,5715;25400,5715;31115,5715;36195,4445;43815,3175;48895,0;25400,48895;25400,48895" o:connectangles="0,0,0,0,0,0,0,0,0,0,0,0"/>
                </v:shape>
                <v:shape id="Freeform 1936" o:spid="_x0000_s1297" style="position:absolute;left:18487;top:9528;width:4244;height:2724;visibility:visible;mso-wrap-style:square;v-text-anchor:top" coordsize="753,4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t7d4xwAAAN0AAAAPAAAAZHJzL2Rvd25yZXYueG1sRI9Ba8JA&#10;EIXvBf/DMkJvddcKotFVpLRQBA+1euhtyI5JNDubZFeN/75zKPQ2w3vz3jfLde9rdaMuVoEtjEcG&#10;FHEeXMWFhcP3x8sMVEzIDuvAZOFBEdarwdMSMxfu/EW3fSqUhHDM0EKZUpNpHfOSPMZRaIhFO4XO&#10;Y5K1K7Tr8C7hvtavxky1x4qlocSG3krKL/urt3CczH/i+bjbXltT9GY3bw+T99ba52G/WYBK1Kd/&#10;89/1pxP82VRw5RsZQa9+AQAA//8DAFBLAQItABQABgAIAAAAIQDb4fbL7gAAAIUBAAATAAAAAAAA&#10;AAAAAAAAAAAAAABbQ29udGVudF9UeXBlc10ueG1sUEsBAi0AFAAGAAgAAAAhAFr0LFu/AAAAFQEA&#10;AAsAAAAAAAAAAAAAAAAAHwEAAF9yZWxzLy5yZWxzUEsBAi0AFAAGAAgAAAAhAO63t3jHAAAA3QAA&#10;AA8AAAAAAAAAAAAAAAAABwIAAGRycy9kb3ducmV2LnhtbFBLBQYAAAAAAwADALcAAAD7AgAAAAA=&#10;" path="m753,214l538,429r,-142l,287,,141r538,l538,,753,214xe" fillcolor="#9cf" strokeweight=".25pt">
                  <v:path arrowok="t" o:connecttype="custom" o:connectlocs="424363,135890;303197,272415;303197,182245;0,182245;0,89535;303197,89535;303197,0;424363,135890" o:connectangles="0,0,0,0,0,0,0,0"/>
                </v:shape>
                <v:rect id="Rectangle 1938" o:spid="_x0000_s1298" style="position:absolute;left:3498;top:19742;width:14320;height:546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5wOixAAAAN0AAAAPAAAAZHJzL2Rvd25yZXYueG1sRE9Na4NA&#10;EL0X+h+WKeTWrO1BEptVSiAluSgmPfQ4dScqcWfF3aj5991CILd5vM/ZZLPpxEiDay0reFtGIIgr&#10;q1uuFXyfdq8rEM4ja+wsk4IbOcjS56cNJtpOXNJ49LUIIewSVNB43ydSuqohg25pe+LAne1g0Ac4&#10;1FIPOIVw08n3KIqlwZZDQ4M9bRuqLserUVCV67zY/+Bh/N3aXZl/udu1cEotXubPDxCeZv8Q3917&#10;Heav4jX8fxNOkOkfAAAA//8DAFBLAQItABQABgAIAAAAIQDb4fbL7gAAAIUBAAATAAAAAAAAAAAA&#10;AAAAAAAAAABbQ29udGVudF9UeXBlc10ueG1sUEsBAi0AFAAGAAgAAAAhAFr0LFu/AAAAFQEAAAsA&#10;AAAAAAAAAAAAAAAAHwEAAF9yZWxzLy5yZWxzUEsBAi0AFAAGAAgAAAAhACjnA6LEAAAA3QAAAA8A&#10;AAAAAAAAAAAAAAAABwIAAGRycy9kb3ducmV2LnhtbFBLBQYAAAAAAwADALcAAAD4AgAAAAA=&#10;" strokeweight=".25pt">
                  <v:fill r:id="rId32" o:title="" recolor="t" type="tile"/>
                </v:rect>
                <v:rect id="Rectangle 1940" o:spid="_x0000_s1299" style="position:absolute;left:6673;top:21863;width:7957;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1paPxAAAAN0AAAAPAAAAZHJzL2Rvd25yZXYueG1sRI/NagMx&#10;DITvhb6DUaC3xpsc2mUTJ4RAIC29ZJMHEGvtD7HlxXaz27evDoXeJGY082m7n71TD4ppCGxgtSxA&#10;ETfBDtwZuF1PryWolJEtusBk4IcS7HfPT1usbJj4Qo86d0pCOFVooM95rLROTU8e0zKMxKK1IXrM&#10;ssZO24iThHun10Xxpj0OLA09jnTsqbnX396AvtanqaxdLMLnuv1yH+dLS8GYl8V82IDKNOd/89/1&#10;2Qp++S788o2MoHe/AAAA//8DAFBLAQItABQABgAIAAAAIQDb4fbL7gAAAIUBAAATAAAAAAAAAAAA&#10;AAAAAAAAAABbQ29udGVudF9UeXBlc10ueG1sUEsBAi0AFAAGAAgAAAAhAFr0LFu/AAAAFQEAAAsA&#10;AAAAAAAAAAAAAAAAHwEAAF9yZWxzLy5yZWxzUEsBAi0AFAAGAAgAAAAhAKzWlo/EAAAA3QAAAA8A&#10;AAAAAAAAAAAAAAAABwIAAGRycy9kb3ducmV2LnhtbFBLBQYAAAAAAwADALcAAAD4AgAAAAA=&#10;" filled="f" stroked="f">
                  <v:textbox style="mso-fit-shape-to-text:t" inset="0,0,0,0">
                    <w:txbxContent>
                      <w:p w14:paraId="37A4D0EF" w14:textId="77777777" w:rsidR="00181A7E" w:rsidRDefault="00181A7E" w:rsidP="00F94E00">
                        <w:r>
                          <w:rPr>
                            <w:rFonts w:cs="Arial"/>
                            <w:b/>
                            <w:bCs/>
                            <w:color w:val="000000"/>
                            <w:sz w:val="14"/>
                            <w:szCs w:val="14"/>
                          </w:rPr>
                          <w:t>Validation Process</w:t>
                        </w:r>
                      </w:p>
                    </w:txbxContent>
                  </v:textbox>
                </v:rect>
                <v:rect id="Rectangle 1941" o:spid="_x0000_s1300" style="position:absolute;left:774;top:25876;width:19774;height:95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Jl5wwAAAN0AAAAPAAAAZHJzL2Rvd25yZXYueG1sRE9La8JA&#10;EL4X/A/LCL3VjR5am7qKCEq8KNEeepxmp0kwOxuym9e/dwuCt/n4nrPaDKYSHTWutKxgPotAEGdW&#10;l5wr+L7u35YgnEfWWFkmBSM52KwnLyuMte05pe7icxFC2MWooPC+jqV0WUEG3czWxIH7s41BH2CT&#10;S91gH8JNJRdR9C4NlhwaCqxpV1B2u7RGQZZ+ns7JDx67353dp6eDG9uzU+p1Omy/QHga/FP8cCc6&#10;zF9+zOH/m3CCXN8BAAD//wMAUEsBAi0AFAAGAAgAAAAhANvh9svuAAAAhQEAABMAAAAAAAAAAAAA&#10;AAAAAAAAAFtDb250ZW50X1R5cGVzXS54bWxQSwECLQAUAAYACAAAACEAWvQsW78AAAAVAQAACwAA&#10;AAAAAAAAAAAAAAAfAQAAX3JlbHMvLnJlbHNQSwECLQAUAAYACAAAACEAU0iZecMAAADdAAAADwAA&#10;AAAAAAAAAAAAAAAHAgAAZHJzL2Rvd25yZXYueG1sUEsFBgAAAAADAAMAtwAAAPcCAAAAAA==&#10;" strokeweight=".25pt">
                  <v:fill r:id="rId32" o:title="" recolor="t" type="tile"/>
                </v:rect>
                <v:shape id="Freeform 1943" o:spid="_x0000_s1301" style="position:absolute;left:7588;top:26562;width:6451;height:3175;visibility:visible;mso-wrap-style:square;v-text-anchor:top" coordsize="1016,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zvELxAAAAN0AAAAPAAAAZHJzL2Rvd25yZXYueG1sRE/NasJA&#10;EL4X+g7LFHrTjR6qjW6CtQoWS6HRBxiyYzZtdjZkVxPfvisIvc3H9zvLfLCNuFDna8cKJuMEBHHp&#10;dM2VguNhO5qD8AFZY+OYFFzJQ549Piwx1a7nb7oUoRIxhH2KCkwIbSqlLw1Z9GPXEkfu5DqLIcKu&#10;krrDPobbRk6T5EVarDk2GGxpbaj8Lc5WwepzqPdms518Fa86vH2s3/tk86PU89OwWoAINIR/8d29&#10;03H+fDaF2zfxBJn9AQAA//8DAFBLAQItABQABgAIAAAAIQDb4fbL7gAAAIUBAAATAAAAAAAAAAAA&#10;AAAAAAAAAABbQ29udGVudF9UeXBlc10ueG1sUEsBAi0AFAAGAAgAAAAhAFr0LFu/AAAAFQEAAAsA&#10;AAAAAAAAAAAAAAAAHwEAAF9yZWxzLy5yZWxzUEsBAi0AFAAGAAgAAAAhALzO8QvEAAAA3QAAAA8A&#10;AAAAAAAAAAAAAAAABwIAAGRycy9kb3ducmV2LnhtbFBLBQYAAAAAAwADALcAAAD4AgAAAAA=&#10;" path="m,124r2,-6l5,113r2,-7l11,100r7,-7l24,87r9,-5l42,76,53,71,64,64,78,60,91,56r13,-7l120,45r15,-5l153,36r17,-5l188,27r20,-2l228,20r22,-2l270,14r22,-3l314,9,339,7,363,5,412,3,460,r54,l564,r49,3l662,5r22,2l708,9r22,5l750,16r22,2l792,22r20,3l830,29r20,5l865,38r18,4l899,47r15,4l927,56r14,4l954,67r11,4l974,76r9,6l992,89r6,4l1005,100r4,6l1011,113r3,5l1016,124r-2,7l1011,137r-2,7l1003,151r-5,6l992,162r-9,6l974,175r-11,4l952,186r-14,4l925,195r-13,6l896,206r-17,4l863,215r-18,4l826,221r-18,5l786,230r-20,2l744,235r-22,4l699,241r-46,5l604,248r-51,2l502,250r-50,l401,248r-47,-5l330,241r-22,-2l286,237r-23,-2l244,232r-20,-4l204,226r-20,-5l166,217r-18,-4l133,208r-16,-4l102,199,89,195,75,190,62,184,51,179r-9,-6l33,168r-9,-6l18,157r-7,-6l7,144,5,137,2,131,,124r,xm,376r2,7l5,387r2,7l11,400r7,7l24,414r9,4l42,425r11,4l64,436r14,4l91,445r13,6l120,456r15,4l153,464r17,5l188,473r20,2l228,480r22,2l270,487r22,2l314,491r25,2l363,495r49,3l460,500r54,l564,500r49,-2l662,493r22,l708,491r22,-4l750,484r22,-2l792,478r20,-3l830,471r20,-4l865,462r18,-4l899,453r15,-4l927,445r14,-5l954,433r11,-4l974,425r9,-7l992,411r6,-4l1005,400r4,-6l1011,387r3,-4l1016,376r,-252l1014,131r-3,6l1009,144r-6,7l998,157r-6,5l983,168r-9,7l963,179r-11,7l938,190r-13,5l912,201r-16,5l879,210r-16,5l845,219r-19,2l808,226r-22,4l766,232r-22,3l722,239r-23,2l653,246r-49,2l553,250r-51,l452,250r-51,-2l354,243r-24,-2l308,239r-22,-2l263,235r-19,-3l224,228r-20,-2l184,221r-18,-4l148,213r-15,-5l117,204r-15,-5l89,195,75,190,62,184,51,179r-9,-6l33,168r-9,-6l18,157r-7,-6l7,144,5,137,2,131,,124,,376r,xe" stroked="f">
                  <v:path arrowok="t" o:connecttype="custom" o:connectlocs="4445,67310;20955,52070;49530,38100;85725,25400;132080,15875;185420,6985;261620,1905;389255,1905;463550,8890;515620,15875;560705,26670;597535,38100;624205,52070;640715,67310;643890,83185;633730,99695;611505,113665;579120,127635;536575,139065;486410,147320;414655,156210;287020,158750;195580,151765;142240,144780;93980,135255;56515,123825;26670,109855;6985,95885;0,78740;3175,245745;15240,262890;40640,276860;76200,289560;119380,300355;171450,309245;230505,314325;358140,317500;449580,311785;502920,303530;549275,293370;588645,282575;618490,269875;638175,254000;645160,238760;640715,91440;624205,106680;595630,120650;558165,133350;513080,143510;458470,151765;351155,158750;224790,154305;167005,149225;116840,140335;74295,129540;39370,116840;15240,102870;3175,86995;0,238760" o:connectangles="0,0,0,0,0,0,0,0,0,0,0,0,0,0,0,0,0,0,0,0,0,0,0,0,0,0,0,0,0,0,0,0,0,0,0,0,0,0,0,0,0,0,0,0,0,0,0,0,0,0,0,0,0,0,0,0,0,0,0"/>
                  <o:lock v:ext="edit" verticies="t"/>
                </v:shape>
                <v:shape id="Freeform 1944" o:spid="_x0000_s1302" style="position:absolute;left:7588;top:26562;width:6451;height:1587;visibility:visible;mso-wrap-style:square;v-text-anchor:top" coordsize="1016,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LzvzxAAAAN0AAAAPAAAAZHJzL2Rvd25yZXYueG1sRE9La8JA&#10;EL4L/Q/LCF6kbmxAbXQV64tcimjrfciOSWh2NmRXjf/eFQre5uN7zmzRmkpcqXGlZQXDQQSCOLO6&#10;5FzB78/2fQLCeWSNlWVScCcHi/lbZ4aJtjc+0PXocxFC2CWooPC+TqR0WUEG3cDWxIE728agD7DJ&#10;pW7wFsJNJT+iaCQNlhwaCqxpVVD2d7wYBel65b6/dpt9nO7jtT1t+/3R50WpXrddTkF4av1L/O9O&#10;dZg/Gcfw/CacIOcPAAAA//8DAFBLAQItABQABgAIAAAAIQDb4fbL7gAAAIUBAAATAAAAAAAAAAAA&#10;AAAAAAAAAABbQ29udGVudF9UeXBlc10ueG1sUEsBAi0AFAAGAAgAAAAhAFr0LFu/AAAAFQEAAAsA&#10;AAAAAAAAAAAAAAAAHwEAAF9yZWxzLy5yZWxzUEsBAi0AFAAGAAgAAAAhAMIvO/PEAAAA3QAAAA8A&#10;AAAAAAAAAAAAAAAABwIAAGRycy9kb3ducmV2LnhtbFBLBQYAAAAAAwADALcAAAD4AgAAAAA=&#10;" path="m,124r2,-6l5,113r2,-7l11,100r7,-7l24,87r9,-5l42,76,53,71,64,64,78,60,91,56r13,-7l120,45r15,-5l153,36r17,-5l188,27r20,-2l228,20r22,-2l270,14r22,-3l314,9,339,7,363,5,412,3,460,r54,l564,r49,3l662,5r22,2l708,9r22,5l750,16r22,2l792,22r20,3l830,29r20,5l865,38r18,4l899,47r15,4l927,56r14,4l954,67r11,4l974,76r9,6l992,89r6,4l1005,100r4,6l1011,113r3,5l1016,124r-2,7l1011,137r-2,7l1003,151r-5,6l992,162r-9,6l974,175r-11,4l952,186r-14,4l925,195r-13,6l896,206r-17,4l863,215r-18,4l826,221r-18,5l786,230r-20,2l744,235r-22,4l699,241r-46,5l604,248r-51,2l502,250r-50,l401,248r-47,-5l330,241r-22,-2l286,237r-23,-2l244,232r-20,-4l204,226r-20,-5l166,217r-18,-4l133,208r-16,-4l102,199,89,195,75,190,62,184,51,179r-9,-6l33,168r-9,-6l18,157r-7,-6l7,144,5,137,2,131,,124r,e" filled="f" strokeweight=".1pt">
                  <v:path arrowok="t" o:connecttype="custom" o:connectlocs="1270,74930;4445,67310;11430,59055;20955,52070;33655,45085;49530,38100;66040,31115;85725,25400;107950,19685;132080,15875;158750,11430;185420,6985;215265,4445;261620,1905;326390,0;389255,1905;434340,4445;463550,8890;490220,11430;515620,15875;539750,21590;560705,26670;580390,32385;597535,38100;612775,45085;624205,52070;633730,59055;640715,67310;643890,74930;643890,83185;640715,91440;633730,99695;624205,106680;611505,113665;595630,120650;579120,127635;558165,133350;536575,139065;513080,143510;486410,147320;458470,151765;414655,156210;351155,158750;287020,158750;224790,154305;195580,151765;167005,149225;142240,144780;116840,140335;93980,135255;74295,129540;56515,123825;39370,116840;26670,109855;15240,102870;6985,95885;3175,86995;0,78740" o:connectangles="0,0,0,0,0,0,0,0,0,0,0,0,0,0,0,0,0,0,0,0,0,0,0,0,0,0,0,0,0,0,0,0,0,0,0,0,0,0,0,0,0,0,0,0,0,0,0,0,0,0,0,0,0,0,0,0,0,0"/>
                </v:shape>
                <v:shape id="Freeform 1945" o:spid="_x0000_s1303" style="position:absolute;left:7588;top:27349;width:6451;height:2388;visibility:visible;mso-wrap-style:square;v-text-anchor:top" coordsize="1016,3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evluxQAAAN0AAAAPAAAAZHJzL2Rvd25yZXYueG1sRE/basJA&#10;EH0v9B+WKfSt2bQUlehGRFpoEQRjRR/H7ORSs7Mhu9Xo17uC0Lc5nOtMpr1pxJE6V1tW8BrFIIhz&#10;q2suFfysP19GIJxH1thYJgVncjBNHx8mmGh74hUdM1+KEMIuQQWV920ipcsrMugi2xIHrrCdQR9g&#10;V0rd4SmEm0a+xfFAGqw5NFTY0ryi/JD9GQXL2ccG9fd+f75s14ud1cVvNpBKPT/1szEIT73/F9/d&#10;XzrMHw3f4fZNOEGmVwAAAP//AwBQSwECLQAUAAYACAAAACEA2+H2y+4AAACFAQAAEwAAAAAAAAAA&#10;AAAAAAAAAAAAW0NvbnRlbnRfVHlwZXNdLnhtbFBLAQItABQABgAIAAAAIQBa9CxbvwAAABUBAAAL&#10;AAAAAAAAAAAAAAAAAB8BAABfcmVscy8ucmVsc1BLAQItABQABgAIAAAAIQAgevluxQAAAN0AAAAP&#10;AAAAAAAAAAAAAAAAAAcCAABkcnMvZG93bnJldi54bWxQSwUGAAAAAAMAAwC3AAAA+QIAAAAA&#10;" path="m,252r2,7l5,263r2,7l11,276r7,7l24,290r9,4l42,301r11,4l64,312r14,4l91,321r13,6l120,332r15,4l153,340r17,5l188,349r20,2l228,356r22,2l270,363r22,2l314,367r25,2l363,371r49,3l460,376r54,l564,376r49,-2l662,369r22,l708,367r22,-4l750,360r22,-2l792,354r20,-3l830,347r20,-4l865,338r18,-4l899,329r15,-4l927,321r14,-5l954,309r11,-4l974,301r9,-7l992,287r6,-4l1005,276r4,-6l1011,263r3,-4l1016,252,1016,r-2,7l1011,13r-2,7l1003,27r-5,6l992,38r-9,6l974,51r-11,4l952,62r-14,4l925,71r-13,6l896,82r-17,4l863,91r-18,4l826,97r-18,5l786,106r-20,2l744,111r-22,4l699,117r-46,5l604,124r-51,2l502,126r-50,l401,124r-47,-5l330,117r-22,-2l286,113r-23,-2l244,108r-20,-4l204,102,184,97,166,93,148,89,133,84,117,80,102,75,89,71,75,66,62,60,51,55,42,49,33,44,24,38,18,33,11,27,7,20,5,13,2,7,,,,252r,e" filled="f" strokeweight=".1pt">
                  <v:path arrowok="t" o:connecttype="custom" o:connectlocs="1270,164465;4445,171450;11430,179705;20955,186690;33655,193675;49530,200660;66040,207645;85725,213360;107950,219075;132080,222885;158750,227330;185420,231775;215265,234315;261620,237490;326390,238760;389255,237490;434340,234315;463550,230505;490220,227330;515620,222885;539750,217805;560705,212090;580390,206375;597535,200660;612775,193675;624205,186690;633730,179705;640715,171450;643890,164465;645160,0;641985,8255;636905,17145;629920,24130;618490,32385;604520,39370;587375,45085;568960,52070;548005,57785;524510,61595;499110,67310;472440,70485;443865,74295;383540,78740;318770,80010;254635,78740;209550,74295;181610,71755;154940,68580;129540,64770;105410,59055;84455,53340;64770,47625;47625,41910;32385,34925;20955,27940;11430,20955;4445,12700;1270,4445;0,160020" o:connectangles="0,0,0,0,0,0,0,0,0,0,0,0,0,0,0,0,0,0,0,0,0,0,0,0,0,0,0,0,0,0,0,0,0,0,0,0,0,0,0,0,0,0,0,0,0,0,0,0,0,0,0,0,0,0,0,0,0,0,0"/>
                </v:shape>
                <v:shape id="Freeform 1946" o:spid="_x0000_s1304" style="position:absolute;left:7588;top:26562;width:6451;height:1587;visibility:visible;mso-wrap-style:square;v-text-anchor:top" coordsize="1016,2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sX6wwAAAN0AAAAPAAAAZHJzL2Rvd25yZXYueG1sRE9NawIx&#10;EL0L/Q9hCt40a8Fq140iFaG9Vd1Lb8Nm3CybTNZN1PXfN4VCb/N4n1NsBmfFjfrQeFYwm2YgiCuv&#10;G64VlKf9ZAkiRGSN1jMpeFCAzfppVGCu/Z0PdDvGWqQQDjkqMDF2uZShMuQwTH1HnLiz7x3GBPta&#10;6h7vKdxZ+ZJlr9Jhw6nBYEfvhqr2eHUK9m9l3H3Z86Ut7YPmwXyevq+dUuPnYbsCEWmI/+I/94dO&#10;85eLOfx+k06Q6x8AAAD//wMAUEsBAi0AFAAGAAgAAAAhANvh9svuAAAAhQEAABMAAAAAAAAAAAAA&#10;AAAAAAAAAFtDb250ZW50X1R5cGVzXS54bWxQSwECLQAUAAYACAAAACEAWvQsW78AAAAVAQAACwAA&#10;AAAAAAAAAAAAAAAfAQAAX3JlbHMvLnJlbHNQSwECLQAUAAYACAAAACEA707F+sMAAADdAAAADwAA&#10;AAAAAAAAAAAAAAAHAgAAZHJzL2Rvd25yZXYueG1sUEsFBgAAAAADAAMAtwAAAPcCAAAAAA==&#10;" path="m,124r2,-6l5,113r2,-7l11,100r7,-7l24,87r9,-5l42,76,53,71,64,64,78,60,91,56r13,-7l120,45r15,-5l153,36r17,-5l188,27r20,-2l228,20r22,-2l270,14r22,-3l314,9,339,7,363,5,412,3,460,r54,l564,r49,3l662,5r22,2l708,9r22,5l750,16r22,2l792,22r20,3l830,29r20,5l865,38r18,4l899,47r15,4l927,56r14,4l954,67r11,4l974,76r9,6l992,89r6,4l1005,100r4,6l1011,113r3,5l1016,124r-2,7l1011,137r-2,7l1003,151r-5,6l992,162r-9,6l974,175r-11,4l952,186r-14,4l925,195r-13,6l896,206r-17,4l863,215r-18,4l826,221r-18,5l786,230r-20,2l744,235r-22,4l699,241r-46,5l604,248r-51,2l502,250r-50,l401,248r-47,-5l330,241r-22,-2l286,237r-23,-2l244,232r-20,-4l204,226r-20,-5l166,217r-18,-4l133,208r-16,-4l102,199,89,195,75,190,62,184,51,179r-9,-6l33,168r-9,-6l18,157r-7,-6l7,144,5,137,2,131,,124r,e" filled="f" strokeweight=".45pt">
                  <v:path arrowok="t" o:connecttype="custom" o:connectlocs="1270,74930;4445,67310;11430,59055;20955,52070;33655,45085;49530,38100;66040,31115;85725,25400;107950,19685;132080,15875;158750,11430;185420,6985;215265,4445;261620,1905;326390,0;389255,1905;434340,4445;463550,8890;490220,11430;515620,15875;539750,21590;560705,26670;580390,32385;597535,38100;612775,45085;624205,52070;633730,59055;640715,67310;643890,74930;643890,83185;640715,91440;633730,99695;624205,106680;611505,113665;595630,120650;579120,127635;558165,133350;536575,139065;513080,143510;486410,147320;458470,151765;414655,156210;351155,158750;287020,158750;224790,154305;195580,151765;167005,149225;142240,144780;116840,140335;93980,135255;74295,129540;56515,123825;39370,116840;26670,109855;15240,102870;6985,95885;3175,86995;0,78740" o:connectangles="0,0,0,0,0,0,0,0,0,0,0,0,0,0,0,0,0,0,0,0,0,0,0,0,0,0,0,0,0,0,0,0,0,0,0,0,0,0,0,0,0,0,0,0,0,0,0,0,0,0,0,0,0,0,0,0,0,0"/>
                </v:shape>
                <v:shape id="Freeform 1947" o:spid="_x0000_s1305" style="position:absolute;left:7588;top:27349;width:6451;height:2388;visibility:visible;mso-wrap-style:square;v-text-anchor:top" coordsize="1016,3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TMQjvwAAAN0AAAAPAAAAZHJzL2Rvd25yZXYueG1sRE/NisIw&#10;EL4LvkMYYW+a6qGWahRdEMSb3X2AsRmbYjOpTVbrPr0RBG/z8f3Oct3bRtyo87VjBdNJAoK4dLrm&#10;SsHvz26cgfABWWPjmBQ8yMN6NRwsMdfuzke6FaESMYR9jgpMCG0upS8NWfQT1xJH7uw6iyHCrpK6&#10;w3sMt42cJUkqLdYcGwy29G2ovBR/VsHVOHd88HZ+yqgt/tODNJdKKvU16jcLEIH68BG/3Xsd52fz&#10;FF7fxBPk6gkAAP//AwBQSwECLQAUAAYACAAAACEA2+H2y+4AAACFAQAAEwAAAAAAAAAAAAAAAAAA&#10;AAAAW0NvbnRlbnRfVHlwZXNdLnhtbFBLAQItABQABgAIAAAAIQBa9CxbvwAAABUBAAALAAAAAAAA&#10;AAAAAAAAAB8BAABfcmVscy8ucmVsc1BLAQItABQABgAIAAAAIQBaTMQjvwAAAN0AAAAPAAAAAAAA&#10;AAAAAAAAAAcCAABkcnMvZG93bnJldi54bWxQSwUGAAAAAAMAAwC3AAAA8wIAAAAA&#10;" path="m,252r2,7l5,263r2,7l11,276r7,7l24,290r9,4l42,301r11,4l64,312r14,4l91,321r13,6l120,332r15,4l153,340r17,5l188,349r20,2l228,356r22,2l270,363r22,2l314,367r25,2l363,371r49,3l460,376r54,l564,376r49,-2l662,369r22,l708,367r22,-4l750,360r22,-2l792,354r20,-3l830,347r20,-4l865,338r18,-4l899,329r15,-4l927,321r14,-5l954,309r11,-4l974,301r9,-7l992,287r6,-4l1005,276r4,-6l1011,263r3,-4l1016,252,1016,r-2,7l1011,13r-2,7l1003,27r-5,6l992,38r-9,6l974,51r-11,4l952,62r-14,4l925,71r-13,6l896,82r-17,4l863,91r-18,4l826,97r-18,5l786,106r-20,2l744,111r-22,4l699,117r-46,5l604,124r-51,2l502,126r-50,l401,124r-47,-5l330,117r-22,-2l286,113r-23,-2l244,108r-20,-4l204,102,184,97,166,93,148,89,133,84,117,80,102,75,89,71,75,66,62,60,51,55,42,49,33,44,24,38,18,33,11,27,7,20,5,13,2,7,,,,252r,e" filled="f" strokeweight=".45pt">
                  <v:path arrowok="t" o:connecttype="custom" o:connectlocs="1270,164465;4445,171450;11430,179705;20955,186690;33655,193675;49530,200660;66040,207645;85725,213360;107950,219075;132080,222885;158750,227330;185420,231775;215265,234315;261620,237490;326390,238760;389255,237490;434340,234315;463550,230505;490220,227330;515620,222885;539750,217805;560705,212090;580390,206375;597535,200660;612775,193675;624205,186690;633730,179705;640715,171450;643890,164465;645160,0;641985,8255;636905,17145;629920,24130;618490,32385;604520,39370;587375,45085;568960,52070;548005,57785;524510,61595;499110,67310;472440,70485;443865,74295;383540,78740;318770,80010;254635,78740;209550,74295;181610,71755;154940,68580;129540,64770;105410,59055;84455,53340;64770,47625;47625,41910;32385,34925;20955,27940;11430,20955;4445,12700;1270,4445;0,160020" o:connectangles="0,0,0,0,0,0,0,0,0,0,0,0,0,0,0,0,0,0,0,0,0,0,0,0,0,0,0,0,0,0,0,0,0,0,0,0,0,0,0,0,0,0,0,0,0,0,0,0,0,0,0,0,0,0,0,0,0,0,0"/>
                </v:shape>
                <v:rect id="Rectangle 1948" o:spid="_x0000_s1306" style="position:absolute;left:6953;top:30016;width:7017;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Pw77wAAAAN0AAAAPAAAAZHJzL2Rvd25yZXYueG1sRE/NisIw&#10;EL4v+A5hBG9rqgct1SjLgqDLXqw+wNBMfzCZlCTa+vabBcHbfHy/s92P1ogH+dA5VrCYZyCIK6c7&#10;bhRcL4fPHESIyBqNY1LwpAD73eRji4V2A5/pUcZGpBAOBSpoY+wLKUPVksUwdz1x4mrnLcYEfSO1&#10;xyGFWyOXWbaSFjtODS329N1SdSvvVoG8lIchL43P3M+y/jWn47kmp9RsOn5tQEQa41v8ch91mp+v&#10;1/D/TTpB7v4AAAD//wMAUEsBAi0AFAAGAAgAAAAhANvh9svuAAAAhQEAABMAAAAAAAAAAAAAAAAA&#10;AAAAAFtDb250ZW50X1R5cGVzXS54bWxQSwECLQAUAAYACAAAACEAWvQsW78AAAAVAQAACwAAAAAA&#10;AAAAAAAAAAAfAQAAX3JlbHMvLnJlbHNQSwECLQAUAAYACAAAACEAIz8O+8AAAADdAAAADwAAAAAA&#10;AAAAAAAAAAAHAgAAZHJzL2Rvd25yZXYueG1sUEsFBgAAAAADAAMAtwAAAPQCAAAAAA==&#10;" filled="f" stroked="f">
                  <v:textbox style="mso-fit-shape-to-text:t" inset="0,0,0,0">
                    <w:txbxContent>
                      <w:p w14:paraId="40BFD7AF" w14:textId="77777777" w:rsidR="00181A7E" w:rsidRDefault="00181A7E" w:rsidP="00F94E00">
                        <w:r>
                          <w:rPr>
                            <w:rFonts w:cs="Arial"/>
                            <w:b/>
                            <w:bCs/>
                            <w:color w:val="000000"/>
                            <w:sz w:val="14"/>
                            <w:szCs w:val="14"/>
                          </w:rPr>
                          <w:t>Reliability Model</w:t>
                        </w:r>
                      </w:p>
                    </w:txbxContent>
                  </v:textbox>
                </v:rect>
                <v:rect id="Rectangle 1949" o:spid="_x0000_s1307" style="position:absolute;left:7924;top:31559;width:5468;height:36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P1qQxgAAAN0AAAAPAAAAZHJzL2Rvd25yZXYueG1sRI9BSwMx&#10;EIXvQv9DGKE3myi01rVpKS2FqlBoFc/DZtxd3UzWJHbXf+8chN5meG/e+2axGnyrzhRTE9jC7cSA&#10;Ii6Da7iy8Pa6u5mDShnZYRuYLPxSgtVydLXAwoWej3Q+5UpJCKcCLdQ5d4XWqazJY5qEjli0jxA9&#10;ZlljpV3EXsJ9q++MmWmPDUtDjR1taiq/Tj/ewmfchPdn3FZPe3OIx6n5fuhfZtaOr4f1I6hMQ76Y&#10;/6/3TvDn94Ir38gIevkHAAD//wMAUEsBAi0AFAAGAAgAAAAhANvh9svuAAAAhQEAABMAAAAAAAAA&#10;AAAAAAAAAAAAAFtDb250ZW50X1R5cGVzXS54bWxQSwECLQAUAAYACAAAACEAWvQsW78AAAAVAQAA&#10;CwAAAAAAAAAAAAAAAAAfAQAAX3JlbHMvLnJlbHNQSwECLQAUAAYACAAAACEAET9akMYAAADdAAAA&#10;DwAAAAAAAAAAAAAAAAAHAgAAZHJzL2Rvd25yZXYueG1sUEsFBgAAAAADAAMAtwAAAPoCAAAAAA==&#10;" fillcolor="#e8eef7" strokeweight=".25pt"/>
                <v:rect id="Rectangle 1951" o:spid="_x0000_s1308" style="position:absolute;left:8458;top:33020;width:4661;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7D8SwQAAAN0AAAAPAAAAZHJzL2Rvd25yZXYueG1sRE/NagIx&#10;EL4LvkMYwZtm9dCuq1GKINjixdUHGDazPzSZLEnqbt/eFITe5uP7nd1htEY8yIfOsYLVMgNBXDnd&#10;caPgfjstchAhIms0jknBLwU47KeTHRbaDXylRxkbkUI4FKigjbEvpAxVSxbD0vXEiaudtxgT9I3U&#10;HocUbo1cZ9mbtNhxamixp2NL1Xf5YxXIW3ka8tL4zH2t64v5PF9rckrNZ+PHFkSkMf6LX+6zTvPz&#10;9w38fZNOkPsnAAAA//8DAFBLAQItABQABgAIAAAAIQDb4fbL7gAAAIUBAAATAAAAAAAAAAAAAAAA&#10;AAAAAABbQ29udGVudF9UeXBlc10ueG1sUEsBAi0AFAAGAAgAAAAhAFr0LFu/AAAAFQEAAAsAAAAA&#10;AAAAAAAAAAAAHwEAAF9yZWxzLy5yZWxzUEsBAi0AFAAGAAgAAAAhAD3sPxLBAAAA3QAAAA8AAAAA&#10;AAAAAAAAAAAABwIAAGRycy9kb3ducmV2LnhtbFBLBQYAAAAAAwADALcAAAD1AgAAAAA=&#10;" filled="f" stroked="f">
                  <v:textbox style="mso-fit-shape-to-text:t" inset="0,0,0,0">
                    <w:txbxContent>
                      <w:p w14:paraId="254D97C3" w14:textId="77777777" w:rsidR="00181A7E" w:rsidRDefault="00181A7E" w:rsidP="00F94E00">
                        <w:r>
                          <w:rPr>
                            <w:rFonts w:cs="Arial"/>
                            <w:b/>
                            <w:bCs/>
                            <w:color w:val="000000"/>
                            <w:sz w:val="10"/>
                            <w:szCs w:val="10"/>
                          </w:rPr>
                          <w:t>State Estimator</w:t>
                        </w:r>
                      </w:p>
                    </w:txbxContent>
                  </v:textbox>
                </v:rect>
                <v:line id="Line 1952" o:spid="_x0000_s1309" style="position:absolute;visibility:visible;mso-wrap-style:square" from="13392,33369" to="22904,333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bNHlxgAAAN0AAAAPAAAAZHJzL2Rvd25yZXYueG1sRI9La8Mw&#10;EITvgf4HsYXeEjktBMeNHELSQiklkMelt8VaP4i1MpKauP++eyjktsvMzny7Wo+uV1cKsfNsYD7L&#10;QBFX3nbcGDif3qc5qJiQLfaeycAvRViXD5MVFtbf+EDXY2qUhHAs0ECb0lBoHauWHMaZH4hFq31w&#10;mGQNjbYBbxLuev2cZQvtsGNpaHGgbUvV5fjjDIRh6b7wdEm9/65f3nbNZ9iPC2OeHsfNK6hEY7qb&#10;/68/rODnufDLNzKCLv8AAAD//wMAUEsBAi0AFAAGAAgAAAAhANvh9svuAAAAhQEAABMAAAAAAAAA&#10;AAAAAAAAAAAAAFtDb250ZW50X1R5cGVzXS54bWxQSwECLQAUAAYACAAAACEAWvQsW78AAAAVAQAA&#10;CwAAAAAAAAAAAAAAAAAfAQAAX3JlbHMvLnJlbHNQSwECLQAUAAYACAAAACEArGzR5cYAAADdAAAA&#10;DwAAAAAAAAAAAAAAAAAHAgAAZHJzL2Rvd25yZXYueG1sUEsFBgAAAAADAAMAtwAAAPoCAAAAAA==&#10;" strokeweight=".45pt"/>
                <v:shape id="Freeform 1953" o:spid="_x0000_s1310" style="position:absolute;left:22777;top:33115;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jzUwwQAAAN0AAAAPAAAAZHJzL2Rvd25yZXYueG1sRE9Ni8Iw&#10;EL0L+x/CCHvTVFklW42yKAviQbG696EZ22IzKU1W6783guBtHu9z5svO1uJKra8caxgNExDEuTMV&#10;FxpOx9+BAuEDssHaMWm4k4fl4qM3x9S4Gx/omoVCxBD2KWooQ2hSKX1ekkU/dA1x5M6utRgibAtp&#10;WrzFcFvLcZJMpcWKY0OJDa1Kyi/Zv9Uw2e4v5++1qfdr9eVITTbH3Z/T+rPf/cxABOrCW/xyb0yc&#10;r9QInt/EE+TiAQAA//8DAFBLAQItABQABgAIAAAAIQDb4fbL7gAAAIUBAAATAAAAAAAAAAAAAAAA&#10;AAAAAABbQ29udGVudF9UeXBlc10ueG1sUEsBAi0AFAAGAAgAAAAhAFr0LFu/AAAAFQEAAAsAAAAA&#10;AAAAAAAAAAAAHwEAAF9yZWxzLy5yZWxzUEsBAi0AFAAGAAgAAAAhAFqPNTDBAAAA3QAAAA8AAAAA&#10;AAAAAAAAAAAABwIAAGRycy9kb3ducmV2LnhtbFBLBQYAAAAAAwADALcAAAD1AgAAAAA=&#10;" path="m78,40l,80,5,69,7,60,9,51,12,40,9,29,7,20,5,9,,,78,40r,xe" fillcolor="black" stroked="f">
                  <v:path arrowok="t" o:connecttype="custom" o:connectlocs="49530,25400;0,50800;3175,43815;4445,38100;5715,32385;7620,25400;5715,18415;4445,12700;3175,5715;0,0;49530,25400;49530,25400" o:connectangles="0,0,0,0,0,0,0,0,0,0,0,0"/>
                </v:shape>
                <v:shape id="Freeform 1954" o:spid="_x0000_s1311" style="position:absolute;left:22777;top:33115;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dR6XxAAAAN0AAAAPAAAAZHJzL2Rvd25yZXYueG1sRE9Na8JA&#10;EL0L/odlCt7MpkpLGl1FRKGXHDQePA7ZaRKTnQ3ZTUz/fbdQ6G0e73O2+8m0YqTe1ZYVvEYxCOLC&#10;6ppLBbf8vExAOI+ssbVMCr7JwX43n20x1fbJFxqvvhQhhF2KCirvu1RKV1Rk0EW2Iw7cl+0N+gD7&#10;UuoenyHctHIVx+/SYM2hocKOjhUVzXUwCvLhkF3Wb032MSb3Js+m4RQ/BqUWL9NhA8LT5P/Ff+5P&#10;HeYnyQp+vwknyN0PAAAA//8DAFBLAQItABQABgAIAAAAIQDb4fbL7gAAAIUBAAATAAAAAAAAAAAA&#10;AAAAAAAAAABbQ29udGVudF9UeXBlc10ueG1sUEsBAi0AFAAGAAgAAAAhAFr0LFu/AAAAFQEAAAsA&#10;AAAAAAAAAAAAAAAAHwEAAF9yZWxzLy5yZWxzUEsBAi0AFAAGAAgAAAAhAMF1HpfEAAAA3QAAAA8A&#10;AAAAAAAAAAAAAAAABwIAAGRycy9kb3ducmV2LnhtbFBLBQYAAAAAAwADALcAAAD4AgAAAAA=&#10;" path="m78,40l,80,5,69,7,60,9,51,12,40,9,29,7,20,5,9,,,78,40r,e" filled="f" strokeweight=".1pt">
                  <v:path arrowok="t" o:connecttype="custom" o:connectlocs="49530,25400;0,50800;3175,43815;4445,38100;5715,32385;7620,25400;5715,18415;4445,12700;3175,5715;0,0;49530,25400;49530,25400" o:connectangles="0,0,0,0,0,0,0,0,0,0,0,0"/>
                </v:shape>
                <v:rect id="Rectangle 1955" o:spid="_x0000_s1312" style="position:absolute;left:2727;top:25581;width:1930;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0XjfwAAAAN0AAAAPAAAAZHJzL2Rvd25yZXYueG1sRE/bisIw&#10;EH1f8B/CCL6tqS4spWsUEQRdfLHuBwzN9ILJpCTR1r83grBvczjXWW1Ga8SdfOgcK1jMMxDEldMd&#10;Nwr+LvvPHESIyBqNY1LwoACb9eRjhYV2A5/pXsZGpBAOBSpoY+wLKUPVksUwdz1x4mrnLcYEfSO1&#10;xyGFWyOXWfYtLXacGlrsaddSdS1vVoG8lPshL43P3O+yPpnj4VyTU2o2Hbc/ICKN8V/8dh90mp/n&#10;X/D6Jp0g108AAAD//wMAUEsBAi0AFAAGAAgAAAAhANvh9svuAAAAhQEAABMAAAAAAAAAAAAAAAAA&#10;AAAAAFtDb250ZW50X1R5cGVzXS54bWxQSwECLQAUAAYACAAAACEAWvQsW78AAAAVAQAACwAAAAAA&#10;AAAAAAAAAAAfAQAAX3JlbHMvLnJlbHNQSwECLQAUAAYACAAAACEAadF438AAAADdAAAADwAAAAAA&#10;AAAAAAAAAAAHAgAAZHJzL2Rvd25yZXYueG1sUEsFBgAAAAADAAMAtwAAAPQCAAAAAA==&#10;" filled="f" stroked="f">
                  <v:textbox style="mso-fit-shape-to-text:t" inset="0,0,0,0">
                    <w:txbxContent>
                      <w:p w14:paraId="6F4C0E61" w14:textId="77777777" w:rsidR="00181A7E" w:rsidRDefault="00181A7E" w:rsidP="00F94E00">
                        <w:r>
                          <w:rPr>
                            <w:rFonts w:cs="Arial"/>
                            <w:b/>
                            <w:bCs/>
                            <w:i/>
                            <w:iCs/>
                            <w:color w:val="000000"/>
                            <w:sz w:val="14"/>
                            <w:szCs w:val="14"/>
                          </w:rPr>
                          <w:t>EMS</w:t>
                        </w:r>
                      </w:p>
                    </w:txbxContent>
                  </v:textbox>
                </v:rect>
                <v:rect id="Rectangle 1956" o:spid="_x0000_s1313" style="position:absolute;left:22733;top:7462;width:8179;height:184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aWrLwQAAAN0AAAAPAAAAZHJzL2Rvd25yZXYueG1sRE9NawIx&#10;EL0L/ocwQm+aVUpZtkYRQfTQi7ay1yGZbhY3kyWJuvbXm0Kht3m8z1muB9eJG4XYelYwnxUgiLU3&#10;LTcKvj530xJETMgGO8+k4EER1qvxaImV8Xc+0u2UGpFDOFaowKbUV1JGbclhnPmeOHPfPjhMGYZG&#10;moD3HO46uSiKN+mw5dxgsaetJX05XZ2C817jT/xwtue9vjzq+lyEeqfUy2TYvININKR/8Z/7YPL8&#10;snyF32/yCXL1BAAA//8DAFBLAQItABQABgAIAAAAIQDb4fbL7gAAAIUBAAATAAAAAAAAAAAAAAAA&#10;AAAAAABbQ29udGVudF9UeXBlc10ueG1sUEsBAi0AFAAGAAgAAAAhAFr0LFu/AAAAFQEAAAsAAAAA&#10;AAAAAAAAAAAAHwEAAF9yZWxzLy5yZWxzUEsBAi0AFAAGAAgAAAAhAKdpasvBAAAA3QAAAA8AAAAA&#10;AAAAAAAAAAAABwIAAGRycy9kb3ducmV2LnhtbFBLBQYAAAAAAwADALcAAAD1AgAAAAA=&#10;" fillcolor="#cfc" strokeweight=".1pt"/>
                <v:rect id="Rectangle 1958" o:spid="_x0000_s1314" style="position:absolute;left:23334;top:8247;width:6807;height:4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64UpwwAAAN0AAAAPAAAAZHJzL2Rvd25yZXYueG1sRE/bagIx&#10;EH0X+g9hCn3TxIKyrkYRS8G2IHjB52Ez7m67mWyT1N3+fVMQfJvDuc5i1dtGXMmH2rGG8UiBIC6c&#10;qbnUcDq+DjMQISIbbByThl8KsFo+DBaYG9fxnq6HWIoUwiFHDVWMbS5lKCqyGEauJU7cxXmLMUFf&#10;SuOxS+G2kc9KTaXFmlNDhS1tKiq+Dj9Ww6ffuPM7vpRvW7Xz+4n6nnUfU62fHvv1HESkPt7FN/fW&#10;pPlZNoH/b9IJcvkHAAD//wMAUEsBAi0AFAAGAAgAAAAhANvh9svuAAAAhQEAABMAAAAAAAAAAAAA&#10;AAAAAAAAAFtDb250ZW50X1R5cGVzXS54bWxQSwECLQAUAAYACAAAACEAWvQsW78AAAAVAQAACwAA&#10;AAAAAAAAAAAAAAAfAQAAX3JlbHMvLnJlbHNQSwECLQAUAAYACAAAACEAyuuFKcMAAADdAAAADwAA&#10;AAAAAAAAAAAAAAAHAgAAZHJzL2Rvd25yZXYueG1sUEsFBgAAAAADAAMAtwAAAPcCAAAAAA==&#10;" fillcolor="#e8eef7" strokeweight=".25pt"/>
                <v:rect id="Rectangle 1960" o:spid="_x0000_s1315" style="position:absolute;left:23981;top:9536;width:5792;height:1493;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pttHvwAAAN0AAAAPAAAAZHJzL2Rvd25yZXYueG1sRE/NisIw&#10;EL4v+A5hhL2tqR6kdI0igqCyF6sPMDTTHzaZlCTa+vZGELzNx/c7q81ojbiTD51jBfNZBoK4crrj&#10;RsH1sv/JQYSIrNE4JgUPCrBZT75WWGg38JnuZWxECuFQoII2xr6QMlQtWQwz1xMnrnbeYkzQN1J7&#10;HFK4NXKRZUtpsePU0GJPu5aq//JmFchLuR/y0vjMnRb1nzkezjU5pb6n4/YXRKQxfsRv90Gn+Xm+&#10;hNc36QS5fgIAAP//AwBQSwECLQAUAAYACAAAACEA2+H2y+4AAACFAQAAEwAAAAAAAAAAAAAAAAAA&#10;AAAAW0NvbnRlbnRfVHlwZXNdLnhtbFBLAQItABQABgAIAAAAIQBa9CxbvwAAABUBAAALAAAAAAAA&#10;AAAAAAAAAB8BAABfcmVscy8ucmVsc1BLAQItABQABgAIAAAAIQB5pttHvwAAAN0AAAAPAAAAAAAA&#10;AAAAAAAAAAcCAABkcnMvZG93bnJldi54bWxQSwUGAAAAAAMAAwC3AAAA8wIAAAAA&#10;" filled="f" stroked="f">
                  <v:textbox style="mso-fit-shape-to-text:t" inset="0,0,0,0">
                    <w:txbxContent>
                      <w:p w14:paraId="0151541D" w14:textId="77777777" w:rsidR="00181A7E" w:rsidRDefault="00181A7E" w:rsidP="00F94E00">
                        <w:r>
                          <w:rPr>
                            <w:rFonts w:cs="Arial"/>
                            <w:b/>
                            <w:bCs/>
                            <w:color w:val="000000"/>
                            <w:sz w:val="10"/>
                            <w:szCs w:val="10"/>
                          </w:rPr>
                          <w:t>Market Equivalents</w:t>
                        </w:r>
                      </w:p>
                    </w:txbxContent>
                  </v:textbox>
                </v:rect>
                <v:rect id="Rectangle 1961" o:spid="_x0000_s1316" style="position:absolute;left:25963;top:10279;width:215;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6n7cwAAAAN0AAAAPAAAAZHJzL2Rvd25yZXYueG1sRE/NisIw&#10;EL4v+A5hBG9rqofd0jWKCIIuXqz7AEMz/cFkUpJo69sbQdjbfHy/s9qM1og7+dA5VrCYZyCIK6c7&#10;bhT8XfafOYgQkTUax6TgQQE268nHCgvtBj7TvYyNSCEcClTQxtgXUoaqJYth7nrixNXOW4wJ+kZq&#10;j0MKt0Yus+xLWuw4NbTY066l6lrerAJ5KfdDXhqfud9lfTLHw7kmp9RsOm5/QEQa47/47T7oND/P&#10;v+H1TTpBrp8AAAD//wMAUEsBAi0AFAAGAAgAAAAhANvh9svuAAAAhQEAABMAAAAAAAAAAAAAAAAA&#10;AAAAAFtDb250ZW50X1R5cGVzXS54bWxQSwECLQAUAAYACAAAACEAWvQsW78AAAAVAQAACwAAAAAA&#10;AAAAAAAAAAAfAQAAX3JlbHMvLnJlbHNQSwECLQAUAAYACAAAACEAFup+3MAAAADdAAAADwAAAAAA&#10;AAAAAAAAAAAHAgAAZHJzL2Rvd25yZXYueG1sUEsFBgAAAAADAAMAtwAAAPQCAAAAAA==&#10;" filled="f" stroked="f">
                  <v:textbox style="mso-fit-shape-to-text:t" inset="0,0,0,0">
                    <w:txbxContent>
                      <w:p w14:paraId="3A4F98F5" w14:textId="77777777" w:rsidR="00181A7E" w:rsidRDefault="00181A7E" w:rsidP="00F94E00">
                        <w:r>
                          <w:rPr>
                            <w:rFonts w:cs="Arial"/>
                            <w:b/>
                            <w:bCs/>
                            <w:color w:val="000000"/>
                            <w:sz w:val="10"/>
                            <w:szCs w:val="10"/>
                          </w:rPr>
                          <w:t>(</w:t>
                        </w:r>
                      </w:p>
                    </w:txbxContent>
                  </v:textbox>
                </v:rect>
                <v:rect id="Rectangle 1962" o:spid="_x0000_s1317" style="position:absolute;left:26191;top:10279;width:1169;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dequwwAAAN0AAAAPAAAAZHJzL2Rvd25yZXYueG1sRI/NagMx&#10;DITvgbyDUaG3xNscwrKNE0ohkIZcsukDiLX2h9ryYjvZ7dtHh0JvEjOa+bQ7zN6pB8U0BDbwti5A&#10;ETfBDtwZ+L4dVyWolJEtusBk4JcSHPbLxQ4rGya+0qPOnZIQThUa6HMeK61T05PHtA4jsWhtiB6z&#10;rLHTNuIk4d7pTVFstceBpaHHkT57an7quzegb/VxKmsXi3DetBf3dbq2FIx5fZk/3kFlmvO/+e/6&#10;ZAW/LAVXvpER9P4JAAD//wMAUEsBAi0AFAAGAAgAAAAhANvh9svuAAAAhQEAABMAAAAAAAAAAAAA&#10;AAAAAAAAAFtDb250ZW50X1R5cGVzXS54bWxQSwECLQAUAAYACAAAACEAWvQsW78AAAAVAQAACwAA&#10;AAAAAAAAAAAAAAAfAQAAX3JlbHMvLnJlbHNQSwECLQAUAAYACAAAACEAZ3XqrsMAAADdAAAADwAA&#10;AAAAAAAAAAAAAAAHAgAAZHJzL2Rvd25yZXYueG1sUEsFBgAAAAADAAMAtwAAAPcCAAAAAA==&#10;" filled="f" stroked="f">
                  <v:textbox style="mso-fit-shape-to-text:t" inset="0,0,0,0">
                    <w:txbxContent>
                      <w:p w14:paraId="4C5FFB5D" w14:textId="77777777" w:rsidR="00181A7E" w:rsidRDefault="00181A7E" w:rsidP="00F94E00">
                        <w:r>
                          <w:rPr>
                            <w:rFonts w:cs="Arial"/>
                            <w:b/>
                            <w:bCs/>
                            <w:color w:val="000000"/>
                            <w:sz w:val="10"/>
                            <w:szCs w:val="10"/>
                          </w:rPr>
                          <w:t>CIM</w:t>
                        </w:r>
                      </w:p>
                    </w:txbxContent>
                  </v:textbox>
                </v:rect>
                <v:rect id="Rectangle 1963" o:spid="_x0000_s1318" style="position:absolute;left:27271;top:10279;width:21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U81wAAAAN0AAAAPAAAAZHJzL2Rvd25yZXYueG1sRE/NisIw&#10;EL4v+A5hBG9rqoel2zWKCIIuXqz7AEMz/cFkUpJo69sbQdjbfHy/s9qM1og7+dA5VrCYZyCIK6c7&#10;bhT8XfafOYgQkTUax6TgQQE268nHCgvtBj7TvYyNSCEcClTQxtgXUoaqJYth7nrixNXOW4wJ+kZq&#10;j0MKt0Yus+xLWuw4NbTY066l6lrerAJ5KfdDXhqfud9lfTLHw7kmp9RsOm5/QEQa47/47T7oND/P&#10;v+H1TTpBrp8AAAD//wMAUEsBAi0AFAAGAAgAAAAhANvh9svuAAAAhQEAABMAAAAAAAAAAAAAAAAA&#10;AAAAAFtDb250ZW50X1R5cGVzXS54bWxQSwECLQAUAAYACAAAACEAWvQsW78AAAAVAQAACwAAAAAA&#10;AAAAAAAAAAAfAQAAX3JlbHMvLnJlbHNQSwECLQAUAAYACAAAACEACDlPNcAAAADdAAAADwAAAAAA&#10;AAAAAAAAAAAHAgAAZHJzL2Rvd25yZXYueG1sUEsFBgAAAAADAAMAtwAAAPQCAAAAAA==&#10;" filled="f" stroked="f">
                  <v:textbox style="mso-fit-shape-to-text:t" inset="0,0,0,0">
                    <w:txbxContent>
                      <w:p w14:paraId="08328EDA" w14:textId="77777777" w:rsidR="00181A7E" w:rsidRDefault="00181A7E" w:rsidP="00F94E00">
                        <w:r>
                          <w:rPr>
                            <w:rFonts w:cs="Arial"/>
                            <w:b/>
                            <w:bCs/>
                            <w:color w:val="000000"/>
                            <w:sz w:val="10"/>
                            <w:szCs w:val="10"/>
                          </w:rPr>
                          <w:t>)</w:t>
                        </w:r>
                      </w:p>
                    </w:txbxContent>
                  </v:textbox>
                </v:rect>
                <v:rect id="Rectangle 1964" o:spid="_x0000_s1319" style="position:absolute;left:23334;top:19137;width:6807;height:40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RbBsxgAAAN0AAAAPAAAAZHJzL2Rvd25yZXYueG1sRI9BSwMx&#10;EIXvgv8hjNCbTSy0tGvTIi1CrSC0Fc/DZtxd3UzWJHa3/945CL3N8N68981yPfhWnSmmJrCFh7EB&#10;RVwG13Bl4f30fD8HlTKywzYwWbhQgvXq9maJhQs9H+h8zJWSEE4FWqhz7gqtU1mTxzQOHbFonyF6&#10;zLLGSruIvYT7Vk+MmWmPDUtDjR1taiq/j7/ewlfchI89bquXnXmLh6n5WfSvM2tHd8PTI6hMQ76a&#10;/693TvDnC+GXb2QEvfoDAAD//wMAUEsBAi0AFAAGAAgAAAAhANvh9svuAAAAhQEAABMAAAAAAAAA&#10;AAAAAAAAAAAAAFtDb250ZW50X1R5cGVzXS54bWxQSwECLQAUAAYACAAAACEAWvQsW78AAAAVAQAA&#10;CwAAAAAAAAAAAAAAAAAfAQAAX3JlbHMvLnJlbHNQSwECLQAUAAYACAAAACEAX0WwbMYAAADdAAAA&#10;DwAAAAAAAAAAAAAAAAAHAgAAZHJzL2Rvd25yZXYueG1sUEsFBgAAAAADAAMAtwAAAPoCAAAAAA==&#10;" fillcolor="#e8eef7" strokeweight=".25pt"/>
                <v:rect id="Rectangle 1966" o:spid="_x0000_s1320" style="position:absolute;left:24507;top:20707;width:5770;height:110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88OmxAAAAN0AAAAPAAAAZHJzL2Rvd25yZXYueG1sRE9Na8JA&#10;EL0X+h+WKXhrNnqQJHUVsRU9tkkh9TZkxySYnQ3Z1cT++m6h0Ns83uesNpPpxI0G11pWMI9iEMSV&#10;1S3XCj6L/XMCwnlkjZ1lUnAnB5v148MKM21H/qBb7msRQthlqKDxvs+kdFVDBl1ke+LAne1g0Ac4&#10;1FIPOIZw08lFHC+lwZZDQ4M97RqqLvnVKDgk/fbraL/Huns7Hcr3Mn0tUq/U7GnavoDwNPl/8Z/7&#10;qMP8JJ3D7zfhBLn+AQAA//8DAFBLAQItABQABgAIAAAAIQDb4fbL7gAAAIUBAAATAAAAAAAAAAAA&#10;AAAAAAAAAABbQ29udGVudF9UeXBlc10ueG1sUEsBAi0AFAAGAAgAAAAhAFr0LFu/AAAAFQEAAAsA&#10;AAAAAAAAAAAAAAAAHwEAAF9yZWxzLy5yZWxzUEsBAi0AFAAGAAgAAAAhABjzw6bEAAAA3QAAAA8A&#10;AAAAAAAAAAAAAAAABwIAAGRycy9kb3ducmV2LnhtbFBLBQYAAAAAAwADALcAAAD4AgAAAAA=&#10;" filled="f" stroked="f">
                  <v:textbox inset="0,0,0,0">
                    <w:txbxContent>
                      <w:p w14:paraId="68BBD792" w14:textId="77777777" w:rsidR="00181A7E" w:rsidRDefault="00181A7E" w:rsidP="00F94E00">
                        <w:r>
                          <w:rPr>
                            <w:rFonts w:cs="Arial"/>
                            <w:b/>
                            <w:bCs/>
                            <w:color w:val="000000"/>
                            <w:sz w:val="10"/>
                            <w:szCs w:val="10"/>
                          </w:rPr>
                          <w:t>External Model</w:t>
                        </w:r>
                      </w:p>
                    </w:txbxContent>
                  </v:textbox>
                </v:rect>
                <v:rect id="Rectangle 1968" o:spid="_x0000_s1321" style="position:absolute;left:25963;top:21563;width:215;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REuZwQAAAN0AAAAPAAAAZHJzL2Rvd25yZXYueG1sRE9LasMw&#10;EN0Hcgcxge5iuV4Ux4kSSiGQlG7i5ACDNf5QaWQkJXZvXxUK2c3jfWd3mK0RD/JhcKzgNctBEDdO&#10;D9wpuF2P6xJEiMgajWNS8EMBDvvlYoeVdhNf6FHHTqQQDhUq6GMcKylD05PFkLmROHGt8xZjgr6T&#10;2uOUwq2RRZ6/SYsDp4YeR/roqfmu71aBvNbHqayNz91n0X6Z8+nSklPqZTW/b0FEmuNT/O8+6TS/&#10;3BTw9006Qe5/AQAA//8DAFBLAQItABQABgAIAAAAIQDb4fbL7gAAAIUBAAATAAAAAAAAAAAAAAAA&#10;AAAAAABbQ29udGVudF9UeXBlc10ueG1sUEsBAi0AFAAGAAgAAAAhAFr0LFu/AAAAFQEAAAsAAAAA&#10;AAAAAAAAAAAAHwEAAF9yZWxzLy5yZWxzUEsBAi0AFAAGAAgAAAAhAINES5nBAAAA3QAAAA8AAAAA&#10;AAAAAAAAAAAABwIAAGRycy9kb3ducmV2LnhtbFBLBQYAAAAAAwADALcAAAD1AgAAAAA=&#10;" filled="f" stroked="f">
                  <v:textbox style="mso-fit-shape-to-text:t" inset="0,0,0,0">
                    <w:txbxContent>
                      <w:p w14:paraId="74FFF7F8" w14:textId="77777777" w:rsidR="00181A7E" w:rsidRDefault="00181A7E" w:rsidP="00F94E00">
                        <w:r>
                          <w:rPr>
                            <w:rFonts w:cs="Arial"/>
                            <w:b/>
                            <w:bCs/>
                            <w:color w:val="000000"/>
                            <w:sz w:val="10"/>
                            <w:szCs w:val="10"/>
                          </w:rPr>
                          <w:t>(</w:t>
                        </w:r>
                      </w:p>
                    </w:txbxContent>
                  </v:textbox>
                </v:rect>
                <v:rect id="Rectangle 1969" o:spid="_x0000_s1322" style="position:absolute;left:26191;top:21563;width:1169;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CO4CwAAAAN0AAAAPAAAAZHJzL2Rvd25yZXYueG1sRE/bagIx&#10;EH0X/Icwgm+a1UJZV6MUQbDFF1c/YNjMXmgyWZLU3f69KQh9m8O5zu4wWiMe5EPnWMFqmYEgrpzu&#10;uFFwv50WOYgQkTUax6TglwIc9tPJDgvtBr7So4yNSCEcClTQxtgXUoaqJYth6XrixNXOW4wJ+kZq&#10;j0MKt0aus+xdWuw4NbTY07Gl6rv8sQrkrTwNeWl85r7W9cV8nq81OaXms/FjCyLSGP/FL/dZp/n5&#10;5g3+vkknyP0TAAD//wMAUEsBAi0AFAAGAAgAAAAhANvh9svuAAAAhQEAABMAAAAAAAAAAAAAAAAA&#10;AAAAAFtDb250ZW50X1R5cGVzXS54bWxQSwECLQAUAAYACAAAACEAWvQsW78AAAAVAQAACwAAAAAA&#10;AAAAAAAAAAAfAQAAX3JlbHMvLnJlbHNQSwECLQAUAAYACAAAACEA7AjuAsAAAADdAAAADwAAAAAA&#10;AAAAAAAAAAAHAgAAZHJzL2Rvd25yZXYueG1sUEsFBgAAAAADAAMAtwAAAPQCAAAAAA==&#10;" filled="f" stroked="f">
                  <v:textbox style="mso-fit-shape-to-text:t" inset="0,0,0,0">
                    <w:txbxContent>
                      <w:p w14:paraId="0E6B6027" w14:textId="77777777" w:rsidR="00181A7E" w:rsidRDefault="00181A7E" w:rsidP="00F94E00">
                        <w:r>
                          <w:rPr>
                            <w:rFonts w:cs="Arial"/>
                            <w:b/>
                            <w:bCs/>
                            <w:color w:val="000000"/>
                            <w:sz w:val="10"/>
                            <w:szCs w:val="10"/>
                          </w:rPr>
                          <w:t>CIM</w:t>
                        </w:r>
                      </w:p>
                    </w:txbxContent>
                  </v:textbox>
                </v:rect>
                <v:rect id="Rectangle 1970" o:spid="_x0000_s1323" style="position:absolute;left:27271;top:21563;width:21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4XZ2wAAAAN0AAAAPAAAAZHJzL2Rvd25yZXYueG1sRE/bagIx&#10;EH0X/Icwgm+aVUpZV6MUQbDFF1c/YNjMXmgyWZLU3f69KQh9m8O5zu4wWiMe5EPnWMFqmYEgrpzu&#10;uFFwv50WOYgQkTUax6TglwIc9tPJDgvtBr7So4yNSCEcClTQxtgXUoaqJYth6XrixNXOW4wJ+kZq&#10;j0MKt0aus+xdWuw4NbTY07Gl6rv8sQrkrTwNeWl85r7W9cV8nq81OaXms/FjCyLSGP/FL/dZp/n5&#10;5g3+vkknyP0TAAD//wMAUEsBAi0AFAAGAAgAAAAhANvh9svuAAAAhQEAABMAAAAAAAAAAAAAAAAA&#10;AAAAAFtDb250ZW50X1R5cGVzXS54bWxQSwECLQAUAAYACAAAACEAWvQsW78AAAAVAQAACwAAAAAA&#10;AAAAAAAAAAAfAQAAX3JlbHMvLnJlbHNQSwECLQAUAAYACAAAACEAY+F2dsAAAADdAAAADwAAAAAA&#10;AAAAAAAAAAAHAgAAZHJzL2Rvd25yZXYueG1sUEsFBgAAAAADAAMAtwAAAPQCAAAAAA==&#10;" filled="f" stroked="f">
                  <v:textbox style="mso-fit-shape-to-text:t" inset="0,0,0,0">
                    <w:txbxContent>
                      <w:p w14:paraId="69C689B5" w14:textId="77777777" w:rsidR="00181A7E" w:rsidRDefault="00181A7E" w:rsidP="00F94E00">
                        <w:r>
                          <w:rPr>
                            <w:rFonts w:cs="Arial"/>
                            <w:b/>
                            <w:bCs/>
                            <w:color w:val="000000"/>
                            <w:sz w:val="10"/>
                            <w:szCs w:val="10"/>
                          </w:rPr>
                          <w:t>)</w:t>
                        </w:r>
                      </w:p>
                    </w:txbxContent>
                  </v:textbox>
                </v:rect>
                <v:rect id="Rectangle 1971" o:spid="_x0000_s1324" style="position:absolute;left:23334;top:13689;width:6807;height:40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MhP0wwAAAN0AAAAPAAAAZHJzL2Rvd25yZXYueG1sRE/bagIx&#10;EH0v9B/CCH2riQVFV6MUS8ELFNwWn4fNdHfbzWSbRHf9e1MQfJvDuc5i1dtGnMmH2rGG0VCBIC6c&#10;qbnU8PX5/jwFESKywcYxabhQgNXy8WGBmXEdH+icx1KkEA4ZaqhibDMpQ1GRxTB0LXHivp23GBP0&#10;pTQeuxRuG/mi1ERarDk1VNjSuqLiNz9ZDT9+7Y47fCu3G/XhD2P1N+v2E62fBv3rHESkPt7FN/fG&#10;pPnT2Rj+v0knyOUVAAD//wMAUEsBAi0AFAAGAAgAAAAhANvh9svuAAAAhQEAABMAAAAAAAAAAAAA&#10;AAAAAAAAAFtDb250ZW50X1R5cGVzXS54bWxQSwECLQAUAAYACAAAACEAWvQsW78AAAAVAQAACwAA&#10;AAAAAAAAAAAAAAAfAQAAX3JlbHMvLnJlbHNQSwECLQAUAAYACAAAACEATzIT9MMAAADdAAAADwAA&#10;AAAAAAAAAAAAAAAHAgAAZHJzL2Rvd25yZXYueG1sUEsFBgAAAAADAAMAtwAAAPcCAAAAAA==&#10;" fillcolor="#e8eef7" strokeweight=".25pt"/>
                <v:rect id="Rectangle 1973" o:spid="_x0000_s1325" style="position:absolute;left:24083;top:14985;width:5575;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f02awAAAAN0AAAAPAAAAZHJzL2Rvd25yZXYueG1sRE/NisIw&#10;EL4v+A5hBG9rqgfpVqOIILiyF6sPMDTTH0wmJYm2+/ZGWNjbfHy/s9mN1ogn+dA5VrCYZyCIK6c7&#10;bhTcrsfPHESIyBqNY1LwSwF228nHBgvtBr7Qs4yNSCEcClTQxtgXUoaqJYth7nrixNXOW4wJ+kZq&#10;j0MKt0Yus2wlLXacGlrs6dBSdS8fVoG8lschL43P3HlZ/5jv06Ump9RsOu7XICKN8V/85z7pND//&#10;WsH7m3SC3L4AAAD//wMAUEsBAi0AFAAGAAgAAAAhANvh9svuAAAAhQEAABMAAAAAAAAAAAAAAAAA&#10;AAAAAFtDb250ZW50X1R5cGVzXS54bWxQSwECLQAUAAYACAAAACEAWvQsW78AAAAVAQAACwAAAAAA&#10;AAAAAAAAAAAfAQAAX3JlbHMvLnJlbHNQSwECLQAUAAYACAAAACEA/H9NmsAAAADdAAAADwAAAAAA&#10;AAAAAAAAAAAHAgAAZHJzL2Rvd25yZXYueG1sUEsFBgAAAAADAAMAtwAAAPQCAAAAAA==&#10;" filled="f" stroked="f">
                  <v:textbox style="mso-fit-shape-to-text:t" inset="0,0,0,0">
                    <w:txbxContent>
                      <w:p w14:paraId="40016F3E" w14:textId="77777777" w:rsidR="00181A7E" w:rsidRDefault="00181A7E" w:rsidP="00F94E00">
                        <w:r>
                          <w:rPr>
                            <w:rFonts w:cs="Arial"/>
                            <w:b/>
                            <w:bCs/>
                            <w:color w:val="000000"/>
                            <w:sz w:val="10"/>
                            <w:szCs w:val="10"/>
                          </w:rPr>
                          <w:t>ISO Internal Model</w:t>
                        </w:r>
                      </w:p>
                    </w:txbxContent>
                  </v:textbox>
                </v:rect>
                <v:rect id="Rectangle 1974" o:spid="_x0000_s1326" style="position:absolute;left:25963;top:15715;width:215;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M+gBwQAAAN0AAAAPAAAAZHJzL2Rvd25yZXYueG1sRE/NagIx&#10;EL4LvkMYwZtm9dCuq1GKINjixdUHGDazPzSZLEnqbt/eFITe5uP7nd1htEY8yIfOsYLVMgNBXDnd&#10;caPgfjstchAhIms0jknBLwU47KeTHRbaDXylRxkbkUI4FKigjbEvpAxVSxbD0vXEiaudtxgT9I3U&#10;HocUbo1cZ9mbtNhxamixp2NL1Xf5YxXIW3ka8tL4zH2t64v5PF9rckrNZ+PHFkSkMf6LX+6zTvPz&#10;zTv8fZNOkPsnAAAA//8DAFBLAQItABQABgAIAAAAIQDb4fbL7gAAAIUBAAATAAAAAAAAAAAAAAAA&#10;AAAAAABbQ29udGVudF9UeXBlc10ueG1sUEsBAi0AFAAGAAgAAAAhAFr0LFu/AAAAFQEAAAsAAAAA&#10;AAAAAAAAAAAAHwEAAF9yZWxzLy5yZWxzUEsBAi0AFAAGAAgAAAAhAJMz6AHBAAAA3QAAAA8AAAAA&#10;AAAAAAAAAAAABwIAAGRycy9kb3ducmV2LnhtbFBLBQYAAAAAAwADALcAAAD1AgAAAAA=&#10;" filled="f" stroked="f">
                  <v:textbox style="mso-fit-shape-to-text:t" inset="0,0,0,0">
                    <w:txbxContent>
                      <w:p w14:paraId="5C82A891" w14:textId="77777777" w:rsidR="00181A7E" w:rsidRDefault="00181A7E" w:rsidP="00F94E00">
                        <w:r>
                          <w:rPr>
                            <w:rFonts w:cs="Arial"/>
                            <w:b/>
                            <w:bCs/>
                            <w:color w:val="000000"/>
                            <w:sz w:val="10"/>
                            <w:szCs w:val="10"/>
                          </w:rPr>
                          <w:t>(</w:t>
                        </w:r>
                      </w:p>
                    </w:txbxContent>
                  </v:textbox>
                </v:rect>
                <v:rect id="Rectangle 1975" o:spid="_x0000_s1327" style="position:absolute;left:26191;top:15715;width:1169;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rHxzxAAAAN0AAAAPAAAAZHJzL2Rvd25yZXYueG1sRI/NagMx&#10;DITvhb6DUaC3xpscynYTJ4RAIC29ZJMHEGvtD7HlxXaz27evDoXeJGY082m7n71TD4ppCGxgtSxA&#10;ETfBDtwZuF1PryWolJEtusBk4IcS7HfPT1usbJj4Qo86d0pCOFVooM95rLROTU8e0zKMxKK1IXrM&#10;ssZO24iThHun10Xxpj0OLA09jnTsqbnX396AvtanqaxdLMLnuv1yH+dLS8GYl8V82IDKNOd/89/1&#10;2Qp++S648o2MoHe/AAAA//8DAFBLAQItABQABgAIAAAAIQDb4fbL7gAAAIUBAAATAAAAAAAAAAAA&#10;AAAAAAAAAABbQ29udGVudF9UeXBlc10ueG1sUEsBAi0AFAAGAAgAAAAhAFr0LFu/AAAAFQEAAAsA&#10;AAAAAAAAAAAAAAAAHwEAAF9yZWxzLy5yZWxzUEsBAi0AFAAGAAgAAAAhAOKsfHPEAAAA3QAAAA8A&#10;AAAAAAAAAAAAAAAABwIAAGRycy9kb3ducmV2LnhtbFBLBQYAAAAAAwADALcAAAD4AgAAAAA=&#10;" filled="f" stroked="f">
                  <v:textbox style="mso-fit-shape-to-text:t" inset="0,0,0,0">
                    <w:txbxContent>
                      <w:p w14:paraId="0B17F0AD" w14:textId="77777777" w:rsidR="00181A7E" w:rsidRDefault="00181A7E" w:rsidP="00F94E00">
                        <w:r>
                          <w:rPr>
                            <w:rFonts w:cs="Arial"/>
                            <w:b/>
                            <w:bCs/>
                            <w:color w:val="000000"/>
                            <w:sz w:val="10"/>
                            <w:szCs w:val="10"/>
                          </w:rPr>
                          <w:t>CIM</w:t>
                        </w:r>
                      </w:p>
                    </w:txbxContent>
                  </v:textbox>
                </v:rect>
                <v:rect id="Rectangle 1976" o:spid="_x0000_s1328" style="position:absolute;left:27271;top:15715;width:216;height:149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4NnowAAAAN0AAAAPAAAAZHJzL2Rvd25yZXYueG1sRE/NisIw&#10;EL4v+A5hBG9rqgep1SjLgqDLXqw+wNBMfzCZlCTa+vabBcHbfHy/s92P1ogH+dA5VrCYZyCIK6c7&#10;bhRcL4fPHESIyBqNY1LwpAD73eRji4V2A5/pUcZGpBAOBSpoY+wLKUPVksUwdz1x4mrnLcYEfSO1&#10;xyGFWyOXWbaSFjtODS329N1SdSvvVoG8lIchL43P3M+y/jWn47kmp9RsOn5tQEQa41v8ch91mp+v&#10;1/D/TTpB7v4AAAD//wMAUEsBAi0AFAAGAAgAAAAhANvh9svuAAAAhQEAABMAAAAAAAAAAAAAAAAA&#10;AAAAAFtDb250ZW50X1R5cGVzXS54bWxQSwECLQAUAAYACAAAACEAWvQsW78AAAAVAQAACwAAAAAA&#10;AAAAAAAAAAAfAQAAX3JlbHMvLnJlbHNQSwECLQAUAAYACAAAACEAjeDZ6MAAAADdAAAADwAAAAAA&#10;AAAAAAAAAAAHAgAAZHJzL2Rvd25yZXYueG1sUEsFBgAAAAADAAMAtwAAAPQCAAAAAA==&#10;" filled="f" stroked="f">
                  <v:textbox style="mso-fit-shape-to-text:t" inset="0,0,0,0">
                    <w:txbxContent>
                      <w:p w14:paraId="293B2B07" w14:textId="77777777" w:rsidR="00181A7E" w:rsidRDefault="00181A7E" w:rsidP="00F94E00">
                        <w:r>
                          <w:rPr>
                            <w:rFonts w:cs="Arial"/>
                            <w:b/>
                            <w:bCs/>
                            <w:color w:val="000000"/>
                            <w:sz w:val="10"/>
                            <w:szCs w:val="10"/>
                          </w:rPr>
                          <w:t>)</w:t>
                        </w:r>
                      </w:p>
                    </w:txbxContent>
                  </v:textbox>
                </v:rect>
                <v:rect id="Rectangle 1977" o:spid="_x0000_s1329" style="position:absolute;left:23993;top:23925;width:5239;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MepvwwAAAN0AAAAPAAAAZHJzL2Rvd25yZXYueG1sRI/NagMx&#10;DITvhbyDUaG3xm4OJd3ECaUQSEsv2eQBxFr7Q2x5sZ3s9u2rQ6E3iRnNfNru5+DVnVIeIlt4WRpQ&#10;xE10A3cWLufD8xpULsgOfWSy8EMZ9rvFwxYrFyc+0b0unZIQzhVa6EsZK61z01PAvIwjsWhtTAGL&#10;rKnTLuEk4cHrlTGvOuDA0tDjSB89Ndf6Fizoc32Y1rVPJn6t2m//eTy1FK19epzfN6AKzeXf/Hd9&#10;dIL/ZoRfvpER9O4XAAD//wMAUEsBAi0AFAAGAAgAAAAhANvh9svuAAAAhQEAABMAAAAAAAAAAAAA&#10;AAAAAAAAAFtDb250ZW50X1R5cGVzXS54bWxQSwECLQAUAAYACAAAACEAWvQsW78AAAAVAQAACwAA&#10;AAAAAAAAAAAAAAAfAQAAX3JlbHMvLnJlbHNQSwECLQAUAAYACAAAACEAgjHqb8MAAADdAAAADwAA&#10;AAAAAAAAAAAAAAAHAgAAZHJzL2Rvd25yZXYueG1sUEsFBgAAAAADAAMAtwAAAPcCAAAAAA==&#10;" filled="f" stroked="f">
                  <v:textbox style="mso-fit-shape-to-text:t" inset="0,0,0,0">
                    <w:txbxContent>
                      <w:p w14:paraId="2121220E" w14:textId="77777777" w:rsidR="00181A7E" w:rsidRDefault="00181A7E" w:rsidP="00F94E00">
                        <w:r>
                          <w:rPr>
                            <w:rFonts w:cs="Arial"/>
                            <w:b/>
                            <w:bCs/>
                            <w:color w:val="000000"/>
                            <w:sz w:val="14"/>
                            <w:szCs w:val="14"/>
                          </w:rPr>
                          <w:t>Static Model</w:t>
                        </w:r>
                      </w:p>
                    </w:txbxContent>
                  </v:textbox>
                </v:rect>
                <v:rect id="Rectangle 1978" o:spid="_x0000_s1330" style="position:absolute;left:33502;width:21139;height:326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HoJXwwAAAN0AAAAPAAAAZHJzL2Rvd25yZXYueG1sRE/fa8Iw&#10;EH4X9j+EG+xN0wqK64ylGwp7EuYG296O5pYUm0tpoq3/vREGvt3H9/PW5ehacaY+NJ4V5LMMBHHt&#10;dcNGwdfnbroCESKyxtYzKbhQgHLzMFljof3AH3Q+RCNSCIcCFdgYu0LKUFtyGGa+I07cn+8dxgR7&#10;I3WPQwp3rZxn2VI6bDg1WOzozVJ9PJycgm33u68WJsjqO9qfo38ddnZvlHp6HKsXEJHGeBf/u991&#10;mv+c5XD7Jp0gN1cAAAD//wMAUEsBAi0AFAAGAAgAAAAhANvh9svuAAAAhQEAABMAAAAAAAAAAAAA&#10;AAAAAAAAAFtDb250ZW50X1R5cGVzXS54bWxQSwECLQAUAAYACAAAACEAWvQsW78AAAAVAQAACwAA&#10;AAAAAAAAAAAAAAAfAQAAX3JlbHMvLnJlbHNQSwECLQAUAAYACAAAACEAcx6CV8MAAADdAAAADwAA&#10;AAAAAAAAAAAAAAAHAgAAZHJzL2Rvd25yZXYueG1sUEsFBgAAAAADAAMAtwAAAPcCAAAAAA==&#10;" filled="f"/>
                <v:line id="Line 1979" o:spid="_x0000_s1331" style="position:absolute;visibility:visible;mso-wrap-style:square" from="38944,8172" to="38969,112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ObOwgAAAN0AAAAPAAAAZHJzL2Rvd25yZXYueG1sRE9Li8Iw&#10;EL4L/ocwwt401QXR2iji7oKICD4u3oZm+sBmUpKs1n9vhIW9zcf3nGzVmUbcyfnasoLxKAFBnFtd&#10;c6ngcv4ZzkD4gKyxsUwKnuRhtez3Mky1ffCR7qdQihjCPkUFVQhtKqXPKzLoR7YljlxhncEQoSul&#10;dviI4aaRkySZSoM1x4YKW9pUlN9Ov0aBa+dmj+dbaOy1+Pz+Knfu0E2V+hh06wWIQF34F/+5tzrO&#10;nycTeH8TT5DLFwAAAP//AwBQSwECLQAUAAYACAAAACEA2+H2y+4AAACFAQAAEwAAAAAAAAAAAAAA&#10;AAAAAAAAW0NvbnRlbnRfVHlwZXNdLnhtbFBLAQItABQABgAIAAAAIQBa9CxbvwAAABUBAAALAAAA&#10;AAAAAAAAAAAAAB8BAABfcmVscy8ucmVsc1BLAQItABQABgAIAAAAIQAowObOwgAAAN0AAAAPAAAA&#10;AAAAAAAAAAAAAAcCAABkcnMvZG93bnJldi54bWxQSwUGAAAAAAMAAwC3AAAA9gIAAAAA&#10;" strokeweight=".45pt"/>
                <v:shape id="Freeform 1980" o:spid="_x0000_s1332" style="position:absolute;left:38715;top:11074;width:477;height:502;visibility:visible;mso-wrap-style:square;v-text-anchor:top" coordsize="7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7sr/wQAAAN0AAAAPAAAAZHJzL2Rvd25yZXYueG1sRE9Na8JA&#10;EL0X+h+WKfRWN7EiMbqKCGJBPGj0PmanSWh2NmTXJP77riB4m8f7nMVqMLXoqHWVZQXxKAJBnFtd&#10;caHgnG2/EhDOI2usLZOCOzlYLd/fFphq2/ORupMvRAhhl6KC0vsmldLlJRl0I9sQB+7XtgZ9gG0h&#10;dYt9CDe1HEfRVBqsODSU2NCmpPzvdDMKDtf6nOM9iy+72aRK9B4NxajU58ewnoPwNPiX+On+0WH+&#10;LPqGxzfhBLn8BwAA//8DAFBLAQItABQABgAIAAAAIQDb4fbL7gAAAIUBAAATAAAAAAAAAAAAAAAA&#10;AAAAAABbQ29udGVudF9UeXBlc10ueG1sUEsBAi0AFAAGAAgAAAAhAFr0LFu/AAAAFQEAAAsAAAAA&#10;AAAAAAAAAAAAHwEAAF9yZWxzLy5yZWxzUEsBAi0AFAAGAAgAAAAhAB/uyv/BAAAA3QAAAA8AAAAA&#10;AAAAAAAAAAAABwIAAGRycy9kb3ducmV2LnhtbFBLBQYAAAAAAwADALcAAAD1AgAAAAA=&#10;" path="m38,79l,,9,4r9,5l29,9r9,2l47,9r11,l67,4,75,,38,79r,xe" fillcolor="black" stroked="f">
                  <v:path arrowok="t" o:connecttype="custom" o:connectlocs="24130,50165;0,0;5715,2540;11430,5715;18415,5715;24130,6985;29845,5715;36830,5715;42545,2540;47625,0;24130,50165;24130,50165" o:connectangles="0,0,0,0,0,0,0,0,0,0,0,0"/>
                </v:shape>
                <v:shape id="Freeform 1981" o:spid="_x0000_s1333" style="position:absolute;left:38715;top:11074;width:477;height:502;visibility:visible;mso-wrap-style:square;v-text-anchor:top" coordsize="7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XAawgAAAN0AAAAPAAAAZHJzL2Rvd25yZXYueG1sRE/bagIx&#10;EH0v9B/CCH2riVJKXY1SpIJIvW37AcNm3F26mSxJXNe/N4LQtzmc68wWvW1ERz7UjjWMhgoEceFM&#10;zaWG35/V6weIEJENNo5Jw5UCLObPTzPMjLvwkbo8liKFcMhQQxVjm0kZiooshqFriRN3ct5iTNCX&#10;0ni8pHDbyLFS79JizamhwpaWFRV/+dlqWG+4q793224/dhOPW7X8OlCu9cug/5yCiNTHf/HDvTZp&#10;/kS9wf2bdIKc3wAAAP//AwBQSwECLQAUAAYACAAAACEA2+H2y+4AAACFAQAAEwAAAAAAAAAAAAAA&#10;AAAAAAAAW0NvbnRlbnRfVHlwZXNdLnhtbFBLAQItABQABgAIAAAAIQBa9CxbvwAAABUBAAALAAAA&#10;AAAAAAAAAAAAAB8BAABfcmVscy8ucmVsc1BLAQItABQABgAIAAAAIQAwrXAawgAAAN0AAAAPAAAA&#10;AAAAAAAAAAAAAAcCAABkcnMvZG93bnJldi54bWxQSwUGAAAAAAMAAwC3AAAA9gIAAAAA&#10;" path="m38,79l,,9,4r9,5l29,9r9,2l47,9r11,l67,4,75,,38,79r,e" filled="f" strokeweight=".1pt">
                  <v:path arrowok="t" o:connecttype="custom" o:connectlocs="24130,50165;0,0;5715,2540;11430,5715;18415,5715;24130,6985;29845,5715;36830,5715;42545,2540;47625,0;24130,50165;24130,50165" o:connectangles="0,0,0,0,0,0,0,0,0,0,0,0"/>
                </v:shape>
                <v:line id="Line 1982" o:spid="_x0000_s1334" style="position:absolute;visibility:visible;mso-wrap-style:square" from="49187,8172" to="49199,112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KX66wwAAAN0AAAAPAAAAZHJzL2Rvd25yZXYueG1sRE9NawIx&#10;EL0L/ocwQm+ataVSV6OUtkIpInTXi7dhM+4ubiYhSXX9940geJvH+5zlujedOJMPrWUF00kGgriy&#10;uuVawb7cjN9AhIissbNMCq4UYL0aDpaYa3vhXzoXsRYphEOOCpoYXS5lqBoyGCbWESfuaL3BmKCv&#10;pfZ4SeGmk89ZNpMGW04NDTr6aKg6FX9GgXdzs8XyFDt7OL58fdY/ftfPlHoa9e8LEJH6+BDf3d86&#10;zZ9nr3D7Jp0gV/8AAAD//wMAUEsBAi0AFAAGAAgAAAAhANvh9svuAAAAhQEAABMAAAAAAAAAAAAA&#10;AAAAAAAAAFtDb250ZW50X1R5cGVzXS54bWxQSwECLQAUAAYACAAAACEAWvQsW78AAAAVAQAACwAA&#10;AAAAAAAAAAAAAAAfAQAAX3JlbHMvLnJlbHNQSwECLQAUAAYACAAAACEApyl+usMAAADdAAAADwAA&#10;AAAAAAAAAAAAAAAHAgAAZHJzL2Rvd25yZXYueG1sUEsFBgAAAAADAAMAtwAAAPcCAAAAAA==&#10;" strokeweight=".45pt"/>
                <v:shape id="Freeform 1983" o:spid="_x0000_s1335" style="position:absolute;left:48933;top:11087;width:495;height:489;visibility:visible;mso-wrap-style:square;v-text-anchor:top" coordsize="78,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XGZswwAAAN0AAAAPAAAAZHJzL2Rvd25yZXYueG1sRE/basJA&#10;EH0X/IdlBN90U8FgU9fQFgQtgmj7AdPsmMRmZ2N2Y9K/dwXBtzmc6yzT3lTiSo0rLSt4mUYgiDOr&#10;S84V/HyvJwsQziNrrCyTgn9ykK6GgyUm2nZ8oOvR5yKEsEtQQeF9nUjpsoIMuqmtiQN3so1BH2CT&#10;S91gF8JNJWdRFEuDJYeGAmv6LCj7O7ZGwXlenlnb/PT1cdksWrOvd9XvVqnxqH9/A+Gp90/xw73R&#10;Yf5rFMP9m3CCXN0AAAD//wMAUEsBAi0AFAAGAAgAAAAhANvh9svuAAAAhQEAABMAAAAAAAAAAAAA&#10;AAAAAAAAAFtDb250ZW50X1R5cGVzXS54bWxQSwECLQAUAAYACAAAACEAWvQsW78AAAAVAQAACwAA&#10;AAAAAAAAAAAAAAAfAQAAX3JlbHMvLnJlbHNQSwECLQAUAAYACAAAACEAiVxmbMMAAADdAAAADwAA&#10;AAAAAAAAAAAAAAAHAgAAZHJzL2Rvd25yZXYueG1sUEsFBgAAAAADAAMAtwAAAPcCAAAAAA==&#10;" path="m40,77l,,9,2,20,7r9,2l40,9r9,l60,7,69,2,78,,40,77r,xe" fillcolor="black" stroked="f">
                  <v:path arrowok="t" o:connecttype="custom" o:connectlocs="25400,48895;0,0;5715,1270;12700,4445;18415,5715;25400,5715;31115,5715;38100,4445;43815,1270;49530,0;25400,48895;25400,48895" o:connectangles="0,0,0,0,0,0,0,0,0,0,0,0"/>
                </v:shape>
                <v:shape id="Freeform 1984" o:spid="_x0000_s1336" style="position:absolute;left:48933;top:11087;width:495;height:489;visibility:visible;mso-wrap-style:square;v-text-anchor:top" coordsize="78,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NjUzxAAAAN0AAAAPAAAAZHJzL2Rvd25yZXYueG1sRE9Na8JA&#10;EL0X/A/LCN7qxh6sRlcRsVLQQxs96G3Mjkk0Oxuyq4n/3hUKvc3jfc503ppS3Kl2hWUFg34Egji1&#10;uuBMwX739T4C4TyyxtIyKXiQg/ms8zbFWNuGf+me+EyEEHYxKsi9r2IpXZqTQde3FXHgzrY26AOs&#10;M6lrbEK4KeVHFA2lwYJDQ44VLXNKr8nNKEgvWXlYs2t2o+P2/COTTbs6bZTqddvFBISn1v+L/9zf&#10;OswfR5/w+iacIGdPAAAA//8DAFBLAQItABQABgAIAAAAIQDb4fbL7gAAAIUBAAATAAAAAAAAAAAA&#10;AAAAAAAAAABbQ29udGVudF9UeXBlc10ueG1sUEsBAi0AFAAGAAgAAAAhAFr0LFu/AAAAFQEAAAsA&#10;AAAAAAAAAAAAAAAAHwEAAF9yZWxzLy5yZWxzUEsBAi0AFAAGAAgAAAAhAGw2NTPEAAAA3QAAAA8A&#10;AAAAAAAAAAAAAAAABwIAAGRycy9kb3ducmV2LnhtbFBLBQYAAAAAAwADALcAAAD4AgAAAAA=&#10;" path="m40,77l,,9,2,20,7r9,2l40,9r9,l60,7,69,2,78,,40,77r,e" filled="f" strokeweight=".1pt">
                  <v:path arrowok="t" o:connecttype="custom" o:connectlocs="25400,48895;0,0;5715,1270;12700,4445;18415,5715;25400,5715;31115,5715;38100,4445;43815,1270;49530,0;25400,48895;25400,48895" o:connectangles="0,0,0,0,0,0,0,0,0,0,0,0"/>
                </v:shape>
                <v:rect id="Rectangle 1985" o:spid="_x0000_s1337" style="position:absolute;left:34867;top:2724;width:8179;height:54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xs5xQAAAN0AAAAPAAAAZHJzL2Rvd25yZXYueG1sRI9BT8Mw&#10;DIXvSPyHyEjcWAoS0yjLpglUbeI0tnI3jWkrGqdKsrbj18+HSdz85Pc9Py/Xk+vUQCG2ng08zjJQ&#10;xJW3LdcGymPxsAAVE7LFzjMZOFOE9er2Zom59SN/0nBItZIQjjkaaFLqc61j1ZDDOPM9sex+fHCY&#10;RIZa24CjhLtOP2XZXDtsWS402NNbQ9Xv4eSkBpbvQ7ko9h/F8xC2339f46YrjLm/mzavoBJN6d98&#10;pXdWuJdM6so3MoJeXQAAAP//AwBQSwECLQAUAAYACAAAACEA2+H2y+4AAACFAQAAEwAAAAAAAAAA&#10;AAAAAAAAAAAAW0NvbnRlbnRfVHlwZXNdLnhtbFBLAQItABQABgAIAAAAIQBa9CxbvwAAABUBAAAL&#10;AAAAAAAAAAAAAAAAAB8BAABfcmVscy8ucmVsc1BLAQItABQABgAIAAAAIQCGLxs5xQAAAN0AAAAP&#10;AAAAAAAAAAAAAAAAAAcCAABkcnMvZG93bnJldi54bWxQSwUGAAAAAAMAAwC3AAAA+QIAAAAA&#10;" fillcolor="#cfc" strokeweight=".25pt"/>
                <v:rect id="Rectangle 1987" o:spid="_x0000_s1338" style="position:absolute;left:36372;top:4368;width:5093;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0PywAAAAN0AAAAPAAAAZHJzL2Rvd25yZXYueG1sRE/NagIx&#10;EL4LfYcwQm+a6KHo1igiCFZ6cfUBhs3sD00mS5K627c3BcHbfHy/s9mNzoo7hdh51rCYKxDElTcd&#10;Nxpu1+NsBSImZIPWM2n4owi77dtkg4XxA1/oXqZG5BCOBWpoU+oLKWPVksM49z1x5mofHKYMQyNN&#10;wCGHOyuXSn1Ihx3nhhZ7OrRU/ZS/ToO8lsdhVdqg/HlZf9uv06Umr/X7dNx/gkg0ppf46T6ZPH+t&#10;1vD/TT5Bbh8AAAD//wMAUEsBAi0AFAAGAAgAAAAhANvh9svuAAAAhQEAABMAAAAAAAAAAAAAAAAA&#10;AAAAAFtDb250ZW50X1R5cGVzXS54bWxQSwECLQAUAAYACAAAACEAWvQsW78AAAAVAQAACwAAAAAA&#10;AAAAAAAAAAAfAQAAX3JlbHMvLnJlbHNQSwECLQAUAAYACAAAACEAEwtD8sAAAADdAAAADwAAAAAA&#10;AAAAAAAAAAAHAgAAZHJzL2Rvd25yZXYueG1sUEsFBgAAAAADAAMAtwAAAPQCAAAAAA==&#10;" filled="f" stroked="f">
                  <v:textbox style="mso-fit-shape-to-text:t" inset="0,0,0,0">
                    <w:txbxContent>
                      <w:p w14:paraId="79722DC6" w14:textId="77777777" w:rsidR="00181A7E" w:rsidRDefault="00181A7E" w:rsidP="00F94E00">
                        <w:r>
                          <w:rPr>
                            <w:rFonts w:cs="Arial"/>
                            <w:b/>
                            <w:bCs/>
                            <w:color w:val="000000"/>
                            <w:sz w:val="14"/>
                            <w:szCs w:val="14"/>
                          </w:rPr>
                          <w:t xml:space="preserve">Commercial </w:t>
                        </w:r>
                      </w:p>
                    </w:txbxContent>
                  </v:textbox>
                </v:rect>
                <v:rect id="Rectangle 1988" o:spid="_x0000_s1339" style="position:absolute;left:36372;top:5448;width:5042;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6HyyxAAAAN0AAAAPAAAAZHJzL2Rvd25yZXYueG1sRI9PawIx&#10;EMXvQr9DmEJvmtVDsVujSEFQ6cW1H2DYzP7BZLIkqbt+e+dQ6G2G9+a932x2k3fqTjH1gQ0sFwUo&#10;4jrYnlsDP9fDfA0qZWSLLjAZeFCC3fZltsHShpEvdK9yqySEU4kGupyHUutUd+QxLcJALFoToscs&#10;a2y1jThKuHd6VRTv2mPP0tDhQF8d1bfq1xvQ1+owrisXi3BeNd/udLw0FIx5e532n6AyTfnf/Hd9&#10;tIL/sRR++UZG0NsnAAAA//8DAFBLAQItABQABgAIAAAAIQDb4fbL7gAAAIUBAAATAAAAAAAAAAAA&#10;AAAAAAAAAABbQ29udGVudF9UeXBlc10ueG1sUEsBAi0AFAAGAAgAAAAhAFr0LFu/AAAAFQEAAAsA&#10;AAAAAAAAAAAAAAAAHwEAAF9yZWxzLy5yZWxzUEsBAi0AFAAGAAgAAAAhAAfofLLEAAAA3QAAAA8A&#10;AAAAAAAAAAAAAAAABwIAAGRycy9kb3ducmV2LnhtbFBLBQYAAAAAAwADALcAAAD4AgAAAAA=&#10;" filled="f" stroked="f">
                  <v:textbox style="mso-fit-shape-to-text:t" inset="0,0,0,0">
                    <w:txbxContent>
                      <w:p w14:paraId="07018639" w14:textId="77777777" w:rsidR="00181A7E" w:rsidRDefault="00181A7E" w:rsidP="00F94E00">
                        <w:r>
                          <w:rPr>
                            <w:rFonts w:cs="Arial"/>
                            <w:b/>
                            <w:bCs/>
                            <w:color w:val="000000"/>
                            <w:sz w:val="14"/>
                            <w:szCs w:val="14"/>
                          </w:rPr>
                          <w:t>Market Data</w:t>
                        </w:r>
                      </w:p>
                    </w:txbxContent>
                  </v:textbox>
                </v:rect>
                <v:rect id="Rectangle 1989" o:spid="_x0000_s1340" style="position:absolute;left:45097;top:2724;width:8166;height:54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zCR5xQAAAN0AAAAPAAAAZHJzL2Rvd25yZXYueG1sRI9Ba8JA&#10;EIXvQv/DMgVvuknBoqmrSEtQPLWa3qfZaRKanQ27axL99d1CwdsM731v3qy3o2lFT843lhWk8wQE&#10;cWl1w5WC4pzPliB8QNbYWiYFV/Kw3TxM1phpO/AH9adQiRjCPkMFdQhdJqUvazLo57Yjjtq3dQZD&#10;XF0ltcMhhptWPiXJszTYcLxQY0evNZU/p4uJNbB464tl/n7MF73bf90+h12bKzV9HHcvIAKN4W7+&#10;pw86cqs0hb9v4ghy8wsAAP//AwBQSwECLQAUAAYACAAAACEA2+H2y+4AAACFAQAAEwAAAAAAAAAA&#10;AAAAAAAAAAAAW0NvbnRlbnRfVHlwZXNdLnhtbFBLAQItABQABgAIAAAAIQBa9CxbvwAAABUBAAAL&#10;AAAAAAAAAAAAAAAAAB8BAABfcmVscy8ucmVsc1BLAQItABQABgAIAAAAIQCSzCR5xQAAAN0AAAAP&#10;AAAAAAAAAAAAAAAAAAcCAABkcnMvZG93bnJldi54bWxQSwUGAAAAAAMAAwC3AAAA+QIAAAAA&#10;" fillcolor="#cfc" strokeweight=".25pt"/>
                <v:rect id="Rectangle 1991" o:spid="_x0000_s1341" style="position:absolute;left:46266;top:3500;width:5829;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dkdewAAAAN0AAAAPAAAAZHJzL2Rvd25yZXYueG1sRE/NisIw&#10;EL4v+A5hBG9rag/ido2yLAgqXqw+wNBMf9hkUpJo69sbQdjbfHy/s96O1og7+dA5VrCYZyCIK6c7&#10;bhRcL7vPFYgQkTUax6TgQQG2m8nHGgvtBj7TvYyNSCEcClTQxtgXUoaqJYth7nrixNXOW4wJ+kZq&#10;j0MKt0bmWbaUFjtODS329NtS9VferAJ5KXfDqjQ+c8e8PpnD/lyTU2o2HX++QUQa47/47d7rNP9r&#10;kcPrm3SC3DwBAAD//wMAUEsBAi0AFAAGAAgAAAAhANvh9svuAAAAhQEAABMAAAAAAAAAAAAAAAAA&#10;AAAAAFtDb250ZW50X1R5cGVzXS54bWxQSwECLQAUAAYACAAAACEAWvQsW78AAAAVAQAACwAAAAAA&#10;AAAAAAAAAAAfAQAAX3JlbHMvLnJlbHNQSwECLQAUAAYACAAAACEAmHZHXsAAAADdAAAADwAAAAAA&#10;AAAAAAAAAAAHAgAAZHJzL2Rvd25yZXYueG1sUEsFBgAAAAADAAMAtwAAAPQCAAAAAA==&#10;" filled="f" stroked="f">
                  <v:textbox style="mso-fit-shape-to-text:t" inset="0,0,0,0">
                    <w:txbxContent>
                      <w:p w14:paraId="35785DB8" w14:textId="77777777" w:rsidR="00181A7E" w:rsidRDefault="00181A7E" w:rsidP="00F94E00">
                        <w:r>
                          <w:rPr>
                            <w:rFonts w:cs="Arial"/>
                            <w:b/>
                            <w:bCs/>
                            <w:color w:val="000000"/>
                            <w:sz w:val="14"/>
                            <w:szCs w:val="14"/>
                          </w:rPr>
                          <w:t xml:space="preserve">Supplemental </w:t>
                        </w:r>
                      </w:p>
                    </w:txbxContent>
                  </v:textbox>
                </v:rect>
                <v:rect id="Rectangle 1992" o:spid="_x0000_s1342" style="position:absolute;left:46659;top:4862;width:5042;height:178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OuLFwAAAAN0AAAAPAAAAZHJzL2Rvd25yZXYueG1sRE/bisIw&#10;EH0X/Icwgm+aqrC41SgiCLr4Yt0PGJrpBZNJSbK2+/dmQdi3OZzrbPeDNeJJPrSOFSzmGQji0umW&#10;awXf99NsDSJEZI3GMSn4pQD73Xi0xVy7nm/0LGItUgiHHBU0MXa5lKFsyGKYu444cZXzFmOCvpba&#10;Y5/CrZHLLPuQFltODQ12dGyofBQ/VoG8F6d+XRifua9ldTWX860ip9R0Mhw2ICIN8V/8dp91mv+5&#10;WMHfN+kEuXsBAAD//wMAUEsBAi0AFAAGAAgAAAAhANvh9svuAAAAhQEAABMAAAAAAAAAAAAAAAAA&#10;AAAAAFtDb250ZW50X1R5cGVzXS54bWxQSwECLQAUAAYACAAAACEAWvQsW78AAAAVAQAACwAAAAAA&#10;AAAAAAAAAAAfAQAAX3JlbHMvLnJlbHNQSwECLQAUAAYACAAAACEA9zrixcAAAADdAAAADwAAAAAA&#10;AAAAAAAAAAAHAgAAZHJzL2Rvd25yZXYueG1sUEsFBgAAAAADAAMAtwAAAPQCAAAAAA==&#10;" filled="f" stroked="f">
                  <v:textbox style="mso-fit-shape-to-text:t" inset="0,0,0,0">
                    <w:txbxContent>
                      <w:p w14:paraId="315F0AE6" w14:textId="77777777" w:rsidR="00181A7E" w:rsidRDefault="00181A7E" w:rsidP="00F94E00">
                        <w:r>
                          <w:rPr>
                            <w:rFonts w:cs="Arial"/>
                            <w:b/>
                            <w:bCs/>
                            <w:color w:val="000000"/>
                            <w:sz w:val="14"/>
                            <w:szCs w:val="14"/>
                          </w:rPr>
                          <w:t>Market Data</w:t>
                        </w:r>
                      </w:p>
                    </w:txbxContent>
                  </v:textbox>
                </v:rect>
                <v:rect id="Rectangle 1993" o:spid="_x0000_s1343" style="position:absolute;left:35369;top:11576;width:18072;height:54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TLqowwAAAN0AAAAPAAAAZHJzL2Rvd25yZXYueG1sRE9NawIx&#10;EL0L/Q9hCr1poqjU1ShiEdSCoC09D5txd9vNZJuk7vrvm0LB2zze5yxWna3FlXyoHGsYDhQI4tyZ&#10;igsN72/b/jOIEJEN1o5Jw40CrJYPvQVmxrV8ous5FiKFcMhQQxljk0kZ8pIshoFriBN3cd5iTNAX&#10;0nhsU7it5UipqbRYcWoosaFNSfnX+cdq+PQb93HAl2K/U0d/mqjvWfs61frpsVvPQUTq4l38796Z&#10;NH82HMPfN+kEufwFAAD//wMAUEsBAi0AFAAGAAgAAAAhANvh9svuAAAAhQEAABMAAAAAAAAAAAAA&#10;AAAAAAAAAFtDb250ZW50X1R5cGVzXS54bWxQSwECLQAUAAYACAAAACEAWvQsW78AAAAVAQAACwAA&#10;AAAAAAAAAAAAAAAfAQAAX3JlbHMvLnJlbHNQSwECLQAUAAYACAAAACEAO0y6qMMAAADdAAAADwAA&#10;AAAAAAAAAAAAAAAHAgAAZHJzL2Rvd25yZXYueG1sUEsFBgAAAAADAAMAtwAAAPcCAAAAAA==&#10;" fillcolor="#e8eef7" strokeweight=".25pt"/>
                <v:rect id="Rectangle 1995" o:spid="_x0000_s1344" style="position:absolute;left:40963;top:13893;width:6947;height:163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n98qwAAAAN0AAAAPAAAAZHJzL2Rvd25yZXYueG1sRE/bisIw&#10;EH0X/Icwgm+aKri41SgiCLr4Yt0PGJrpBZNJSbK2+/dmQdi3OZzrbPeDNeJJPrSOFSzmGQji0umW&#10;awXf99NsDSJEZI3GMSn4pQD73Xi0xVy7nm/0LGItUgiHHBU0MXa5lKFsyGKYu444cZXzFmOCvpba&#10;Y5/CrZHLLPuQFltODQ12dGyofBQ/VoG8F6d+XRifua9ldTWX860ip9R0Mhw2ICIN8V/8dp91mv+5&#10;WMHfN+kEuXsBAAD//wMAUEsBAi0AFAAGAAgAAAAhANvh9svuAAAAhQEAABMAAAAAAAAAAAAAAAAA&#10;AAAAAFtDb250ZW50X1R5cGVzXS54bWxQSwECLQAUAAYACAAAACEAWvQsW78AAAAVAQAACwAAAAAA&#10;AAAAAAAAAAAfAQAAX3JlbHMvLnJlbHNQSwECLQAUAAYACAAAACEAF5/fKsAAAADdAAAADwAAAAAA&#10;AAAAAAAAAAAHAgAAZHJzL2Rvd25yZXYueG1sUEsFBgAAAAADAAMAtwAAAPQCAAAAAA==&#10;" filled="f" stroked="f">
                  <v:textbox style="mso-fit-shape-to-text:t" inset="0,0,0,0">
                    <w:txbxContent>
                      <w:p w14:paraId="6225BFF6" w14:textId="77777777" w:rsidR="00181A7E" w:rsidRDefault="00181A7E" w:rsidP="00F94E00">
                        <w:r>
                          <w:rPr>
                            <w:rFonts w:cs="Arial"/>
                            <w:b/>
                            <w:bCs/>
                            <w:color w:val="000000"/>
                            <w:sz w:val="12"/>
                            <w:szCs w:val="12"/>
                          </w:rPr>
                          <w:t>Merge and Validate</w:t>
                        </w:r>
                      </w:p>
                    </w:txbxContent>
                  </v:textbox>
                </v:rect>
                <v:shape id="Freeform 1996" o:spid="_x0000_s1345" style="position:absolute;left:31535;top:13049;width:3845;height:2731;visibility:visible;mso-wrap-style:square;v-text-anchor:top" coordsize="591,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LRnxQAAAN0AAAAPAAAAZHJzL2Rvd25yZXYueG1sRE/dasIw&#10;FL4X9g7hDLwRTR1TZmcUHQgOFTbdAxya06Zbc1Ka2HZvbwbC7s7H93uW695WoqXGl44VTCcJCOLM&#10;6ZILBV+X3fgFhA/IGivHpOCXPKxXD4Mlptp1/EntORQihrBPUYEJoU6l9Jkhi37iauLI5a6xGCJs&#10;Cqkb7GK4reRTksylxZJjg8Ga3gxlP+erVdDVH+Z0eJ/lx/y7fZ6ddtft5TBSavjYb15BBOrDv/ju&#10;3us4fzGdw9838QS5ugEAAP//AwBQSwECLQAUAAYACAAAACEA2+H2y+4AAACFAQAAEwAAAAAAAAAA&#10;AAAAAAAAAAAAW0NvbnRlbnRfVHlwZXNdLnhtbFBLAQItABQABgAIAAAAIQBa9CxbvwAAABUBAAAL&#10;AAAAAAAAAAAAAAAAAB8BAABfcmVscy8ucmVsc1BLAQItABQABgAIAAAAIQBnILRnxQAAAN0AAAAP&#10;AAAAAAAAAAAAAAAAAAcCAABkcnMvZG93bnJldi54bWxQSwUGAAAAAAMAAwC3AAAA+QIAAAAA&#10;" path="m591,216l376,430r,-143l,287,,141r376,l376,,591,216xe" fillcolor="#9cf" strokeweight=".25pt">
                  <v:path arrowok="t" o:connecttype="custom" o:connectlocs="384432,137160;244579,273050;244579,182245;0,182245;0,89535;244579,89535;244579,0;384432,137160" o:connectangles="0,0,0,0,0,0,0,0"/>
                </v:shape>
                <v:line id="Line 1998" o:spid="_x0000_s1346" style="position:absolute;visibility:visible;mso-wrap-style:square" from="44405,17024" to="44424,188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btOLwgAAAN0AAAAPAAAAZHJzL2Rvd25yZXYueG1sRE9Li8Iw&#10;EL4v+B/CCHvbprrgajWKqAsiIvi4eBuasS02k5JE7f57Iwh7m4/vOZNZa2pxJ+crywp6SQqCOLe6&#10;4kLB6fj7NQThA7LG2jIp+CMPs2nnY4KZtg/e0/0QChFD2GeooAyhyaT0eUkGfWIb4shdrDMYInSF&#10;1A4fMdzUsp+mA2mw4thQYkOLkvLr4WYUuGZktni8htqeL9+rZbFxu3ag1Ge3nY9BBGrDv/jtXus4&#10;f9T7gdc38QQ5fQIAAP//AwBQSwECLQAUAAYACAAAACEA2+H2y+4AAACFAQAAEwAAAAAAAAAAAAAA&#10;AAAAAAAAW0NvbnRlbnRfVHlwZXNdLnhtbFBLAQItABQABgAIAAAAIQBa9CxbvwAAABUBAAALAAAA&#10;AAAAAAAAAAAAAB8BAABfcmVscy8ucmVsc1BLAQItABQABgAIAAAAIQC9btOLwgAAAN0AAAAPAAAA&#10;AAAAAAAAAAAAAAcCAABkcnMvZG93bnJldi54bWxQSwUGAAAAAAMAAwC3AAAA9gIAAAAA&#10;" strokeweight=".45pt"/>
                <v:shape id="Freeform 1999" o:spid="_x0000_s1347" style="position:absolute;left:44157;top:18694;width:502;height:489;visibility:visible;mso-wrap-style:square;v-text-anchor:top" coordsize="79,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1lZwwAAAN0AAAAPAAAAZHJzL2Rvd25yZXYueG1sRI9Ba8Mw&#10;DIXvhf4Ho8Jujd0expbVLaVQ2E4j3bqziFUnJJZD7DXZv58Og90k3tN7n3aHOfTqTmNqI1vYFAYU&#10;cR1dy97C58d5/QQqZWSHfWSy8EMJDvvlYoelixNXdL9krySEU4kWmpyHUutUNxQwFXEgFu0Wx4BZ&#10;1tFrN+Ik4aHXW2MedcCWpaHBgU4N1d3lO1ioPJvj23T1718V9a4+m7TtOmsfVvPxBVSmOf+b/65f&#10;neA/bwRXvpER9P4XAAD//wMAUEsBAi0AFAAGAAgAAAAhANvh9svuAAAAhQEAABMAAAAAAAAAAAAA&#10;AAAAAAAAAFtDb250ZW50X1R5cGVzXS54bWxQSwECLQAUAAYACAAAACEAWvQsW78AAAAVAQAACwAA&#10;AAAAAAAAAAAAAAAfAQAAX3JlbHMvLnJlbHNQSwECLQAUAAYACAAAACEA4GdZWcMAAADdAAAADwAA&#10;AAAAAAAAAAAAAAAHAgAAZHJzL2Rvd25yZXYueG1sUEsFBgAAAAADAAMAtwAAAPcCAAAAAA==&#10;" path="m39,77l,,11,4r9,2l28,9r11,l51,9,59,6,70,4,79,,39,77r,xe" fillcolor="black" stroked="f">
                  <v:path arrowok="t" o:connecttype="custom" o:connectlocs="24765,48895;0,0;6985,2540;12700,3810;17780,5715;24765,5715;32385,5715;37465,3810;44450,2540;50165,0;24765,48895;24765,48895" o:connectangles="0,0,0,0,0,0,0,0,0,0,0,0"/>
                </v:shape>
                <v:shape id="Freeform 2000" o:spid="_x0000_s1348" style="position:absolute;left:44157;top:18694;width:502;height:489;visibility:visible;mso-wrap-style:square;v-text-anchor:top" coordsize="79,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5THwgAAAN0AAAAPAAAAZHJzL2Rvd25yZXYueG1sRE/NasJA&#10;EL4XfIdlBG91ExGJqasUQVDbQ40+wJCdZkOzsyG7JvHt3UKht/n4fmezG20jeup87VhBOk9AEJdO&#10;11wpuF0PrxkIH5A1No5JwYM87LaTlw3m2g18ob4IlYgh7HNUYEJocyl9aciin7uWOHLfrrMYIuwq&#10;qTscYrht5CJJVtJizbHBYEt7Q+VPcbcKlv1XcT9lK2OSTxnSj3Ob7YeTUrPp+P4GItAY/sV/7qOO&#10;89fpGn6/iSfI7RMAAP//AwBQSwECLQAUAAYACAAAACEA2+H2y+4AAACFAQAAEwAAAAAAAAAAAAAA&#10;AAAAAAAAW0NvbnRlbnRfVHlwZXNdLnhtbFBLAQItABQABgAIAAAAIQBa9CxbvwAAABUBAAALAAAA&#10;AAAAAAAAAAAAAB8BAABfcmVscy8ucmVsc1BLAQItABQABgAIAAAAIQB9/5THwgAAAN0AAAAPAAAA&#10;AAAAAAAAAAAAAAcCAABkcnMvZG93bnJldi54bWxQSwUGAAAAAAMAAwC3AAAA9gIAAAAA&#10;" path="m39,77l,,11,4r9,2l28,9r11,l51,9,59,6,70,4,79,,39,77r,e" filled="f" strokeweight=".1pt">
                  <v:path arrowok="t" o:connecttype="custom" o:connectlocs="24765,48895;0,0;6985,2540;12700,3810;17780,5715;24765,5715;32385,5715;37465,3810;44450,2540;50165,0;24765,48895;24765,48895" o:connectangles="0,0,0,0,0,0,0,0,0,0,0,0"/>
                </v:shape>
                <v:rect id="Rectangle 2001" o:spid="_x0000_s1349" style="position:absolute;left:38583;top:27731;width:1753;height:1930;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hLYPxAAAAN0AAAAPAAAAZHJzL2Rvd25yZXYueG1sRI/NagMx&#10;DITvhbyDUaG3xts9lHQbJ4RAIA29ZJMHEGvtD7XlxXay27ePDoXeJGY082m9nb1Td4ppCGzgbVmA&#10;Im6CHbgzcL0cXlegUka26AKTgV9KsN0sntZY2TDxme517pSEcKrQQJ/zWGmdmp48pmUYiUVrQ/SY&#10;ZY2dthEnCfdOl0Xxrj0OLA09jrTvqfmpb96AvtSHaVW7WIRT2X67r+O5pWDMy/O8+wSVac7/5r/r&#10;oxX8j1L45RsZQW8eAAAA//8DAFBLAQItABQABgAIAAAAIQDb4fbL7gAAAIUBAAATAAAAAAAAAAAA&#10;AAAAAAAAAABbQ29udGVudF9UeXBlc10ueG1sUEsBAi0AFAAGAAgAAAAhAFr0LFu/AAAAFQEAAAsA&#10;AAAAAAAAAAAAAAAAHwEAAF9yZWxzLy5yZWxzUEsBAi0AFAAGAAgAAAAhAMmEtg/EAAAA3QAAAA8A&#10;AAAAAAAAAAAAAAAABwIAAGRycy9kb3ducmV2LnhtbFBLBQYAAAAAAwADALcAAAD4AgAAAAA=&#10;" filled="f" stroked="f">
                  <v:textbox style="mso-fit-shape-to-text:t" inset="0,0,0,0">
                    <w:txbxContent>
                      <w:p w14:paraId="4E303B30" w14:textId="77777777" w:rsidR="00181A7E" w:rsidRDefault="00181A7E" w:rsidP="00F94E00">
                        <w:r>
                          <w:rPr>
                            <w:rFonts w:cs="Arial"/>
                            <w:b/>
                            <w:bCs/>
                            <w:i/>
                            <w:iCs/>
                            <w:color w:val="000000"/>
                            <w:sz w:val="16"/>
                            <w:szCs w:val="16"/>
                          </w:rPr>
                          <w:t>IFM</w:t>
                        </w:r>
                      </w:p>
                    </w:txbxContent>
                  </v:textbox>
                </v:rect>
                <v:rect id="Rectangle 2002" o:spid="_x0000_s1350" style="position:absolute;left:37703;top:25269;width:286;height:1930;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yBOUwAAAAN0AAAAPAAAAZHJzL2Rvd25yZXYueG1sRE/NisIw&#10;EL4v+A5hBG9rag/ido2yLAgqXqw+wNBMf9hkUpJo69sbQdjbfHy/s96O1og7+dA5VrCYZyCIK6c7&#10;bhRcL7vPFYgQkTUax6TgQQG2m8nHGgvtBj7TvYyNSCEcClTQxtgXUoaqJYth7nrixNXOW4wJ+kZq&#10;j0MKt0bmWbaUFjtODS329NtS9VferAJ5KXfDqjQ+c8e8PpnD/lyTU2o2HX++QUQa47/47d7rNP8r&#10;X8Drm3SC3DwBAAD//wMAUEsBAi0AFAAGAAgAAAAhANvh9svuAAAAhQEAABMAAAAAAAAAAAAAAAAA&#10;AAAAAFtDb250ZW50X1R5cGVzXS54bWxQSwECLQAUAAYACAAAACEAWvQsW78AAAAVAQAACwAAAAAA&#10;AAAAAAAAAAAfAQAAX3JlbHMvLnJlbHNQSwECLQAUAAYACAAAACEApsgTlMAAAADdAAAADwAAAAAA&#10;AAAAAAAAAAAHAgAAZHJzL2Rvd25yZXYueG1sUEsFBgAAAAADAAMAtwAAAPQCAAAAAA==&#10;" filled="f" stroked="f">
                  <v:textbox style="mso-fit-shape-to-text:t" inset="0,0,0,0">
                    <w:txbxContent>
                      <w:p w14:paraId="72F27EFC" w14:textId="77777777" w:rsidR="00181A7E" w:rsidRDefault="00181A7E" w:rsidP="00F94E00">
                        <w:r>
                          <w:rPr>
                            <w:rFonts w:cs="Arial"/>
                            <w:b/>
                            <w:bCs/>
                            <w:i/>
                            <w:iCs/>
                            <w:color w:val="000000"/>
                            <w:sz w:val="16"/>
                            <w:szCs w:val="16"/>
                          </w:rPr>
                          <w:t>/</w:t>
                        </w:r>
                      </w:p>
                    </w:txbxContent>
                  </v:textbox>
                </v:rect>
                <v:rect id="Rectangle 2003" o:spid="_x0000_s1351" style="position:absolute;left:40608;top:27731;width:6103;height:1930;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Go3jwAAAAN0AAAAPAAAAZHJzL2Rvd25yZXYueG1sRE/NisIw&#10;EL4v+A5hhL2tqT2Ido0igqCyF+s+wNBMfzCZlCTa+vZmYcHbfHy/s96O1ogH+dA5VjCfZSCIK6c7&#10;bhT8Xg9fSxAhIms0jknBkwJsN5OPNRbaDXyhRxkbkUI4FKigjbEvpAxVSxbDzPXEiaudtxgT9I3U&#10;HocUbo3Ms2whLXacGlrsad9SdSvvVoG8lodhWRqfuXNe/5jT8VKTU+pzOu6+QUQa41v87z7qNH+V&#10;5/D3TTpBbl4AAAD//wMAUEsBAi0AFAAGAAgAAAAhANvh9svuAAAAhQEAABMAAAAAAAAAAAAAAAAA&#10;AAAAAFtDb250ZW50X1R5cGVzXS54bWxQSwECLQAUAAYACAAAACEAWvQsW78AAAAVAQAACwAAAAAA&#10;AAAAAAAAAAAfAQAAX3JlbHMvLnJlbHNQSwECLQAUAAYACAAAACEAVhqN48AAAADdAAAADwAAAAAA&#10;AAAAAAAAAAAHAgAAZHJzL2Rvd25yZXYueG1sUEsFBgAAAAADAAMAtwAAAPQCAAAAAA==&#10;" filled="f" stroked="f">
                  <v:textbox style="mso-fit-shape-to-text:t" inset="0,0,0,0">
                    <w:txbxContent>
                      <w:p w14:paraId="4B51269A" w14:textId="77777777" w:rsidR="00181A7E" w:rsidRDefault="00181A7E" w:rsidP="00F94E00">
                        <w:r>
                          <w:rPr>
                            <w:rFonts w:cs="Arial"/>
                            <w:b/>
                            <w:bCs/>
                            <w:i/>
                            <w:iCs/>
                            <w:color w:val="000000"/>
                            <w:sz w:val="16"/>
                            <w:szCs w:val="16"/>
                          </w:rPr>
                          <w:t>RTM System</w:t>
                        </w:r>
                      </w:p>
                    </w:txbxContent>
                  </v:textbox>
                </v:rect>
                <v:shape id="Freeform 2004" o:spid="_x0000_s1352" style="position:absolute;left:31535;top:16010;width:3293;height:17354;visibility:visible;mso-wrap-style:square;v-text-anchor:top" coordsize="533,27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SBVxQAAAN0AAAAPAAAAZHJzL2Rvd25yZXYueG1sRE9Na8JA&#10;EL0X+h+WKXirmyYgNbqKVtRC6aFRBG9DdkyC2dmwu9H033cLhd7m8T5nvhxMK27kfGNZwcs4AUFc&#10;Wt1wpeB42D6/gvABWWNrmRR8k4fl4vFhjrm2d/6iWxEqEUPY56igDqHLpfRlTQb92HbEkbtYZzBE&#10;6CqpHd5juGllmiQTabDh2FBjR281ldeiNwqK8z7b9JuPbLc+pG6y/jwdQ39SavQ0rGYgAg3hX/zn&#10;ftdx/jTN4PebeIJc/AAAAP//AwBQSwECLQAUAAYACAAAACEA2+H2y+4AAACFAQAAEwAAAAAAAAAA&#10;AAAAAAAAAAAAW0NvbnRlbnRfVHlwZXNdLnhtbFBLAQItABQABgAIAAAAIQBa9CxbvwAAABUBAAAL&#10;AAAAAAAAAAAAAAAAAB8BAABfcmVscy8ucmVsc1BLAQItABQABgAIAAAAIQCJeSBVxQAAAN0AAAAP&#10;AAAAAAAAAAAAAAAAAAcCAABkcnMvZG93bnJldi54bWxQSwUGAAAAAAMAAwC3AAAA+QIAAAAA&#10;" path="m,2733r124,l124,,533,e" filled="f" strokeweight=".45pt">
                  <v:path arrowok="t" o:connecttype="custom" o:connectlocs="0,1735455;76615,1735455;76615,0;329323,0" o:connectangles="0,0,0,0"/>
                </v:shape>
                <v:shape id="Freeform 2005" o:spid="_x0000_s1353" style="position:absolute;left:34709;top:15760;width:495;height:476;visibility:visible;mso-wrap-style:square;v-text-anchor:top" coordsize="7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oxxQAAAN0AAAAPAAAAZHJzL2Rvd25yZXYueG1sRE/basJA&#10;EH0X/IdlBF9C3VSK2JhVrCAULFRtFX0bspMLzc6m2a2mf+8WCr7N4VwnXXSmFhdqXWVZweMoBkGc&#10;WV1xoeDzY/0wBeE8ssbaMin4JQeLeb+XYqLtlXd02ftChBB2CSoovW8SKV1WkkE3sg1x4HLbGvQB&#10;toXULV5DuKnlOI4n0mDFoaHEhlYlZV/7H6NAR4ezxO37MXqJ8Pidb4rV6W2p1HDQLWcgPHX+Lv53&#10;v+ow/3n8BH/fhBPk/AYAAP//AwBQSwECLQAUAAYACAAAACEA2+H2y+4AAACFAQAAEwAAAAAAAAAA&#10;AAAAAAAAAAAAW0NvbnRlbnRfVHlwZXNdLnhtbFBLAQItABQABgAIAAAAIQBa9CxbvwAAABUBAAAL&#10;AAAAAAAAAAAAAAAAAB8BAABfcmVscy8ucmVsc1BLAQItABQABgAIAAAAIQDL+ooxxQAAAN0AAAAP&#10;AAAAAAAAAAAAAAAAAAcCAABkcnMvZG93bnJldi54bWxQSwUGAAAAAAMAAwC3AAAA+QIAAAAA&#10;" path="m78,38l,75,5,66,7,57,9,46r2,-8l9,29,7,18,5,9,,,78,38r,xe" fillcolor="black" stroked="f">
                  <v:path arrowok="t" o:connecttype="custom" o:connectlocs="49530,24130;0,47625;3175,41910;4445,36195;5715,29210;6985,24130;5715,18415;4445,11430;3175,5715;0,0;49530,24130;49530,24130" o:connectangles="0,0,0,0,0,0,0,0,0,0,0,0"/>
                </v:shape>
                <v:shape id="Freeform 2006" o:spid="_x0000_s1354" style="position:absolute;left:34709;top:15760;width:495;height:476;visibility:visible;mso-wrap-style:square;v-text-anchor:top" coordsize="7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ZYE3xgAAAN0AAAAPAAAAZHJzL2Rvd25yZXYueG1sRI9Ba8JA&#10;EIXvhf6HZQRvdROhUlPXIIK0Bw81iuchO02C2dl0d5tEf31XEHqb4b1535tVPppW9OR8Y1lBOktA&#10;EJdWN1wpOB13L28gfEDW2FomBVfykK+fn1aYaTvwgfoiVCKGsM9QQR1Cl0npy5oM+pntiKP2bZ3B&#10;EFdXSe1wiOGmlfMkWUiDDUdCjR1tayovxa+JkN3H1+1oilRueTn0l5P52fNZqelk3LyDCDSGf/Pj&#10;+lPH+sv5K9y/iSPI9R8AAAD//wMAUEsBAi0AFAAGAAgAAAAhANvh9svuAAAAhQEAABMAAAAAAAAA&#10;AAAAAAAAAAAAAFtDb250ZW50X1R5cGVzXS54bWxQSwECLQAUAAYACAAAACEAWvQsW78AAAAVAQAA&#10;CwAAAAAAAAAAAAAAAAAfAQAAX3JlbHMvLnJlbHNQSwECLQAUAAYACAAAACEAOWWBN8YAAADdAAAA&#10;DwAAAAAAAAAAAAAAAAAHAgAAZHJzL2Rvd25yZXYueG1sUEsFBgAAAAADAAMAtwAAAPoCAAAAAA==&#10;" path="m78,38l,75,5,66,7,57,9,46r2,-8l9,29,7,18,5,9,,,78,38r,e" filled="f" strokeweight=".1pt">
                  <v:path arrowok="t" o:connecttype="custom" o:connectlocs="49530,24130;0,47625;3175,41910;4445,36195;5715,29210;6985,24130;5715,18415;4445,11430;3175,5715;0,0;49530,24130;49530,24130" o:connectangles="0,0,0,0,0,0,0,0,0,0,0,0"/>
                </v:shape>
                <v:line id="Line 2007" o:spid="_x0000_s1355" style="position:absolute;visibility:visible;mso-wrap-style:square" from="10655,25203" to="10668,262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TrytwwAAAN0AAAAPAAAAZHJzL2Rvd25yZXYueG1sRE9Na8JA&#10;EL0X/A/LCL3VjSmEGl1FbAtFSsHEi7chOybB7GzY3cb037sFwds83uesNqPpxEDOt5YVzGcJCOLK&#10;6pZrBcfy8+UNhA/IGjvLpOCPPGzWk6cV5tpe+UBDEWoRQ9jnqKAJoc+l9FVDBv3M9sSRO1tnMETo&#10;aqkdXmO46WSaJJk02HJsaLCnXUPVpfg1Cly/MN9YXkJnT+fXj/d6737GTKnn6bhdggg0hof47v7S&#10;cf4izeD/m3iCXN8AAAD//wMAUEsBAi0AFAAGAAgAAAAhANvh9svuAAAAhQEAABMAAAAAAAAAAAAA&#10;AAAAAAAAAFtDb250ZW50X1R5cGVzXS54bWxQSwECLQAUAAYACAAAACEAWvQsW78AAAAVAQAACwAA&#10;AAAAAAAAAAAAAAAfAQAAX3JlbHMvLnJlbHNQSwECLQAUAAYACAAAACEAHE68rcMAAADdAAAADwAA&#10;AAAAAAAAAAAAAAAHAgAAZHJzL2Rvd25yZXYueG1sUEsFBgAAAAADAAMAtwAAAPcCAAAAAA==&#10;" strokeweight=".45pt"/>
                <v:shape id="Freeform 2008" o:spid="_x0000_s1356" style="position:absolute;left:10414;top:26060;width:488;height:502;visibility:visible;mso-wrap-style:square;v-text-anchor:top" coordsize="7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HFjgxQAAAN0AAAAPAAAAZHJzL2Rvd25yZXYueG1sRE9La8JA&#10;EL4L/odlhF6k2SjUNtFVtFAs3kxLS29DdkyC2dmQ3Tz8991Cwdt8fM/Z7EZTi55aV1lWsIhiEMS5&#10;1RUXCj4/3h5fQDiPrLG2TApu5GC3nU42mGo78Jn6zBcihLBLUUHpfZNK6fKSDLrINsSBu9jWoA+w&#10;LaRucQjhppbLOF5JgxWHhhIbei0pv2adUXByT6vT/uf7mhyO9ut86+fZMe6UepiN+zUIT6O/i//d&#10;7zrMT5bP8PdNOEFufwEAAP//AwBQSwECLQAUAAYACAAAACEA2+H2y+4AAACFAQAAEwAAAAAAAAAA&#10;AAAAAAAAAAAAW0NvbnRlbnRfVHlwZXNdLnhtbFBLAQItABQABgAIAAAAIQBa9CxbvwAAABUBAAAL&#10;AAAAAAAAAAAAAAAAAB8BAABfcmVscy8ucmVsc1BLAQItABQABgAIAAAAIQD9HFjgxQAAAN0AAAAP&#10;AAAAAAAAAAAAAAAAAAcCAABkcnMvZG93bnJldi54bWxQSwUGAAAAAAMAAwC3AAAA+QIAAAAA&#10;" path="m38,79l,,9,4,20,6r9,3l38,9r11,l57,6,69,4,77,,38,79r,xe" fillcolor="black" stroked="f">
                  <v:path arrowok="t" o:connecttype="custom" o:connectlocs="24130,50165;0,0;5715,2540;12700,3810;18415,5715;24130,5715;31115,5715;36195,3810;43815,2540;48895,0;24130,50165;24130,50165" o:connectangles="0,0,0,0,0,0,0,0,0,0,0,0"/>
                </v:shape>
                <v:shape id="Freeform 2009" o:spid="_x0000_s1357" style="position:absolute;left:10414;top:26060;width:488;height:502;visibility:visible;mso-wrap-style:square;v-text-anchor:top" coordsize="7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C7Z6xwAAAN0AAAAPAAAAZHJzL2Rvd25yZXYueG1sRI9PS8NA&#10;EMXvgt9hGcGL2I0V/BO7LVIs9CCitfQ8ZMckmJ2Ju2uS+umdg+Bthvfmvd8sVlPozEAxtcIOrmYF&#10;GOJKfMu1g/375vIOTMrIHjthcnCkBKvl6ckCSy8jv9Gwy7XREE4lOmhy7ktrU9VQwDSTnli1D4kB&#10;s66xtj7iqOGhs/OiuLEBW9aGBntaN1R97r6Dg+frWl4lbn+OF6Mcvm7Xm5enoXPu/Gx6fACTacr/&#10;5r/rrVf8+7ni6jc6gl3+AgAA//8DAFBLAQItABQABgAIAAAAIQDb4fbL7gAAAIUBAAATAAAAAAAA&#10;AAAAAAAAAAAAAABbQ29udGVudF9UeXBlc10ueG1sUEsBAi0AFAAGAAgAAAAhAFr0LFu/AAAAFQEA&#10;AAsAAAAAAAAAAAAAAAAAHwEAAF9yZWxzLy5yZWxzUEsBAi0AFAAGAAgAAAAhADILtnrHAAAA3QAA&#10;AA8AAAAAAAAAAAAAAAAABwIAAGRycy9kb3ducmV2LnhtbFBLBQYAAAAAAwADALcAAAD7AgAAAAA=&#10;" path="m38,79l,,9,4,20,6r9,3l38,9r11,l57,6,69,4,77,,38,79r,e" filled="f" strokeweight=".1pt">
                  <v:path arrowok="t" o:connecttype="custom" o:connectlocs="24130,50165;0,0;5715,2540;12700,3810;18415,5715;24130,5715;31115,5715;36195,3810;43815,2540;48895,0;24130,50165;24130,50165" o:connectangles="0,0,0,0,0,0,0,0,0,0,0,0"/>
                </v:shape>
                <v:line id="Line 2010" o:spid="_x0000_s1358" style="position:absolute;visibility:visible;mso-wrap-style:square" from="17132,8172" to="17145,908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0SjfwwAAAN0AAAAPAAAAZHJzL2Rvd25yZXYueG1sRE9Na8JA&#10;EL0X/A/LFLw1m0aQJnUNxbYgUgoaL96G7JgEs7Nhd6vx37sFwds83ucsytH04kzOd5YVvCYpCOLa&#10;6o4bBfvq++UNhA/IGnvLpOBKHsrl5GmBhbYX3tJ5FxoRQ9gXqKANYSik9HVLBn1iB+LIHa0zGCJ0&#10;jdQOLzHc9DJL07k02HFsaHGgVUv1afdnFLghNz9YnUJvD8fZ12ezcb/jXKnp8/jxDiLQGB7iu3ut&#10;4/w8y+H/m3iCXN4AAAD//wMAUEsBAi0AFAAGAAgAAAAhANvh9svuAAAAhQEAABMAAAAAAAAAAAAA&#10;AAAAAAAAAFtDb250ZW50X1R5cGVzXS54bWxQSwECLQAUAAYACAAAACEAWvQsW78AAAAVAQAACwAA&#10;AAAAAAAAAAAAAAAfAQAAX3JlbHMvLnJlbHNQSwECLQAUAAYACAAAACEAbdEo38MAAADdAAAADwAA&#10;AAAAAAAAAAAAAAAHAgAAZHJzL2Rvd25yZXYueG1sUEsFBgAAAAADAAMAtwAAAPcCAAAAAA==&#10;" strokeweight=".45pt"/>
                <v:shape id="Freeform 2011" o:spid="_x0000_s1359" style="position:absolute;left:16891;top:8953;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VbRxQAAAN0AAAAPAAAAZHJzL2Rvd25yZXYueG1sRI9Ba8JA&#10;EIXvgv9hGaE33dhqidFVSqUgHgzV9j5kxySYnQ3Zrab/3jkI3mZ4b977ZrXpXaOu1IXas4HpJAFF&#10;XHhbc2ng5/Q1TkGFiGyx8UwG/inAZj0crDCz/sbfdD3GUkkIhwwNVDG2mdahqMhhmPiWWLSz7xxG&#10;WbtS2w5vEu4a/Zok79phzdJQYUufFRWX458zMN/nl/Nia5t8m848pfPd6fDrjXkZ9R9LUJH6+DQ/&#10;rndW8Bdvwi/fyAh6fQcAAP//AwBQSwECLQAUAAYACAAAACEA2+H2y+4AAACFAQAAEwAAAAAAAAAA&#10;AAAAAAAAAAAAW0NvbnRlbnRfVHlwZXNdLnhtbFBLAQItABQABgAIAAAAIQBa9CxbvwAAABUBAAAL&#10;AAAAAAAAAAAAAAAAAB8BAABfcmVscy8ucmVsc1BLAQItABQABgAIAAAAIQDgnVbRxQAAAN0AAAAP&#10;AAAAAAAAAAAAAAAAAAcCAABkcnMvZG93bnJldi54bWxQSwUGAAAAAAMAAwC3AAAA+QIAAAAA&#10;" path="m40,80l,2,9,5r9,4l29,9r9,2l49,9r9,l69,5,78,,40,80r,xe" fillcolor="black" stroked="f">
                  <v:path arrowok="t" o:connecttype="custom" o:connectlocs="25400,50800;0,1270;5715,3175;11430,5715;18415,5715;24130,6985;31115,5715;36830,5715;43815,3175;49530,0;25400,50800;25400,50800" o:connectangles="0,0,0,0,0,0,0,0,0,0,0,0"/>
                </v:shape>
                <v:shape id="Freeform 2012" o:spid="_x0000_s1360" style="position:absolute;left:16891;top:8953;width:495;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UaawwAAAN0AAAAPAAAAZHJzL2Rvd25yZXYueG1sRE9Ni8Iw&#10;EL0v+B/CCN7W1JUVrUYRWcFLD9o97HFoxra2mZQmrfXfbwTB2zze52x2g6lFT60rLSuYTSMQxJnV&#10;JecKftPj5xKE88gaa8uk4EEOdtvRxwZjbe98pv7icxFC2MWooPC+iaV0WUEG3dQ2xIG72tagD7DN&#10;pW7xHsJNLb+iaCENlhwaCmzoUFBWXTqjIO32yXn+XSWrfvlXpcnQ/US3TqnJeNivQXga/Fv8cp90&#10;mL+az+D5TThBbv8BAAD//wMAUEsBAi0AFAAGAAgAAAAhANvh9svuAAAAhQEAABMAAAAAAAAAAAAA&#10;AAAAAAAAAFtDb250ZW50X1R5cGVzXS54bWxQSwECLQAUAAYACAAAACEAWvQsW78AAAAVAQAACwAA&#10;AAAAAAAAAAAAAAAfAQAAX3JlbHMvLnJlbHNQSwECLQAUAAYACAAAACEA5PlGmsMAAADdAAAADwAA&#10;AAAAAAAAAAAAAAAHAgAAZHJzL2Rvd25yZXYueG1sUEsFBgAAAAADAAMAtwAAAPcCAAAAAA==&#10;" path="m40,80l,2,9,5r9,4l29,9r9,2l49,9r9,l69,5,78,,40,80r,e" filled="f" strokeweight=".1pt">
                  <v:path arrowok="t" o:connecttype="custom" o:connectlocs="25400,50800;0,1270;5715,3175;11430,5715;18415,5715;24130,6985;31115,5715;36830,5715;43815,3175;49530,0;25400,50800;25400,50800" o:connectangles="0,0,0,0,0,0,0,0,0,0,0,0"/>
                </v:shape>
                <v:rect id="Rectangle 2013" o:spid="_x0000_s1361" style="position:absolute;left:34867;top:19183;width:19082;height:90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XNsnwwAAAN0AAAAPAAAAZHJzL2Rvd25yZXYueG1sRE/bagIx&#10;EH0v+A9hCn2rSS2KrkYRS0FbELzg87AZd7fdTLZJ6m7/3ggF3+ZwrjNbdLYWF/Khcqzhpa9AEOfO&#10;VFxoOB7en8cgQkQ2WDsmDX8UYDHvPcwwM67lHV32sRAphEOGGsoYm0zKkJdkMfRdQ5y4s/MWY4K+&#10;kMZjm8JtLQdKjaTFilNDiQ2tSsq/979Ww5dfudMHvhWbtdr63VD9TNrPkdZPj91yCiJSF+/if/fa&#10;pPmT1wHcvkknyPkVAAD//wMAUEsBAi0AFAAGAAgAAAAhANvh9svuAAAAhQEAABMAAAAAAAAAAAAA&#10;AAAAAAAAAFtDb250ZW50X1R5cGVzXS54bWxQSwECLQAUAAYACAAAACEAWvQsW78AAAAVAQAACwAA&#10;AAAAAAAAAAAAAAAfAQAAX3JlbHMvLnJlbHNQSwECLQAUAAYACAAAACEAkFzbJ8MAAADdAAAADwAA&#10;AAAAAAAAAAAAAAAHAgAAZHJzL2Rvd25yZXYueG1sUEsFBgAAAAADAAMAtwAAAPcCAAAAAA==&#10;" fillcolor="#e8eef7" strokeweight=".25pt"/>
                <v:shape id="Freeform 2015" o:spid="_x0000_s1362" style="position:absolute;left:46659;top:20364;width:6433;height:3537;visibility:visible;mso-wrap-style:square;v-text-anchor:top" coordsize="1013,5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JJr/wwAAAN0AAAAPAAAAZHJzL2Rvd25yZXYueG1sRE/basJA&#10;EH0v+A/LFPpWN22ganQVSQkUq4iXDxiyYxLNzobdrca/7wqFvs3hXGe26E0rruR8Y1nB2zABQVxa&#10;3XCl4HgoXscgfEDW2FomBXfysJgPnmaYaXvjHV33oRIxhH2GCuoQukxKX9Zk0A9tRxy5k3UGQ4Su&#10;ktrhLYabVr4nyYc02HBsqLGjvKbysv8xChyPtmaUru72+7LebfLyHFbFp1Ivz/1yCiJQH/7Ff+4v&#10;HedP0hQe38QT5PwXAAD//wMAUEsBAi0AFAAGAAgAAAAhANvh9svuAAAAhQEAABMAAAAAAAAAAAAA&#10;AAAAAAAAAFtDb250ZW50X1R5cGVzXS54bWxQSwECLQAUAAYACAAAACEAWvQsW78AAAAVAQAACwAA&#10;AAAAAAAAAAAAAAAfAQAAX3JlbHMvLnJlbHNQSwECLQAUAAYACAAAACEA8CSa/8MAAADdAAAADwAA&#10;AAAAAAAAAAAAAAAHAgAAZHJzL2Rvd25yZXYueG1sUEsFBgAAAAADAAMAtwAAAPcCAAAAAA==&#10;" path="m,128r,-7l2,115r2,-7l8,101r7,-6l22,88r6,-4l39,77r9,-4l59,66,73,62,86,55,99,51r16,-5l130,42r18,-5l166,33r17,-5l201,24r20,-2l243,17r20,-2l285,13r22,-2l332,9,354,6,402,2,453,r53,l557,r51,2l657,6r22,3l703,11r22,2l748,15r19,2l790,22r20,2l827,28r20,5l865,37r15,5l896,46r15,5l927,55r13,7l951,66r11,7l973,77r9,7l989,88r9,7l1002,101r5,7l1011,115r,6l1013,128r,l1011,132r,7l1007,146r-5,6l998,159r-9,6l982,170r-9,6l962,181r-11,7l940,192r-13,7l911,203r-15,4l880,212r-15,4l847,221r-20,4l810,230r-20,2l767,236r-19,2l725,241r-22,4l679,247r-22,l608,252r-51,2l506,254r-53,l402,252r-48,-5l332,247r-25,-2l285,241r-22,-3l243,236r-22,-4l201,230r-18,-5l166,221r-18,-5l130,212r-15,-5l99,203,86,199,73,192,59,188,48,181r-9,-5l28,170r-6,-5l15,159,8,152,4,146,2,139,,132r,-4l,128xm,431r,4l2,442r2,6l8,455r7,7l22,468r6,5l39,479r9,5l59,490r14,5l86,501r13,5l115,510r15,5l148,519r18,4l183,528r18,4l221,534r22,5l263,541r22,2l307,548r25,2l354,550r48,4l453,557r53,l557,557r51,-3l657,550r22,l703,548r22,-5l748,541r19,-2l790,534r20,-2l827,528r20,-5l865,519r15,-4l896,510r15,-4l927,501r13,-6l951,490r11,-6l973,479r9,-6l989,468r9,-6l1002,455r5,-7l1011,442r,-7l1013,431r,l1013,128r-2,4l1011,139r-4,7l1002,152r-4,7l989,165r-7,5l973,176r-11,5l951,188r-11,4l927,199r-16,4l896,207r-16,5l865,216r-18,5l827,225r-17,5l790,232r-23,4l748,238r-23,3l703,245r-24,2l657,247r-49,5l557,254r-51,l453,254r-51,-2l354,247r-22,l307,245r-22,-4l263,238r-20,-2l221,232r-20,-2l183,225r-17,-4l148,216r-18,-4l115,207,99,203,86,199,73,192,59,188,48,181r-9,-5l28,170r-6,-5l15,159,8,152,4,146,2,139,,132r,-4l,431r,xe" stroked="f">
                  <v:path arrowok="t" o:connecttype="custom" o:connectlocs="2540,68580;17780,53340;46355,39370;82550,26670;127635,15240;180975,8255;255270,1270;386080,1270;460375,8255;514350,15240;558800,26670;596900,39370;623570,53340;639445,68580;643255,81280;636270,96520;617855,111760;588645,126365;549275,137160;501650,147320;446405,155575;353695,161290;224790,156845;167005,151130;116205,142875;73025,131445;37465,119380;13970,104775;1270,88265;0,273685;5080,288925;24765,304165;54610,318135;93980,329565;140335,339090;194945,347980;287655,353695;417195,349250;474980,343535;525145,335280;568960,323850;603885,311150;628015,297180;641985,280670;643255,81280;636270,96520;617855,111760;588645,126365;549275,137160;501650,147320;446405,155575;353695,161290;224790,156845;167005,151130;116205,142875;73025,131445;37465,119380;13970,104775;1270,88265;0,273685" o:connectangles="0,0,0,0,0,0,0,0,0,0,0,0,0,0,0,0,0,0,0,0,0,0,0,0,0,0,0,0,0,0,0,0,0,0,0,0,0,0,0,0,0,0,0,0,0,0,0,0,0,0,0,0,0,0,0,0,0,0,0,0"/>
                  <o:lock v:ext="edit" verticies="t"/>
                </v:shape>
                <v:shape id="Freeform 2016" o:spid="_x0000_s1363" style="position:absolute;left:46659;top:20364;width:6433;height:1613;visibility:visible;mso-wrap-style:square;v-text-anchor:top" coordsize="1013,2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n4OvxAAAAN0AAAAPAAAAZHJzL2Rvd25yZXYueG1sRE9Na8JA&#10;EL0X+h+WEbyUuqkmpcZsRIsVr8ZS6G3IjkkwOxuyW43++q5Q6G0e73Oy5WBacabeNZYVvEwiEMSl&#10;1Q1XCj4PH89vIJxH1thaJgVXcrDMHx8yTLW98J7Oha9ECGGXooLa+y6V0pU1GXQT2xEH7mh7gz7A&#10;vpK6x0sIN62cRtGrNNhwaKixo/eaylPxYxQk66fVLkY83uLEf21m39NtUmyVGo+G1QKEp8H/i//c&#10;Ox3mz2cx3L8JJ8j8FwAA//8DAFBLAQItABQABgAIAAAAIQDb4fbL7gAAAIUBAAATAAAAAAAAAAAA&#10;AAAAAAAAAABbQ29udGVudF9UeXBlc10ueG1sUEsBAi0AFAAGAAgAAAAhAFr0LFu/AAAAFQEAAAsA&#10;AAAAAAAAAAAAAAAAHwEAAF9yZWxzLy5yZWxzUEsBAi0AFAAGAAgAAAAhACyfg6/EAAAA3QAAAA8A&#10;AAAAAAAAAAAAAAAABwIAAGRycy9kb3ducmV2LnhtbFBLBQYAAAAAAwADALcAAAD4AgAAAAA=&#10;" path="m,128r,-7l2,115r2,-7l8,101r7,-6l22,88r6,-4l39,77r9,-4l59,66,73,62,86,55,99,51r16,-5l130,42r18,-5l166,33r17,-5l201,24r20,-2l243,17r20,-2l285,13r22,-2l332,9,354,6,402,2,453,r53,l557,r51,2l657,6r22,3l703,11r22,2l748,15r19,2l790,22r20,2l827,28r20,5l865,37r15,5l896,46r15,5l927,55r13,7l951,66r11,7l973,77r9,7l989,88r9,7l1002,101r5,7l1011,115r,6l1013,128r,l1011,132r,7l1007,146r-5,6l998,159r-9,6l982,170r-9,6l962,181r-11,7l940,192r-13,7l911,203r-15,4l880,212r-15,4l847,221r-20,4l810,230r-20,2l767,236r-19,2l725,241r-22,4l679,247r-22,l608,252r-51,2l506,254r-53,l402,252r-48,-5l332,247r-25,-2l285,241r-22,-3l243,236r-22,-4l201,230r-18,-5l166,221r-18,-5l130,212r-15,-5l99,203,86,199,73,192,59,188,48,181r-9,-5l28,170r-6,-5l15,159,8,152,4,146,2,139,,132r,-4l,128e" filled="f" strokeweight=".1pt">
                  <v:path arrowok="t" o:connecttype="custom" o:connectlocs="0,76835;2540,68580;9525,60325;17780,53340;30480,46355;46355,39370;62865,32385;82550,26670;105410,20955;127635,15240;154305,10795;180975,8255;210820,5715;255270,1270;321310,0;386080,1270;431165,5715;460375,8255;487045,10795;514350,15240;537845,20955;558800,26670;578485,32385;596900,39370;610870,46355;623570,53340;633730,60325;639445,68580;641985,76835;643255,81280;641985,88265;636270,96520;628015,104775;617855,111760;603885,119380;588645,126365;568960,131445;549275,137160;525145,142875;501650,147320;474980,151130;446405,155575;417195,156845;353695,161290;287655,161290;224790,156845;194945,155575;167005,151130;140335,147320;116205,142875;93980,137160;73025,131445;54610,126365;37465,119380;24765,111760;13970,104775;5080,96520;1270,88265;0,81280" o:connectangles="0,0,0,0,0,0,0,0,0,0,0,0,0,0,0,0,0,0,0,0,0,0,0,0,0,0,0,0,0,0,0,0,0,0,0,0,0,0,0,0,0,0,0,0,0,0,0,0,0,0,0,0,0,0,0,0,0,0,0"/>
                </v:shape>
                <v:shape id="Freeform 2017" o:spid="_x0000_s1364" style="position:absolute;left:46659;top:21177;width:6433;height:2724;visibility:visible;mso-wrap-style:square;v-text-anchor:top" coordsize="1013,4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U/GcwwAAAN0AAAAPAAAAZHJzL2Rvd25yZXYueG1sRE9Na8JA&#10;EL0X/A/LCL0U3cRS0egqIhS8mijobcyOSTQ7G7Krif++Wyj0No/3Oct1b2rxpNZVlhXE4wgEcW51&#10;xYWCQ/Y9moFwHlljbZkUvMjBejV4W2Kibcd7eqa+ECGEXYIKSu+bREqXl2TQjW1DHLirbQ36ANtC&#10;6ha7EG5qOYmiqTRYcWgosaFtSfk9fRgFqTlFly6Ob+48Pd5P2SR7fWxuSr0P+80ChKfe/4v/3Dsd&#10;5s8/v+D3m3CCXP0AAAD//wMAUEsBAi0AFAAGAAgAAAAhANvh9svuAAAAhQEAABMAAAAAAAAAAAAA&#10;AAAAAAAAAFtDb250ZW50X1R5cGVzXS54bWxQSwECLQAUAAYACAAAACEAWvQsW78AAAAVAQAACwAA&#10;AAAAAAAAAAAAAAAfAQAAX3JlbHMvLnJlbHNQSwECLQAUAAYACAAAACEAAFPxnMMAAADdAAAADwAA&#10;AAAAAAAAAAAAAAAHAgAAZHJzL2Rvd25yZXYueG1sUEsFBgAAAAADAAMAtwAAAPcCAAAAAA==&#10;" path="m,303r,4l2,314r2,6l8,327r7,7l22,340r6,5l39,351r9,5l59,362r14,5l86,373r13,5l115,382r15,5l148,391r18,4l183,400r18,4l221,406r22,5l263,413r22,2l307,420r25,2l354,422r48,4l453,429r53,l557,429r51,-3l657,422r22,l703,420r22,-5l748,413r19,-2l790,406r20,-2l827,400r20,-5l865,391r15,-4l896,382r15,-4l927,373r13,-6l951,362r11,-6l973,351r9,-6l989,340r9,-6l1002,327r5,-7l1011,314r,-7l1013,303r,l1013,r-2,4l1011,11r-4,7l1002,24r-4,7l989,37r-7,5l973,48r-11,5l951,60r-11,4l927,71r-16,4l896,79r-16,5l865,88r-18,5l827,97r-17,5l790,104r-23,4l748,110r-23,3l703,117r-24,2l657,119r-49,5l557,126r-51,l453,126r-51,-2l354,119r-22,l307,117r-22,-4l263,110r-20,-2l221,104r-20,-2l183,97,166,93,148,88,130,84,115,79,99,75,86,71,73,64,59,60,48,53,39,48,28,42,22,37,15,31,8,24,4,18,2,11,,4,,,,303r,e" filled="f" strokeweight=".1pt">
                  <v:path arrowok="t" o:connecttype="custom" o:connectlocs="0,194945;2540,203200;9525,212090;17780,219075;30480,226060;46355,233045;62865,240030;82550,245745;105410,250825;127635,256540;154305,260985;180975,263525;210820,267970;255270,270510;321310,272415;386080,270510;431165,267970;460375,263525;487045,260985;514350,256540;537845,250825;558800,245745;578485,240030;596900,233045;610870,226060;623570,219075;633730,212090;639445,203200;641985,194945;643255,192405;641985,2540;639445,11430;633730,19685;623570,26670;610870,33655;596900,40640;578485,47625;558800,53340;537845,59055;514350,64770;487045,68580;460375,71755;431165,75565;386080,78740;321310,80010;255270,78740;210820,75565;180975,71755;154305,68580;127635,64770;105410,59055;82550,53340;62865,47625;46355,40640;30480,33655;17780,26670;9525,19685;2540,11430;0,2540;0,192405" o:connectangles="0,0,0,0,0,0,0,0,0,0,0,0,0,0,0,0,0,0,0,0,0,0,0,0,0,0,0,0,0,0,0,0,0,0,0,0,0,0,0,0,0,0,0,0,0,0,0,0,0,0,0,0,0,0,0,0,0,0,0,0"/>
                </v:shape>
                <v:shape id="Freeform 2018" o:spid="_x0000_s1365" style="position:absolute;left:46659;top:20364;width:6433;height:1613;visibility:visible;mso-wrap-style:square;v-text-anchor:top" coordsize="1013,2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20GkxAAAAN0AAAAPAAAAZHJzL2Rvd25yZXYueG1sRE9NawIx&#10;EL0X/A9hBG810RbprkZpC4JCL2o9eBs34+7iZhI3Ubf/vikUvM3jfc5s0dlG3KgNtWMNo6ECQVw4&#10;U3Op4Xu3fH4DESKywcYxafihAIt572mGuXF33tBtG0uRQjjkqKGK0edShqIii2HoPHHiTq61GBNs&#10;S2lavKdw28ixUhNpsebUUKGnz4qK8/ZqNWT28Koy/+Ev+3WtNtkxHJe7L60H/e59CiJSFx/if/fK&#10;pPnZywT+vkknyPkvAAAA//8DAFBLAQItABQABgAIAAAAIQDb4fbL7gAAAIUBAAATAAAAAAAAAAAA&#10;AAAAAAAAAABbQ29udGVudF9UeXBlc10ueG1sUEsBAi0AFAAGAAgAAAAhAFr0LFu/AAAAFQEAAAsA&#10;AAAAAAAAAAAAAAAAHwEAAF9yZWxzLy5yZWxzUEsBAi0AFAAGAAgAAAAhABbbQaTEAAAA3QAAAA8A&#10;AAAAAAAAAAAAAAAABwIAAGRycy9kb3ducmV2LnhtbFBLBQYAAAAAAwADALcAAAD4AgAAAAA=&#10;" path="m,128r,-7l2,115r2,-7l8,101r7,-6l22,88r6,-4l39,77r9,-4l59,66,73,62,86,55,99,51r16,-5l130,42r18,-5l166,33r17,-5l201,24r20,-2l243,17r20,-2l285,13r22,-2l332,9,354,6,402,2,453,r53,l557,r51,2l657,6r22,3l703,11r22,2l748,15r19,2l790,22r20,2l827,28r20,5l865,37r15,5l896,46r15,5l927,55r13,7l951,66r11,7l973,77r9,7l989,88r9,7l1002,101r5,7l1011,115r,6l1013,128r,l1011,132r,7l1007,146r-5,6l998,159r-9,6l982,170r-9,6l962,181r-11,7l940,192r-13,7l911,203r-15,4l880,212r-15,4l847,221r-20,4l810,230r-20,2l767,236r-19,2l725,241r-22,4l679,247r-22,l608,252r-51,2l506,254r-53,l402,252r-48,-5l332,247r-25,-2l285,241r-22,-3l243,236r-22,-4l201,230r-18,-5l166,221r-18,-5l130,212r-15,-5l99,203,86,199,73,192,59,188,48,181r-9,-5l28,170r-6,-5l15,159,8,152,4,146,2,139,,132r,-4l,128e" filled="f" strokeweight=".45pt">
                  <v:path arrowok="t" o:connecttype="custom" o:connectlocs="0,76835;2540,68580;9525,60325;17780,53340;30480,46355;46355,39370;62865,32385;82550,26670;105410,20955;127635,15240;154305,10795;180975,8255;210820,5715;255270,1270;321310,0;386080,1270;431165,5715;460375,8255;487045,10795;514350,15240;537845,20955;558800,26670;578485,32385;596900,39370;610870,46355;623570,53340;633730,60325;639445,68580;641985,76835;643255,81280;641985,88265;636270,96520;628015,104775;617855,111760;603885,119380;588645,126365;568960,131445;549275,137160;525145,142875;501650,147320;474980,151130;446405,155575;417195,156845;353695,161290;287655,161290;224790,156845;194945,155575;167005,151130;140335,147320;116205,142875;93980,137160;73025,131445;54610,126365;37465,119380;24765,111760;13970,104775;5080,96520;1270,88265;0,81280" o:connectangles="0,0,0,0,0,0,0,0,0,0,0,0,0,0,0,0,0,0,0,0,0,0,0,0,0,0,0,0,0,0,0,0,0,0,0,0,0,0,0,0,0,0,0,0,0,0,0,0,0,0,0,0,0,0,0,0,0,0,0"/>
                </v:shape>
                <v:shape id="Freeform 2019" o:spid="_x0000_s1366" style="position:absolute;left:46659;top:21177;width:6433;height:2724;visibility:visible;mso-wrap-style:square;v-text-anchor:top" coordsize="1013,4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lh1dxgAAAN0AAAAPAAAAZHJzL2Rvd25yZXYueG1sRE9Na8JA&#10;EL0L/Q/LFHrTTS1qTF2lioKgpdX20OM0O02C2dmYXWP8964g9DaP9zmTWWtK0VDtCssKnnsRCOLU&#10;6oIzBd9fq24MwnlkjaVlUnAhB7PpQ2eCibZn3lGz95kIIewSVJB7XyVSujQng65nK+LA/dnaoA+w&#10;zqSu8RzCTSn7UTSUBgsODTlWtMgpPexPRoFebD7neGhWPx/x5fi+3P7Go8FGqafH9u0VhKfW/4vv&#10;7rUO88cvI7h9E06Q0ysAAAD//wMAUEsBAi0AFAAGAAgAAAAhANvh9svuAAAAhQEAABMAAAAAAAAA&#10;AAAAAAAAAAAAAFtDb250ZW50X1R5cGVzXS54bWxQSwECLQAUAAYACAAAACEAWvQsW78AAAAVAQAA&#10;CwAAAAAAAAAAAAAAAAAfAQAAX3JlbHMvLnJlbHNQSwECLQAUAAYACAAAACEAY5YdXcYAAADdAAAA&#10;DwAAAAAAAAAAAAAAAAAHAgAAZHJzL2Rvd25yZXYueG1sUEsFBgAAAAADAAMAtwAAAPoCAAAAAA==&#10;" path="m,303r,4l2,314r2,6l8,327r7,7l22,340r6,5l39,351r9,5l59,362r14,5l86,373r13,5l115,382r15,5l148,391r18,4l183,400r18,4l221,406r22,5l263,413r22,2l307,420r25,2l354,422r48,4l453,429r53,l557,429r51,-3l657,422r22,l703,420r22,-5l748,413r19,-2l790,406r20,-2l827,400r20,-5l865,391r15,-4l896,382r15,-4l927,373r13,-6l951,362r11,-6l973,351r9,-6l989,340r9,-6l1002,327r5,-7l1011,314r,-7l1013,303r,l1013,r-2,4l1011,11r-4,7l1002,24r-4,7l989,37r-7,5l973,48r-11,5l951,60r-11,4l927,71r-16,4l896,79r-16,5l865,88r-18,5l827,97r-17,5l790,104r-23,4l748,110r-23,3l703,117r-24,2l657,119r-49,5l557,126r-51,l453,126r-51,-2l354,119r-22,l307,117r-22,-4l263,110r-20,-2l221,104r-20,-2l183,97,166,93,148,88,130,84,115,79,99,75,86,71,73,64,59,60,48,53,39,48,28,42,22,37,15,31,8,24,4,18,2,11,,4,,,,303r,e" filled="f" strokeweight=".45pt">
                  <v:path arrowok="t" o:connecttype="custom" o:connectlocs="0,194945;2540,203200;9525,212090;17780,219075;30480,226060;46355,233045;62865,240030;82550,245745;105410,250825;127635,256540;154305,260985;180975,263525;210820,267970;255270,270510;321310,272415;386080,270510;431165,267970;460375,263525;487045,260985;514350,256540;537845,250825;558800,245745;578485,240030;596900,233045;610870,226060;623570,219075;633730,212090;639445,203200;641985,194945;643255,192405;641985,2540;639445,11430;633730,19685;623570,26670;610870,33655;596900,40640;578485,47625;558800,53340;537845,59055;514350,64770;487045,68580;460375,71755;431165,75565;386080,78740;321310,80010;255270,78740;210820,75565;180975,71755;154305,68580;127635,64770;105410,59055;82550,53340;62865,47625;46355,40640;30480,33655;17780,26670;9525,19685;2540,11430;0,2540;0,192405" o:connectangles="0,0,0,0,0,0,0,0,0,0,0,0,0,0,0,0,0,0,0,0,0,0,0,0,0,0,0,0,0,0,0,0,0,0,0,0,0,0,0,0,0,0,0,0,0,0,0,0,0,0,0,0,0,0,0,0,0,0,0,0"/>
                </v:shape>
                <v:rect id="Rectangle 2020" o:spid="_x0000_s1367" style="position:absolute;left:47669;top:24244;width:4451;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KyzUxAAAAN0AAAAPAAAAZHJzL2Rvd25yZXYueG1sRI/dagIx&#10;EIXvhb5DmELvNFsLYrdGKQXBijeufYBhM/tDk8mSpO727Z0LwbsZzplzvtnsJu/UlWLqAxt4XRSg&#10;iOtge24N/Fz28zWolJEtusBk4J8S7LZPsw2WNox8pmuVWyUhnEo00OU8lFqnuiOPaREGYtGaED1m&#10;WWOrbcRRwr3Ty6JYaY89S0OHA311VP9Wf96AvlT7cV25WITjsjm578O5oWDMy/P0+QEq05Qf5vv1&#10;wQr++5vgyjcygt7eAAAA//8DAFBLAQItABQABgAIAAAAIQDb4fbL7gAAAIUBAAATAAAAAAAAAAAA&#10;AAAAAAAAAABbQ29udGVudF9UeXBlc10ueG1sUEsBAi0AFAAGAAgAAAAhAFr0LFu/AAAAFQEAAAsA&#10;AAAAAAAAAAAAAAAAHwEAAF9yZWxzLy5yZWxzUEsBAi0AFAAGAAgAAAAhALIrLNTEAAAA3QAAAA8A&#10;AAAAAAAAAAAAAAAABwIAAGRycy9kb3ducmV2LnhtbFBLBQYAAAAAAwADALcAAAD4AgAAAAA=&#10;" filled="f" stroked="f">
                  <v:textbox style="mso-fit-shape-to-text:t" inset="0,0,0,0">
                    <w:txbxContent>
                      <w:p w14:paraId="33AEEE3C" w14:textId="77777777" w:rsidR="00181A7E" w:rsidRDefault="00181A7E" w:rsidP="00F94E00">
                        <w:r>
                          <w:rPr>
                            <w:rFonts w:cs="Arial"/>
                            <w:color w:val="000000"/>
                            <w:sz w:val="12"/>
                            <w:szCs w:val="12"/>
                          </w:rPr>
                          <w:t>SCUC Model</w:t>
                        </w:r>
                      </w:p>
                    </w:txbxContent>
                  </v:textbox>
                </v:rect>
                <v:shape id="Freeform 2021" o:spid="_x0000_s1368" style="position:absolute;left:37103;top:20364;width:6445;height:3537;visibility:visible;mso-wrap-style:square;v-text-anchor:top" coordsize="1015,5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ZH1CwwAAAN0AAAAPAAAAZHJzL2Rvd25yZXYueG1sRE9Na8JA&#10;EL0X/A/LCF5C3cRSqamrSKDYq6n0PGTHJDU7G3a3SfTXdwuF3ubxPme7n0wnBnK+tawgW6YgiCur&#10;W64VnD/eHl9A+ICssbNMCm7kYb+bPWwx13bkEw1lqEUMYZ+jgiaEPpfSVw0Z9EvbE0fuYp3BEKGr&#10;pXY4xnDTyVWarqXBlmNDgz0VDVXX8tsoSIpPPNP6MtyHNjllX8+36ugKpRbz6fAKItAU/sV/7ncd&#10;52+eNvD7TTxB7n4AAAD//wMAUEsBAi0AFAAGAAgAAAAhANvh9svuAAAAhQEAABMAAAAAAAAAAAAA&#10;AAAAAAAAAFtDb250ZW50X1R5cGVzXS54bWxQSwECLQAUAAYACAAAACEAWvQsW78AAAAVAQAACwAA&#10;AAAAAAAAAAAAAAAfAQAAX3JlbHMvLnJlbHNQSwECLQAUAAYACAAAACEAMGR9QsMAAADdAAAADwAA&#10;AAAAAAAAAAAAAAAHAgAAZHJzL2Rvd25yZXYueG1sUEsFBgAAAAADAAMAtwAAAPcCAAAAAA==&#10;" path="m,128r2,-7l2,115r4,-7l11,101r4,-6l24,88r7,-4l39,77,51,73,62,66,73,62,86,55r15,-4l117,46r15,-4l148,37r18,-4l186,28r17,-4l223,22r22,-5l265,15r22,-2l309,11,334,9,356,6,405,2,456,r53,l560,r50,2l659,6r22,3l706,11r22,2l750,15r20,2l792,22r20,2l830,28r19,5l865,37r18,5l898,46r16,5l927,55r13,7l953,66r12,7l976,77r8,7l991,88r7,7l1004,101r5,7l1011,115r2,6l1015,128r,l1013,132r-2,7l1009,146r-5,6l998,159r-7,6l984,170r-8,6l965,181r-12,7l940,192r-13,7l914,203r-16,4l883,212r-18,4l849,221r-19,4l812,230r-20,2l770,236r-20,2l728,241r-22,4l681,247r-22,l610,252r-50,2l509,254r-53,l405,252r-49,-5l334,247r-25,-2l287,241r-22,-3l245,236r-22,-4l203,230r-17,-5l166,221r-18,-5l132,212r-15,-5l101,203,86,199,73,192,62,188,51,181,39,176r-8,-6l24,165r-9,-6l11,152,6,146,2,139r,-7l,128r,xm,431r2,4l2,442r4,6l11,455r4,7l24,468r7,5l39,479r12,5l62,490r11,5l86,501r15,5l117,510r15,5l148,519r18,4l186,528r17,4l223,534r22,5l265,541r22,2l309,548r25,2l356,550r49,4l456,557r53,l560,557r50,-3l659,550r22,l706,548r22,-5l750,541r20,-2l792,534r20,-2l830,528r19,-5l865,519r18,-4l898,510r16,-4l927,501r13,-6l953,490r12,-6l976,479r8,-6l991,468r7,-6l1004,455r5,-7l1011,442r2,-7l1015,431r,l1015,128r-2,4l1011,139r-2,7l1004,152r-6,7l991,165r-7,5l976,176r-11,5l953,188r-13,4l927,199r-13,4l898,207r-15,5l865,216r-16,5l830,225r-18,5l792,232r-22,4l750,238r-22,3l706,245r-25,2l659,247r-49,5l560,254r-51,l456,254r-51,-2l356,247r-22,l309,245r-22,-4l265,238r-20,-2l223,232r-20,-2l186,225r-20,-4l148,216r-16,-4l117,207r-16,-4l86,199,73,192,62,188,51,181,39,176r-8,-6l24,165r-9,-6l11,152,6,146,2,139r,-7l,128,,431r,xe" stroked="f">
                  <v:path arrowok="t" o:connecttype="custom" o:connectlocs="3810,68580;19685,53340;46355,39370;83820,26670;128905,15240;182245,8255;257175,1270;387350,1270;462280,8255;515620,15240;560705,26670;596900,39370;624840,53340;640715,68580;644525,81280;637540,96520;619760,111760;588645,126365;549275,137160;502920,147320;448310,155575;355600,161290;226060,156845;168275,151130;118110,142875;74295,131445;39370,119380;15240,104775;1270,88265;0,273685;6985,288925;24765,304165;54610,318135;93980,329565;141605,339090;196215,347980;289560,353695;418465,349250;476250,343535;527050,335280;570230,323850;605155,311150;629285,297180;641985,280670;644525,81280;637540,96520;619760,111760;588645,126365;549275,137160;502920,147320;448310,155575;355600,161290;226060,156845;168275,151130;118110,142875;74295,131445;39370,119380;15240,104775;1270,88265;0,273685" o:connectangles="0,0,0,0,0,0,0,0,0,0,0,0,0,0,0,0,0,0,0,0,0,0,0,0,0,0,0,0,0,0,0,0,0,0,0,0,0,0,0,0,0,0,0,0,0,0,0,0,0,0,0,0,0,0,0,0,0,0,0,0"/>
                  <o:lock v:ext="edit" verticies="t"/>
                </v:shape>
                <v:shape id="Freeform 2022" o:spid="_x0000_s1369" style="position:absolute;left:37103;top:20364;width:6445;height:1613;visibility:visible;mso-wrap-style:square;v-text-anchor:top" coordsize="1015,2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O87xwAAAN0AAAAPAAAAZHJzL2Rvd25yZXYueG1sRI/NbsJA&#10;DITvlXiHlSv1Vjb9EYKUBSEoKhyqQuDCzcq6SUTWG2WXEN4eHyr1ZmvGM5+n897VqqM2VJ4NvAwT&#10;UMS5txUXBo6H9fMYVIjIFmvPZOBGAeazwcMUU+uvvKcui4WSEA4pGihjbFKtQ16SwzD0DbFov751&#10;GGVtC21bvEq4q/Vrkoy0w4qlocSGliXl5+ziDJySbqK3/PPpNruv7z57W/H4tDLm6bFffICK1Md/&#10;89/1xgr+5F345RsZQc/uAAAA//8DAFBLAQItABQABgAIAAAAIQDb4fbL7gAAAIUBAAATAAAAAAAA&#10;AAAAAAAAAAAAAABbQ29udGVudF9UeXBlc10ueG1sUEsBAi0AFAAGAAgAAAAhAFr0LFu/AAAAFQEA&#10;AAsAAAAAAAAAAAAAAAAAHwEAAF9yZWxzLy5yZWxzUEsBAi0AFAAGAAgAAAAhABD47zvHAAAA3QAA&#10;AA8AAAAAAAAAAAAAAAAABwIAAGRycy9kb3ducmV2LnhtbFBLBQYAAAAAAwADALcAAAD7AgAAAAA=&#10;" path="m,128r2,-7l2,115r4,-7l11,101r4,-6l24,88r7,-4l39,77,51,73,62,66,73,62,86,55r15,-4l117,46r15,-4l148,37r18,-4l186,28r17,-4l223,22r22,-5l265,15r22,-2l309,11,334,9,356,6,405,2,456,r53,l560,r50,2l659,6r22,3l706,11r22,2l750,15r20,2l792,22r20,2l830,28r19,5l865,37r18,5l898,46r16,5l927,55r13,7l953,66r12,7l976,77r8,7l991,88r7,7l1004,101r5,7l1011,115r2,6l1015,128r,l1013,132r-2,7l1009,146r-5,6l998,159r-7,6l984,170r-8,6l965,181r-12,7l940,192r-13,7l914,203r-16,4l883,212r-18,4l849,221r-19,4l812,230r-20,2l770,236r-20,2l728,241r-22,4l681,247r-22,l610,252r-50,2l509,254r-53,l405,252r-49,-5l334,247r-25,-2l287,241r-22,-3l245,236r-22,-4l203,230r-17,-5l166,221r-18,-5l132,212r-15,-5l101,203,86,199,73,192,62,188,51,181,39,176r-8,-6l24,165r-9,-6l11,152,6,146,2,139r,-7l,128r,e" filled="f" strokeweight=".1pt">
                  <v:path arrowok="t" o:connecttype="custom" o:connectlocs="1270,76835;3810,68580;9525,60325;19685,53340;32385,46355;46355,39370;64135,32385;83820,26670;105410,20955;128905,15240;155575,10795;182245,8255;212090,5715;257175,1270;323215,0;387350,1270;432435,5715;462280,8255;488950,10795;515620,15240;539115,20955;560705,26670;580390,32385;596900,39370;612775,46355;624840,53340;633730,60325;640715,68580;643255,76835;644525,81280;641985,88265;637540,96520;629285,104775;619760,111760;605155,119380;588645,126365;570230,131445;549275,137160;527050,142875;502920,147320;476250,151130;448310,155575;418465,156845;355600,161290;289560,161290;226060,156845;196215,155575;168275,151130;141605,147320;118110,142875;93980,137160;74295,131445;54610,126365;39370,119380;24765,111760;15240,104775;6985,96520;1270,88265;0,81280" o:connectangles="0,0,0,0,0,0,0,0,0,0,0,0,0,0,0,0,0,0,0,0,0,0,0,0,0,0,0,0,0,0,0,0,0,0,0,0,0,0,0,0,0,0,0,0,0,0,0,0,0,0,0,0,0,0,0,0,0,0,0"/>
                </v:shape>
                <v:shape id="Freeform 2023" o:spid="_x0000_s1370" style="position:absolute;left:37103;top:21177;width:6445;height:2724;visibility:visible;mso-wrap-style:square;v-text-anchor:top" coordsize="1015,4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rZomxAAAAN0AAAAPAAAAZHJzL2Rvd25yZXYueG1sRE9Li8Iw&#10;EL4L+x/CLHgRTSsiazXKKggeFB8r6HFoxrZsMylNtN1/vxEEb/PxPWe2aE0pHlS7wrKCeBCBIE6t&#10;LjhTcP5Z979AOI+ssbRMCv7IwWL+0Zlhom3DR3qcfCZCCLsEFeTeV4mULs3JoBvYijhwN1sb9AHW&#10;mdQ1NiHclHIYRWNpsODQkGNFq5zS39PdKCi2pI/L4fV+Gcd7eeg1fnXr7ZTqfrbfUxCeWv8Wv9wb&#10;HeZPRjE8vwknyPk/AAAA//8DAFBLAQItABQABgAIAAAAIQDb4fbL7gAAAIUBAAATAAAAAAAAAAAA&#10;AAAAAAAAAABbQ29udGVudF9UeXBlc10ueG1sUEsBAi0AFAAGAAgAAAAhAFr0LFu/AAAAFQEAAAsA&#10;AAAAAAAAAAAAAAAAHwEAAF9yZWxzLy5yZWxzUEsBAi0AFAAGAAgAAAAhAFatmibEAAAA3QAAAA8A&#10;AAAAAAAAAAAAAAAABwIAAGRycy9kb3ducmV2LnhtbFBLBQYAAAAAAwADALcAAAD4AgAAAAA=&#10;" path="m,303r2,4l2,314r4,6l11,327r4,7l24,340r7,5l39,351r12,5l62,362r11,5l86,373r15,5l117,382r15,5l148,391r18,4l186,400r17,4l223,406r22,5l265,413r22,2l309,420r25,2l356,422r49,4l456,429r53,l560,429r50,-3l659,422r22,l706,420r22,-5l750,413r20,-2l792,406r20,-2l830,400r19,-5l865,391r18,-4l898,382r16,-4l927,373r13,-6l953,362r12,-6l976,351r8,-6l991,340r7,-6l1004,327r5,-7l1011,314r2,-7l1015,303r,l1015,r-2,4l1011,11r-2,7l1004,24r-6,7l991,37r-7,5l976,48r-11,5l953,60r-13,4l927,71r-13,4l898,79r-15,5l865,88r-16,5l830,97r-18,5l792,104r-22,4l750,110r-22,3l706,117r-25,2l659,119r-49,5l560,126r-51,l456,126r-51,-2l356,119r-22,l309,117r-22,-4l265,110r-20,-2l223,104r-20,-2l186,97,166,93,148,88,132,84,117,79,101,75,86,71,73,64,62,60,51,53,39,48,31,42,24,37,15,31,11,24,6,18,2,11,2,4,,,,303r,e" filled="f" strokeweight=".1pt">
                  <v:path arrowok="t" o:connecttype="custom" o:connectlocs="1270,194945;3810,203200;9525,212090;19685,219075;32385,226060;46355,233045;64135,240030;83820,245745;105410,250825;128905,256540;155575,260985;182245,263525;212090,267970;257175,270510;323215,272415;387350,270510;432435,267970;462280,263525;488950,260985;515620,256540;539115,250825;560705,245745;580390,240030;596900,233045;612775,226060;624840,219075;633730,212090;640715,203200;643255,194945;644525,192405;643255,2540;640715,11430;633730,19685;624840,26670;612775,33655;596900,40640;580390,47625;560705,53340;539115,59055;515620,64770;488950,68580;462280,71755;432435,75565;387350,78740;323215,80010;257175,78740;212090,75565;182245,71755;155575,68580;128905,64770;105410,59055;83820,53340;64135,47625;46355,40640;32385,33655;19685,26670;9525,19685;3810,11430;1270,2540;0,192405" o:connectangles="0,0,0,0,0,0,0,0,0,0,0,0,0,0,0,0,0,0,0,0,0,0,0,0,0,0,0,0,0,0,0,0,0,0,0,0,0,0,0,0,0,0,0,0,0,0,0,0,0,0,0,0,0,0,0,0,0,0,0,0"/>
                </v:shape>
                <v:shape id="Freeform 2024" o:spid="_x0000_s1371" style="position:absolute;left:37103;top:20364;width:6445;height:1613;visibility:visible;mso-wrap-style:square;v-text-anchor:top" coordsize="1015,2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ezfvwgAAAN0AAAAPAAAAZHJzL2Rvd25yZXYueG1sRE9La8JA&#10;EL4X+h+WKXirGx8ETd0EEQTx1lTwOmTHJDY7G7JrEv31XUHobT6+52yy0TSip87VlhXMphEI4sLq&#10;mksFp5/95wqE88gaG8uk4E4OsvT9bYOJtgN/U5/7UoQQdgkqqLxvEyldUZFBN7UtceAutjPoA+xK&#10;qTscQrhp5DyKYmmw5tBQYUu7iorf/GYUjA8906t4f4wX9nyNbJ0vr5edUpOPcfsFwtPo/8Uv90GH&#10;+evlHJ7fhBNk+gcAAP//AwBQSwECLQAUAAYACAAAACEA2+H2y+4AAACFAQAAEwAAAAAAAAAAAAAA&#10;AAAAAAAAW0NvbnRlbnRfVHlwZXNdLnhtbFBLAQItABQABgAIAAAAIQBa9CxbvwAAABUBAAALAAAA&#10;AAAAAAAAAAAAAB8BAABfcmVscy8ucmVsc1BLAQItABQABgAIAAAAIQDxezfvwgAAAN0AAAAPAAAA&#10;AAAAAAAAAAAAAAcCAABkcnMvZG93bnJldi54bWxQSwUGAAAAAAMAAwC3AAAA9gIAAAAA&#10;" path="m,128r2,-7l2,115r4,-7l11,101r4,-6l24,88r7,-4l39,77,51,73,62,66,73,62,86,55r15,-4l117,46r15,-4l148,37r18,-4l186,28r17,-4l223,22r22,-5l265,15r22,-2l309,11,334,9,356,6,405,2,456,r53,l560,r50,2l659,6r22,3l706,11r22,2l750,15r20,2l792,22r20,2l830,28r19,5l865,37r18,5l898,46r16,5l927,55r13,7l953,66r12,7l976,77r8,7l991,88r7,7l1004,101r5,7l1011,115r2,6l1015,128r,l1013,132r-2,7l1009,146r-5,6l998,159r-7,6l984,170r-8,6l965,181r-12,7l940,192r-13,7l914,203r-16,4l883,212r-18,4l849,221r-19,4l812,230r-20,2l770,236r-20,2l728,241r-22,4l681,247r-22,l610,252r-50,2l509,254r-53,l405,252r-49,-5l334,247r-25,-2l287,241r-22,-3l245,236r-22,-4l203,230r-17,-5l166,221r-18,-5l132,212r-15,-5l101,203,86,199,73,192,62,188,51,181,39,176r-8,-6l24,165r-9,-6l11,152,6,146,2,139r,-7l,128r,e" filled="f" strokeweight=".45pt">
                  <v:path arrowok="t" o:connecttype="custom" o:connectlocs="1270,76835;3810,68580;9525,60325;19685,53340;32385,46355;46355,39370;64135,32385;83820,26670;105410,20955;128905,15240;155575,10795;182245,8255;212090,5715;257175,1270;323215,0;387350,1270;432435,5715;462280,8255;488950,10795;515620,15240;539115,20955;560705,26670;580390,32385;596900,39370;612775,46355;624840,53340;633730,60325;640715,68580;643255,76835;644525,81280;641985,88265;637540,96520;629285,104775;619760,111760;605155,119380;588645,126365;570230,131445;549275,137160;527050,142875;502920,147320;476250,151130;448310,155575;418465,156845;355600,161290;289560,161290;226060,156845;196215,155575;168275,151130;141605,147320;118110,142875;93980,137160;74295,131445;54610,126365;39370,119380;24765,111760;15240,104775;6985,96520;1270,88265;0,81280" o:connectangles="0,0,0,0,0,0,0,0,0,0,0,0,0,0,0,0,0,0,0,0,0,0,0,0,0,0,0,0,0,0,0,0,0,0,0,0,0,0,0,0,0,0,0,0,0,0,0,0,0,0,0,0,0,0,0,0,0,0,0"/>
                </v:shape>
                <v:shape id="Freeform 2025" o:spid="_x0000_s1372" style="position:absolute;left:37103;top:21177;width:6445;height:2724;visibility:visible;mso-wrap-style:square;v-text-anchor:top" coordsize="1015,4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DSdxAAAAN0AAAAPAAAAZHJzL2Rvd25yZXYueG1sRE9LawIx&#10;EL4L/ocwQm+a1LY+VqNIqeBRVxG9jZvp7tLNZNlEXf99IxR6m4/vOfNlaytxo8aXjjW8DhQI4syZ&#10;knMNh/26PwHhA7LByjFpeJCH5aLbmWNi3J13dEtDLmII+wQ1FCHUiZQ+K8iiH7iaOHLfrrEYImxy&#10;aRq8x3BbyaFSI2mx5NhQYE2fBWU/6dVquKrteZyuLrvtcbgff6zx8DipL61feu1qBiJQG/7Ff+6N&#10;ifOn72/w/CaeIBe/AAAA//8DAFBLAQItABQABgAIAAAAIQDb4fbL7gAAAIUBAAATAAAAAAAAAAAA&#10;AAAAAAAAAABbQ29udGVudF9UeXBlc10ueG1sUEsBAi0AFAAGAAgAAAAhAFr0LFu/AAAAFQEAAAsA&#10;AAAAAAAAAAAAAAAAHwEAAF9yZWxzLy5yZWxzUEsBAi0AFAAGAAgAAAAhAIi0NJ3EAAAA3QAAAA8A&#10;AAAAAAAAAAAAAAAABwIAAGRycy9kb3ducmV2LnhtbFBLBQYAAAAAAwADALcAAAD4AgAAAAA=&#10;" path="m,303r2,4l2,314r4,6l11,327r4,7l24,340r7,5l39,351r12,5l62,362r11,5l86,373r15,5l117,382r15,5l148,391r18,4l186,400r17,4l223,406r22,5l265,413r22,2l309,420r25,2l356,422r49,4l456,429r53,l560,429r50,-3l659,422r22,l706,420r22,-5l750,413r20,-2l792,406r20,-2l830,400r19,-5l865,391r18,-4l898,382r16,-4l927,373r13,-6l953,362r12,-6l976,351r8,-6l991,340r7,-6l1004,327r5,-7l1011,314r2,-7l1015,303r,l1015,r-2,4l1011,11r-2,7l1004,24r-6,7l991,37r-7,5l976,48r-11,5l953,60r-13,4l927,71r-13,4l898,79r-15,5l865,88r-16,5l830,97r-18,5l792,104r-22,4l750,110r-22,3l706,117r-25,2l659,119r-49,5l560,126r-51,l456,126r-51,-2l356,119r-22,l309,117r-22,-4l265,110r-20,-2l223,104r-20,-2l186,97,166,93,148,88,132,84,117,79,101,75,86,71,73,64,62,60,51,53,39,48,31,42,24,37,15,31,11,24,6,18,2,11,2,4,,,,303r,e" filled="f" strokeweight=".45pt">
                  <v:path arrowok="t" o:connecttype="custom" o:connectlocs="1270,194945;3810,203200;9525,212090;19685,219075;32385,226060;46355,233045;64135,240030;83820,245745;105410,250825;128905,256540;155575,260985;182245,263525;212090,267970;257175,270510;323215,272415;387350,270510;432435,267970;462280,263525;488950,260985;515620,256540;539115,250825;560705,245745;580390,240030;596900,233045;612775,226060;624840,219075;633730,212090;640715,203200;643255,194945;644525,192405;643255,2540;640715,11430;633730,19685;624840,26670;612775,33655;596900,40640;580390,47625;560705,53340;539115,59055;515620,64770;488950,68580;462280,71755;432435,75565;387350,78740;323215,80010;257175,78740;212090,75565;182245,71755;155575,68580;128905,64770;105410,59055;83820,53340;64135,47625;46355,40640;32385,33655;19685,26670;9525,19685;3810,11430;1270,2540;0,192405" o:connectangles="0,0,0,0,0,0,0,0,0,0,0,0,0,0,0,0,0,0,0,0,0,0,0,0,0,0,0,0,0,0,0,0,0,0,0,0,0,0,0,0,0,0,0,0,0,0,0,0,0,0,0,0,0,0,0,0,0,0,0,0"/>
                </v:shape>
                <v:rect id="Rectangle 2026" o:spid="_x0000_s1373" style="position:absolute;left:35623;top:24244;width:9404;height:163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YFWswAAAAN0AAAAPAAAAZHJzL2Rvd25yZXYueG1sRE/bisIw&#10;EH1f8B/CCL6tqSKLW40igqCyL9b9gKGZXjCZlCTa+vdGWNi3OZzrrLeDNeJBPrSOFcymGQji0umW&#10;awW/18PnEkSIyBqNY1LwpADbzehjjbl2PV/oUcRapBAOOSpoYuxyKUPZkMUwdR1x4irnLcYEfS21&#10;xz6FWyPnWfYlLbacGhrsaN9QeSvuVoG8Fod+WRifufO8+jGn46Uip9RkPOxWICIN8V/85z7qNP97&#10;sYD3N+kEuXkBAAD//wMAUEsBAi0AFAAGAAgAAAAhANvh9svuAAAAhQEAABMAAAAAAAAAAAAAAAAA&#10;AAAAAFtDb250ZW50X1R5cGVzXS54bWxQSwECLQAUAAYACAAAACEAWvQsW78AAAAVAQAACwAAAAAA&#10;AAAAAAAAAAAfAQAAX3JlbHMvLnJlbHNQSwECLQAUAAYACAAAACEAa2BVrMAAAADdAAAADwAAAAAA&#10;AAAAAAAAAAAHAgAAZHJzL2Rvd25yZXYueG1sUEsFBgAAAAADAAMAtwAAAPQCAAAAAA==&#10;" filled="f" stroked="f">
                  <v:textbox style="mso-fit-shape-to-text:t" inset="0,0,0,0">
                    <w:txbxContent>
                      <w:p w14:paraId="791950E6" w14:textId="77777777" w:rsidR="00181A7E" w:rsidRDefault="00181A7E" w:rsidP="00F94E00">
                        <w:r>
                          <w:rPr>
                            <w:rFonts w:cs="Arial"/>
                            <w:color w:val="000000"/>
                            <w:sz w:val="12"/>
                            <w:szCs w:val="12"/>
                          </w:rPr>
                          <w:t>Network Applications Model</w:t>
                        </w:r>
                      </w:p>
                    </w:txbxContent>
                  </v:textbox>
                </v:rect>
                <v:rect id="Rectangle 2027" o:spid="_x0000_s1374" style="position:absolute;left:40557;top:26155;width:8153;height:1785;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LPA3wQAAAN0AAAAPAAAAZHJzL2Rvd25yZXYueG1sRE/bagIx&#10;EH0v+A9hBN9qVrGiq1GkINjii6sfMGxmL5hMliR1t3/fFATf5nCus90P1ogH+dA6VjCbZiCIS6db&#10;rhXcrsf3FYgQkTUax6TglwLsd6O3Leba9XyhRxFrkUI45KigibHLpQxlQxbD1HXEiauctxgT9LXU&#10;HvsUbo2cZ9lSWmw5NTTY0WdD5b34sQrktTj2q8L4zH3Pq7P5Ol0qckpNxsNhAyLSEF/ip/uk0/z1&#10;4gP+v0knyN0fAAAA//8DAFBLAQItABQABgAIAAAAIQDb4fbL7gAAAIUBAAATAAAAAAAAAAAAAAAA&#10;AAAAAABbQ29udGVudF9UeXBlc10ueG1sUEsBAi0AFAAGAAgAAAAhAFr0LFu/AAAAFQEAAAsAAAAA&#10;AAAAAAAAAAAAHwEAAF9yZWxzLy5yZWxzUEsBAi0AFAAGAAgAAAAhAAQs8DfBAAAA3QAAAA8AAAAA&#10;AAAAAAAAAAAABwIAAGRycy9kb3ducmV2LnhtbFBLBQYAAAAAAwADALcAAAD1AgAAAAA=&#10;" filled="f" stroked="f">
                  <v:textbox style="mso-fit-shape-to-text:t" inset="0,0,0,0">
                    <w:txbxContent>
                      <w:p w14:paraId="7C07AEF6" w14:textId="77777777" w:rsidR="00181A7E" w:rsidRDefault="00181A7E" w:rsidP="00F94E00">
                        <w:r>
                          <w:rPr>
                            <w:rFonts w:cs="Arial"/>
                            <w:b/>
                            <w:bCs/>
                            <w:color w:val="000000"/>
                            <w:sz w:val="14"/>
                            <w:szCs w:val="14"/>
                          </w:rPr>
                          <w:t>Full Network Model</w:t>
                        </w:r>
                      </w:p>
                    </w:txbxContent>
                  </v:textbox>
                </v:rect>
                <v:line id="Line 2028" o:spid="_x0000_s1375" style="position:absolute;flip:x;visibility:visible;mso-wrap-style:square" from="10668,29749" to="10706,311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OtO0xAAAAN0AAAAPAAAAZHJzL2Rvd25yZXYueG1sRE9Na8JA&#10;EL0L/Q/LFLzppkUlptmIDQoeilBrD70N2Wk2NDsbsqvG/vpuQfA2j/c5+WqwrThT7xvHCp6mCQji&#10;yumGawXHj+0kBeEDssbWMSm4kodV8TDKMdPuwu90PoRaxBD2GSowIXSZlL4yZNFPXUccuW/XWwwR&#10;9rXUPV5iuG3lc5IspMWGY4PBjkpD1c/hZBWEcm+x3KTl6zL1n+b49vW7tnOlxo/D+gVEoCHcxTf3&#10;Tsf5y9kC/r+JJ8jiDwAA//8DAFBLAQItABQABgAIAAAAIQDb4fbL7gAAAIUBAAATAAAAAAAAAAAA&#10;AAAAAAAAAABbQ29udGVudF9UeXBlc10ueG1sUEsBAi0AFAAGAAgAAAAhAFr0LFu/AAAAFQEAAAsA&#10;AAAAAAAAAAAAAAAAHwEAAF9yZWxzLy5yZWxzUEsBAi0AFAAGAAgAAAAhAO4607TEAAAA3QAAAA8A&#10;AAAAAAAAAAAAAAAABwIAAGRycy9kb3ducmV2LnhtbFBLBQYAAAAAAwADALcAAAD4AgAAAAA=&#10;" strokeweight=".45pt"/>
                <v:shape id="Freeform 2029" o:spid="_x0000_s1376" style="position:absolute;left:10426;top:31051;width:496;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cr3YwwAAAN0AAAAPAAAAZHJzL2Rvd25yZXYueG1sRE9La8JA&#10;EL4X/A/LCL3VjUVrjG5EKkLooeLrPmTHJCQ7G7JbE/99t1DwNh/fc9abwTTiTp2rLCuYTiIQxLnV&#10;FRcKLuf9WwzCeWSNjWVS8CAHm3T0ssZE256PdD/5QoQQdgkqKL1vEyldXpJBN7EtceButjPoA+wK&#10;qTvsQ7hp5HsUfUiDFYeGElv6LCmvTz9GwfzrUN+WO90cdvHMUjzPzt9Xq9TreNiuQHga/FP87850&#10;mL+cLeDvm3CCTH8BAAD//wMAUEsBAi0AFAAGAAgAAAAhANvh9svuAAAAhQEAABMAAAAAAAAAAAAA&#10;AAAAAAAAAFtDb250ZW50X1R5cGVzXS54bWxQSwECLQAUAAYACAAAACEAWvQsW78AAAAVAQAACwAA&#10;AAAAAAAAAAAAAAAfAQAAX3JlbHMvLnJlbHNQSwECLQAUAAYACAAAACEAN3K92MMAAADdAAAADwAA&#10;AAAAAAAAAAAAAAAHAgAAZHJzL2Rvd25yZXYueG1sUEsFBgAAAAADAAMAtwAAAPcCAAAAAA==&#10;" path="m38,80l,,9,5,20,9r9,3l38,12r11,l58,9,67,7,78,3,38,80r,xe" fillcolor="black" stroked="f">
                  <v:path arrowok="t" o:connecttype="custom" o:connectlocs="24130,50800;0,0;5715,3175;12700,5715;18415,7620;24130,7620;31115,7620;36830,5715;42545,4445;49530,1905;24130,50800;24130,50800" o:connectangles="0,0,0,0,0,0,0,0,0,0,0,0"/>
                </v:shape>
                <v:shape id="Freeform 2030" o:spid="_x0000_s1377" style="position:absolute;left:10426;top:31051;width:496;height:508;visibility:visible;mso-wrap-style:square;v-text-anchor:top" coordsize="7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xZx6xwAAAN0AAAAPAAAAZHJzL2Rvd25yZXYueG1sRI8xb8JA&#10;DIX3Sv0PJ1fqVi5toYLAgVDVSl0yQDowWjmThOR8Ue4S0n9fD0hstt7ze583u8m1aqQ+1J4NvM4S&#10;UMSFtzWXBn7z75clqBCRLbaeycAfBdhtHx82mFp/5QONx1gqCeGQooEqxi7VOhQVOQwz3xGLdva9&#10;wyhrX2rb41XCXavfkuRDO6xZGirs6LOiojkOzkA+7LPD+6LJVuPy1OTZNHwll8GY56dpvwYVaYp3&#10;8+36xwr+ai648o2MoLf/AAAA//8DAFBLAQItABQABgAIAAAAIQDb4fbL7gAAAIUBAAATAAAAAAAA&#10;AAAAAAAAAAAAAABbQ29udGVudF9UeXBlc10ueG1sUEsBAi0AFAAGAAgAAAAhAFr0LFu/AAAAFQEA&#10;AAsAAAAAAAAAAAAAAAAAHwEAAF9yZWxzLy5yZWxzUEsBAi0AFAAGAAgAAAAhAC3FnHrHAAAA3QAA&#10;AA8AAAAAAAAAAAAAAAAABwIAAGRycy9kb3ducmV2LnhtbFBLBQYAAAAAAwADALcAAAD7AgAAAAA=&#10;" path="m38,80l,,9,5,20,9r9,3l38,12r11,l58,9,67,7,78,3,38,80r,e" filled="f" strokeweight=".1pt">
                  <v:path arrowok="t" o:connecttype="custom" o:connectlocs="24130,50800;0,0;5715,3175;12700,5715;18415,7620;24130,7620;31115,7620;36830,5715;42545,4445;49530,1905;24130,50800;24130,50800" o:connectangles="0,0,0,0,0,0,0,0,0,0,0,0"/>
                </v:shape>
                <v:rect id="Rectangle 1949" o:spid="_x0000_s1378" style="position:absolute;left:24211;top:25683;width:3054;height:1931;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YfoywAAAAN0AAAAPAAAAZHJzL2Rvd25yZXYueG1sRE/bisIw&#10;EH0X/Icwgm+aKrJo1ygiCLr4Yt0PGJrpBZNJSbK2+/dmQdi3OZzrbPeDNeJJPrSOFSzmGQji0umW&#10;awXf99NsDSJEZI3GMSn4pQD73Xi0xVy7nm/0LGItUgiHHBU0MXa5lKFsyGKYu444cZXzFmOCvpba&#10;Y5/CrZHLLPuQFltODQ12dGyofBQ/VoG8F6d+XRifua9ldTWX860ip9R0Mhw+QUQa4r/47T7rNH+z&#10;2sDfN+kEuXsBAAD//wMAUEsBAi0AFAAGAAgAAAAhANvh9svuAAAAhQEAABMAAAAAAAAAAAAAAAAA&#10;AAAAAFtDb250ZW50X1R5cGVzXS54bWxQSwECLQAUAAYACAAAACEAWvQsW78AAAAVAQAACwAAAAAA&#10;AAAAAAAAAAAfAQAAX3JlbHMvLnJlbHNQSwECLQAUAAYACAAAACEAhWH6MsAAAADdAAAADwAAAAAA&#10;AAAAAAAAAAAHAgAAZHJzL2Rvd25yZXYueG1sUEsFBgAAAAADAAMAtwAAAPQCAAAAAA==&#10;" filled="f" stroked="f">
                  <v:textbox style="mso-fit-shape-to-text:t" inset="0,0,0,0">
                    <w:txbxContent>
                      <w:p w14:paraId="42497CB0" w14:textId="77777777" w:rsidR="00181A7E" w:rsidRDefault="00181A7E" w:rsidP="00F94E00">
                        <w:pPr>
                          <w:pStyle w:val="NormalWeb"/>
                          <w:spacing w:before="0" w:beforeAutospacing="0" w:after="120" w:afterAutospacing="0"/>
                          <w:jc w:val="both"/>
                        </w:pPr>
                        <w:r>
                          <w:rPr>
                            <w:rFonts w:ascii="Arial" w:eastAsia="Times New Roman" w:hAnsi="Arial" w:cs="Arial"/>
                            <w:b/>
                            <w:bCs/>
                            <w:i/>
                            <w:iCs/>
                            <w:color w:val="000000"/>
                            <w:sz w:val="16"/>
                            <w:szCs w:val="16"/>
                          </w:rPr>
                          <w:t>EMMS</w:t>
                        </w:r>
                      </w:p>
                    </w:txbxContent>
                  </v:textbox>
                </v:rect>
                <v:rect id="Rectangle 1950" o:spid="_x0000_s1379" style="position:absolute;left:22806;top:663;width:8159;height:54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6jgixQAAAN0AAAAPAAAAZHJzL2Rvd25yZXYueG1sRI9BT8Mw&#10;DIXvSPyHyEjcWDqkodEtmyZQBdqJjXI3jddWa5wqCW3Zr8cHpN385Pc9P6+3k+vUQCG2ng3MZxko&#10;4srblmsD5WfxsAQVE7LFzjMZ+KUI283tzRpz60c+0HBMtZIQjjkaaFLqc61j1ZDDOPM9sexOPjhM&#10;IkOtbcBRwl2nH7PsSTtsWS402NNLQ9X5+OOkBpavQ7ksPvbFYghv35evcdcVxtzfTbsVqERTupr/&#10;6Xcr3PNC+ss3MoLe/AEAAP//AwBQSwECLQAUAAYACAAAACEA2+H2y+4AAACFAQAAEwAAAAAAAAAA&#10;AAAAAAAAAAAAW0NvbnRlbnRfVHlwZXNdLnhtbFBLAQItABQABgAIAAAAIQBa9CxbvwAAABUBAAAL&#10;AAAAAAAAAAAAAAAAAB8BAABfcmVscy8ucmVsc1BLAQItABQABgAIAAAAIQBr6jgixQAAAN0AAAAP&#10;AAAAAAAAAAAAAAAAAAcCAABkcnMvZG93bnJldi54bWxQSwUGAAAAAAMAAwC3AAAA+QIAAAAA&#10;" fillcolor="#cfc" strokeweight=".25pt"/>
                <v:rect id="Rectangle 1951" o:spid="_x0000_s1380" style="position:absolute;left:23629;top:1028;width:6636;height:22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q3ahwwAAAN0AAAAPAAAAZHJzL2Rvd25yZXYueG1sRE9Li8Iw&#10;EL4L+x/CCN40VVix1Siy7qJHHwvqbWjGtthMSpO11V9vBGFv8/E9Z7ZoTSluVLvCsoLhIAJBnFpd&#10;cKbg9/DTn4BwHlljaZkU3MnBYv7RmWGibcM7uu19JkIIuwQV5N5XiZQuzcmgG9iKOHAXWxv0AdaZ&#10;1DU2IdyUchRFY2mw4NCQY0VfOaXX/Z9RsJ5Uy9PGPpqs/D6vj9tjvDrEXqlet11OQXhq/b/47d7o&#10;MD/+HMLrm3CCnD8BAAD//wMAUEsBAi0AFAAGAAgAAAAhANvh9svuAAAAhQEAABMAAAAAAAAAAAAA&#10;AAAAAAAAAFtDb250ZW50X1R5cGVzXS54bWxQSwECLQAUAAYACAAAACEAWvQsW78AAAAVAQAACwAA&#10;AAAAAAAAAAAAAAAfAQAAX3JlbHMvLnJlbHNQSwECLQAUAAYACAAAACEAlat2ocMAAADdAAAADwAA&#10;AAAAAAAAAAAAAAAHAgAAZHJzL2Rvd25yZXYueG1sUEsFBgAAAAADAAMAtwAAAPcCAAAAAA==&#10;" filled="f" stroked="f">
                  <v:textbox inset="0,0,0,0">
                    <w:txbxContent>
                      <w:p w14:paraId="180278CA" w14:textId="77777777" w:rsidR="00181A7E" w:rsidRDefault="00181A7E" w:rsidP="00F94E00">
                        <w:pPr>
                          <w:pStyle w:val="NormalWeb"/>
                          <w:spacing w:before="0" w:beforeAutospacing="0" w:after="120" w:afterAutospacing="0"/>
                          <w:jc w:val="center"/>
                        </w:pPr>
                        <w:r>
                          <w:rPr>
                            <w:rFonts w:ascii="Arial" w:eastAsia="Times New Roman" w:hAnsi="Arial" w:cs="Arial"/>
                            <w:b/>
                            <w:bCs/>
                            <w:color w:val="000000"/>
                            <w:sz w:val="14"/>
                            <w:szCs w:val="14"/>
                          </w:rPr>
                          <w:t>Market Extensions</w:t>
                        </w:r>
                      </w:p>
                    </w:txbxContent>
                  </v:textbox>
                </v:rect>
                <v:rect id="Rectangle 1952" o:spid="_x0000_s1381" style="position:absolute;left:24264;top:3494;width:5531;height:29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JoVSxQAAAN0AAAAPAAAAZHJzL2Rvd25yZXYueG1sRE9Na8JA&#10;EL0X+h+WKXgpdWPAotFNKAXBg1CMPbS3ITtmo9nZkF1N7K93C4Xe5vE+Z12MthVX6n3jWMFsmoAg&#10;rpxuuFbwedi8LED4gKyxdUwKbuShyB8f1phpN/CermWoRQxhn6ECE0KXSekrQxb91HXEkTu63mKI&#10;sK+l7nGI4baVaZK8SosNxwaDHb0bqs7lxSrYfHw1xD9y/7xcDO5Upd+l2XVKTZ7GtxWIQGP4F/+5&#10;tzrOX85T+P0mniDzOwAAAP//AwBQSwECLQAUAAYACAAAACEA2+H2y+4AAACFAQAAEwAAAAAAAAAA&#10;AAAAAAAAAAAAW0NvbnRlbnRfVHlwZXNdLnhtbFBLAQItABQABgAIAAAAIQBa9CxbvwAAABUBAAAL&#10;AAAAAAAAAAAAAAAAAB8BAABfcmVscy8ucmVsc1BLAQItABQABgAIAAAAIQAbJoVSxQAAAN0AAAAP&#10;AAAAAAAAAAAAAAAAAAcCAABkcnMvZG93bnJldi54bWxQSwUGAAAAAAMAAwC3AAAA+QIAAAAA&#10;" filled="f" stroked="f">
                  <v:textbox style="mso-fit-shape-to-text:t" inset="0,0,0,0">
                    <w:txbxContent>
                      <w:p w14:paraId="13694853" w14:textId="77777777" w:rsidR="00181A7E" w:rsidRPr="00840A93" w:rsidRDefault="00181A7E" w:rsidP="00F94E00">
                        <w:pPr>
                          <w:pStyle w:val="NormalWeb"/>
                          <w:spacing w:before="0" w:beforeAutospacing="0" w:after="120" w:afterAutospacing="0"/>
                          <w:jc w:val="center"/>
                          <w:rPr>
                            <w:sz w:val="10"/>
                            <w:szCs w:val="10"/>
                          </w:rPr>
                        </w:pPr>
                        <w:r w:rsidRPr="00394DC8">
                          <w:rPr>
                            <w:rFonts w:ascii="Arial" w:eastAsia="Times New Roman" w:hAnsi="Arial" w:cs="Arial"/>
                            <w:b/>
                            <w:bCs/>
                            <w:sz w:val="10"/>
                            <w:szCs w:val="10"/>
                          </w:rPr>
                          <w:t>(Transmission Interfaces, Contingency)</w:t>
                        </w:r>
                      </w:p>
                    </w:txbxContent>
                  </v:textbox>
                </v:rect>
                <v:rect id="Rectangle 1953" o:spid="_x0000_s1382" style="position:absolute;left:46362;top:6057;width:6541;height:14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aiDJxAAAAN0AAAAPAAAAZHJzL2Rvd25yZXYueG1sRE9Na8JA&#10;EL0X+h+WKfRSdKNi0egqRRB6EMTYg96G7JiNzc6G7Nak/npXELzN433OfNnZSlyo8aVjBYN+AoI4&#10;d7rkQsHPft2bgPABWWPlmBT8k4fl4vVljql2Le/okoVCxBD2KSowIdSplD43ZNH3XU0cuZNrLIYI&#10;m0LqBtsYbis5TJJPabHk2GCwppWh/Df7swrW20NJfJW7j+mkded8eMzMplbq/a37moEI1IWn+OH+&#10;1nH+dDyC+zfxBLm4AQAA//8DAFBLAQItABQABgAIAAAAIQDb4fbL7gAAAIUBAAATAAAAAAAAAAAA&#10;AAAAAAAAAABbQ29udGVudF9UeXBlc10ueG1sUEsBAi0AFAAGAAgAAAAhAFr0LFu/AAAAFQEAAAsA&#10;AAAAAAAAAAAAAAAAHwEAAF9yZWxzLy5yZWxzUEsBAi0AFAAGAAgAAAAhAHRqIMnEAAAA3QAAAA8A&#10;AAAAAAAAAAAAAAAABwIAAGRycy9kb3ducmV2LnhtbFBLBQYAAAAAAwADALcAAAD4AgAAAAA=&#10;" filled="f" stroked="f">
                  <v:textbox style="mso-fit-shape-to-text:t" inset="0,0,0,0">
                    <w:txbxContent>
                      <w:p w14:paraId="5EA34D26" w14:textId="77777777" w:rsidR="00181A7E" w:rsidRDefault="00181A7E" w:rsidP="00F94E00">
                        <w:pPr>
                          <w:pStyle w:val="NormalWeb"/>
                          <w:spacing w:before="0" w:beforeAutospacing="0" w:after="120" w:afterAutospacing="0"/>
                        </w:pPr>
                        <w:r>
                          <w:rPr>
                            <w:rFonts w:ascii="Arial" w:eastAsia="Times New Roman" w:hAnsi="Arial" w:cs="Arial"/>
                            <w:b/>
                            <w:bCs/>
                            <w:sz w:val="10"/>
                            <w:szCs w:val="10"/>
                          </w:rPr>
                          <w:t xml:space="preserve"> (DGF, LDF, etc.</w:t>
                        </w:r>
                        <w:r w:rsidRPr="00840A93">
                          <w:rPr>
                            <w:rFonts w:ascii="Arial" w:eastAsia="Times New Roman" w:hAnsi="Arial" w:cs="Arial"/>
                            <w:b/>
                            <w:bCs/>
                            <w:sz w:val="10"/>
                            <w:szCs w:val="10"/>
                          </w:rPr>
                          <w:t>)</w:t>
                        </w:r>
                      </w:p>
                    </w:txbxContent>
                  </v:textbox>
                </v:rect>
                <v:shape id="Freeform 1954" o:spid="_x0000_s1383" style="position:absolute;left:30959;top:3447;width:4406;height:9200;rotation:180;flip:x;visibility:visible;mso-wrap-style:square;v-text-anchor:top" coordsize="533,27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9RS1wgAAAN0AAAAPAAAAZHJzL2Rvd25yZXYueG1sRE9LawIx&#10;EL4X+h/CFLzVrIvWujVKKShefVx6GzfjZulmsiTZdf33RhB6m4/vOcv1YBvRkw+1YwWTcQaCuHS6&#10;5krB6bh5/wQRIrLGxjEpuFGA9er1ZYmFdlfeU3+IlUghHApUYGJsCylDachiGLuWOHEX5y3GBH0l&#10;tcdrCreNzLPsQ1qsOTUYbOnHUPl36KwC6SZ+ehzqsulM+M377TlfdHOlRm/D9xeISEP8Fz/dO53m&#10;L2ZTeHyTTpCrOwAAAP//AwBQSwECLQAUAAYACAAAACEA2+H2y+4AAACFAQAAEwAAAAAAAAAAAAAA&#10;AAAAAAAAW0NvbnRlbnRfVHlwZXNdLnhtbFBLAQItABQABgAIAAAAIQBa9CxbvwAAABUBAAALAAAA&#10;AAAAAAAAAAAAAB8BAABfcmVscy8ucmVsc1BLAQItABQABgAIAAAAIQBj9RS1wgAAAN0AAAAPAAAA&#10;AAAAAAAAAAAAAAcCAABkcnMvZG93bnJldi54bWxQSwUGAAAAAAMAAwC3AAAA9gIAAAAA&#10;" path="m,2733r124,l124,,533,e" filled="f" strokeweight=".45pt">
                  <v:path arrowok="t" o:connecttype="custom" o:connectlocs="0,919986;102509,919986;102509,0;440625,0" o:connectangles="0,0,0,0"/>
                </v:shape>
                <v:shape id="Freeform 1955" o:spid="_x0000_s1384" style="position:absolute;left:34887;top:12399;width:489;height:470;visibility:visible;mso-wrap-style:square;v-text-anchor:top" coordsize="78,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NDoKxQAAAN0AAAAPAAAAZHJzL2Rvd25yZXYueG1sRE9Na8JA&#10;EL0X/A/LFHprNgpKja4ihpaCB6lKobchOyZpsrPp7lbT/npXELzN433OfNmbVpzI+dqygmGSgiAu&#10;rK65VHDYvz6/gPABWWNrmRT8kYflYvAwx0zbM3/QaRdKEUPYZ6igCqHLpPRFRQZ9YjviyB2tMxgi&#10;dKXUDs8x3LRylKYTabDm2FBhR+uKimb3axRg87NZ59/bz9U037419PU/dGmu1NNjv5qBCNSHu/jm&#10;ftdx/nQ8hus38QS5uAAAAP//AwBQSwECLQAUAAYACAAAACEA2+H2y+4AAACFAQAAEwAAAAAAAAAA&#10;AAAAAAAAAAAAW0NvbnRlbnRfVHlwZXNdLnhtbFBLAQItABQABgAIAAAAIQBa9CxbvwAAABUBAAAL&#10;AAAAAAAAAAAAAAAAAB8BAABfcmVscy8ucmVsc1BLAQItABQABgAIAAAAIQAsNDoKxQAAAN0AAAAP&#10;AAAAAAAAAAAAAAAAAAcCAABkcnMvZG93bnJldi54bWxQSwUGAAAAAAMAAwC3AAAA+QIAAAAA&#10;" path="m78,38l,75,5,66,7,57,9,46r2,-8l9,29,7,18,5,9,,,78,38r,e" fillcolor="black [3213]" strokeweight=".1pt">
                  <v:path arrowok="t" o:connecttype="custom" o:connectlocs="48895,23808;0,46990;3134,41351;4388,35712;5642,28821;6895,23808;5642,18169;4388,11278;3134,5639;0,0;48895,23808;48895,23808" o:connectangles="0,0,0,0,0,0,0,0,0,0,0,0"/>
                </v:shape>
                <w10:anchorlock/>
              </v:group>
            </w:pict>
          </mc:Fallback>
        </mc:AlternateContent>
      </w:r>
    </w:p>
    <w:p w14:paraId="1934B116" w14:textId="77777777" w:rsidR="00572BB0" w:rsidRDefault="00572BB0">
      <w:pPr>
        <w:pStyle w:val="ParaText"/>
        <w:jc w:val="left"/>
      </w:pPr>
      <w:r>
        <w:t xml:space="preserve">The WECC network model (labeled Source bus/branch base case model) is used along with </w:t>
      </w:r>
      <w:r w:rsidR="00225B93">
        <w:t>CAISO Register</w:t>
      </w:r>
      <w:r>
        <w:rPr>
          <w:rStyle w:val="FootnoteReference"/>
        </w:rPr>
        <w:footnoteReference w:id="16"/>
      </w:r>
      <w:r>
        <w:t>, to provide a positive sequence</w:t>
      </w:r>
      <w:r>
        <w:rPr>
          <w:rStyle w:val="FootnoteReference"/>
        </w:rPr>
        <w:footnoteReference w:id="17"/>
      </w:r>
      <w:r>
        <w:t xml:space="preserve"> load flow network model.  The results of the network model are transferred to a Common Information Model (CIM)</w:t>
      </w:r>
      <w:r>
        <w:rPr>
          <w:rStyle w:val="FootnoteReference"/>
        </w:rPr>
        <w:footnoteReference w:id="18"/>
      </w:r>
      <w:r>
        <w:t xml:space="preserve"> converter module, where the model output format is converted to CIM format.  This Power Flow Model and solution are merged with substation configuration details, including bus and switch arrangements along with default switch statuses and Supervisory Control and Data Acquisition (SCADA) data.  This merged information is transferred to a Geospatial Data Base (GDB)</w:t>
      </w:r>
      <w:r>
        <w:rPr>
          <w:rStyle w:val="FootnoteReference"/>
        </w:rPr>
        <w:footnoteReference w:id="19"/>
      </w:r>
      <w:r>
        <w:t xml:space="preserve"> in CIM format and in node/breaker configuration.  Two network models are generated within the GDB environment namely: a) reliability (EMS) network model which is used in the power operations systems and b) the “wires” representation for the Full Network Model (static market model) which is used in the IFM and RTM systems. </w:t>
      </w:r>
    </w:p>
    <w:p w14:paraId="157A4F9E" w14:textId="77777777" w:rsidR="00572BB0" w:rsidRDefault="00572BB0">
      <w:pPr>
        <w:pStyle w:val="ParaText"/>
        <w:jc w:val="left"/>
      </w:pPr>
      <w:r>
        <w:t xml:space="preserve">The static market model from the GDB and the dynamic model of the power system are exported from the EMS to the IFM/RTM system.  The static and dynamic models are described in Section 4.1.3.  In the RTM environment the static model is updated with dynamic data based upon real time operations that comes from the State Estimator application which is merged with commercial Market and Supplemental Market Data Maintenance (SMDM) system data for the various Market runs.  </w:t>
      </w:r>
      <w:r w:rsidRPr="005C2B2C">
        <w:t>In the IFM environment, on the other hand, the static model is merged with commercial Market data (e.g., Bids-Energy, Self-Schedules, etc.,) and SMDM data (e.g., Transmission Interfaces, Nomograms, etc.) for the</w:t>
      </w:r>
      <w:r w:rsidR="00F54CDA">
        <w:t xml:space="preserve"> </w:t>
      </w:r>
      <w:r w:rsidR="006C3846">
        <w:t>Fifteen M</w:t>
      </w:r>
      <w:r w:rsidR="00F54CDA">
        <w:t>inute</w:t>
      </w:r>
      <w:r w:rsidRPr="005C2B2C">
        <w:t xml:space="preserve"> Market runs</w:t>
      </w:r>
      <w:r>
        <w:t xml:space="preserve">.  </w:t>
      </w:r>
    </w:p>
    <w:p w14:paraId="104D23D6" w14:textId="77777777" w:rsidR="00572BB0" w:rsidRDefault="00572BB0">
      <w:pPr>
        <w:pStyle w:val="ParaText"/>
        <w:jc w:val="left"/>
      </w:pPr>
      <w:r>
        <w:t>For the purpose of initial model validation in the IFM environment, the static and dynamic models are merged with commercial Market data and SMDM.  The FNM is validated and the results are made available to both the IFM and RTM system applications in the production environment.  This model validation is performed as one of the many internal CAISO Full Network Model (FNM) tasks. In this case, model validation is performed to make sure that the FNM is correct in terms of 1) topology against the physical model used in the EMS, 2) components of the Supplemental Market Data Management (SMDM), 3) power flow convergence, and 4) other market data acceptable for use in performing typical market executions.</w:t>
      </w:r>
    </w:p>
    <w:p w14:paraId="7A648E7F" w14:textId="77777777" w:rsidR="00572BB0" w:rsidRDefault="00572BB0">
      <w:pPr>
        <w:pStyle w:val="ParaText"/>
        <w:jc w:val="left"/>
      </w:pPr>
      <w:r>
        <w:t>The following are examples of typical components that are validated in this process:</w:t>
      </w:r>
    </w:p>
    <w:p w14:paraId="7EBBA275" w14:textId="77777777" w:rsidR="00572BB0" w:rsidRDefault="00572BB0">
      <w:pPr>
        <w:pStyle w:val="ParaText"/>
        <w:numPr>
          <w:ilvl w:val="0"/>
          <w:numId w:val="19"/>
        </w:numPr>
        <w:jc w:val="left"/>
      </w:pPr>
      <w:r>
        <w:t>Number of transformers in the system and their parameters,</w:t>
      </w:r>
    </w:p>
    <w:p w14:paraId="7F545A50" w14:textId="77777777" w:rsidR="00572BB0" w:rsidRDefault="00572BB0">
      <w:pPr>
        <w:pStyle w:val="ParaText"/>
        <w:numPr>
          <w:ilvl w:val="0"/>
          <w:numId w:val="19"/>
        </w:numPr>
        <w:jc w:val="left"/>
      </w:pPr>
      <w:r>
        <w:t>Voltage controlled devices,</w:t>
      </w:r>
    </w:p>
    <w:p w14:paraId="621999FC" w14:textId="77777777" w:rsidR="00572BB0" w:rsidRDefault="00572BB0">
      <w:pPr>
        <w:pStyle w:val="ParaText"/>
        <w:numPr>
          <w:ilvl w:val="0"/>
          <w:numId w:val="19"/>
        </w:numPr>
        <w:jc w:val="left"/>
      </w:pPr>
      <w:r>
        <w:t>Transmission lines,</w:t>
      </w:r>
    </w:p>
    <w:p w14:paraId="0B353A2F" w14:textId="77777777" w:rsidR="00572BB0" w:rsidRDefault="00572BB0">
      <w:pPr>
        <w:pStyle w:val="ParaText"/>
        <w:numPr>
          <w:ilvl w:val="0"/>
          <w:numId w:val="19"/>
        </w:numPr>
        <w:jc w:val="left"/>
      </w:pPr>
      <w:r>
        <w:t>Synchronous machines, and</w:t>
      </w:r>
    </w:p>
    <w:p w14:paraId="1405C431" w14:textId="77777777" w:rsidR="00572BB0" w:rsidRDefault="00572BB0">
      <w:pPr>
        <w:pStyle w:val="ParaText"/>
        <w:numPr>
          <w:ilvl w:val="0"/>
          <w:numId w:val="19"/>
        </w:numPr>
        <w:jc w:val="left"/>
      </w:pPr>
      <w:r>
        <w:t>Energy consumers/Loads.</w:t>
      </w:r>
    </w:p>
    <w:p w14:paraId="3C44383C" w14:textId="77777777" w:rsidR="00572BB0" w:rsidRDefault="00572BB0">
      <w:pPr>
        <w:pStyle w:val="ParaText"/>
        <w:jc w:val="left"/>
      </w:pPr>
      <w:r>
        <w:t>The commercial market information in the FNM process includes for example Resource Bids and Schedules along with aggregation and disaggregation information.  The supplemental market information includes contingency definitions, AS region definitions and requirements, Transmission Interface definitions and limits, Nomogram definitions and limits, constraint definitions, and monitoring and enforcement requirements. The commercial market data and supplemental market data are described in detail in Section 4.2.</w:t>
      </w:r>
    </w:p>
    <w:p w14:paraId="202E24A0" w14:textId="77777777" w:rsidR="00572BB0" w:rsidRDefault="00572BB0">
      <w:pPr>
        <w:pStyle w:val="ParaText"/>
        <w:jc w:val="left"/>
      </w:pPr>
      <w:r>
        <w:t xml:space="preserve">The FNM is created with data from three sources: </w:t>
      </w:r>
    </w:p>
    <w:p w14:paraId="253FC4E6" w14:textId="77777777" w:rsidR="00572BB0" w:rsidRDefault="00572BB0">
      <w:pPr>
        <w:pStyle w:val="Bullet1HRt"/>
        <w:jc w:val="left"/>
      </w:pPr>
      <w:r>
        <w:t>EMS CIM data representing the physical network which is shown on the upper left portion of Exhibit 4-1</w:t>
      </w:r>
    </w:p>
    <w:p w14:paraId="1A717CEE" w14:textId="77777777" w:rsidR="00572BB0" w:rsidRDefault="00572BB0">
      <w:pPr>
        <w:pStyle w:val="Bullet1HRt"/>
        <w:jc w:val="left"/>
      </w:pPr>
      <w:r>
        <w:t>CASIO Master File</w:t>
      </w:r>
      <w:r>
        <w:rPr>
          <w:rStyle w:val="FootnoteReference"/>
        </w:rPr>
        <w:footnoteReference w:id="20"/>
      </w:r>
      <w:r>
        <w:t>, which represents commercial market data which are labeled as Commercial Market Data in Exhibit 4-1. This data includes Market only Resource models representing Market views of physical Resources and topology not modeled in the EMS and other commercial data as described in more detail in Section 4.2</w:t>
      </w:r>
    </w:p>
    <w:p w14:paraId="0ED273FB" w14:textId="77777777" w:rsidR="00572BB0" w:rsidRDefault="00572BB0">
      <w:pPr>
        <w:pStyle w:val="Bullet1HRt"/>
        <w:jc w:val="left"/>
      </w:pPr>
      <w:r>
        <w:t>SMDM representing supplemental market information, shown as Supplemental Market Data in Exhibit 4-1</w:t>
      </w:r>
    </w:p>
    <w:p w14:paraId="3AB81C88" w14:textId="77777777" w:rsidR="00572BB0" w:rsidRDefault="00572BB0">
      <w:pPr>
        <w:pStyle w:val="ParaText"/>
        <w:jc w:val="left"/>
      </w:pPr>
      <w:r>
        <w:t>The source of the static CIM network model is the CAISO EMS.  The CIM model is imported to the IFM/RTM System to support the network applications within the Market environment.  The network model used in the EMS is referred to as the reliability network model.  The FNM is different from the reliability network model as a result of model adjustments required for the IFM/RTM System applications needs.  Modifications to the EMS CIM model are needed to represent the Market view of Load, Generation, and the power system network.  These Market views represent physical Resources and the topological connections of physical Resources not modeled in the EMS.  The EMS model is one of the applications that support the market functions. For example for market purposes, additional market structure and supporting data need to be included in the EMS model to form the FNM, such as the market-only generators and market-only network topology. Data associated with the Market Resources and commercial attributes are loaded to the IFM/RTM System via software interfaces.</w:t>
      </w:r>
    </w:p>
    <w:p w14:paraId="442B57A9" w14:textId="77777777" w:rsidR="00572BB0" w:rsidRDefault="00572BB0">
      <w:pPr>
        <w:pStyle w:val="ParaText"/>
        <w:jc w:val="left"/>
      </w:pPr>
      <w:r>
        <w:t xml:space="preserve">The Dynamic Model data which is used to update the FNM static information is based upon real time information. This data is based upon the results of the CAISO’s State Estimator (SE) application. This software application is used in the Power Systems Operations software systems as a part of the process to monitor the real time state of the power system. The SE results that are passed to the FNM for the RTM provides a consistent update to the power system network state that reflects the most recent operation of the network.   </w:t>
      </w:r>
    </w:p>
    <w:p w14:paraId="4DCEC875" w14:textId="77777777" w:rsidR="00572BB0" w:rsidRDefault="00572BB0">
      <w:pPr>
        <w:pStyle w:val="ParaText"/>
        <w:jc w:val="left"/>
      </w:pPr>
      <w:r>
        <w:t>The FNM uses two data repositories:  the network applications database and the SCUC database as shown in Exhibit 4-1.  The combination of the physical model in CIM format in the network model application database and Market data in the SCUC database makes up the FNM.  Some of the Market Resource models and commercial attributes data needed by the network applications are input from CAISO Master File database.</w:t>
      </w:r>
    </w:p>
    <w:p w14:paraId="10ED1715" w14:textId="77777777" w:rsidR="00572BB0" w:rsidRDefault="00572BB0">
      <w:pPr>
        <w:pStyle w:val="Heading3"/>
        <w:jc w:val="left"/>
      </w:pPr>
      <w:bookmarkStart w:id="139" w:name="_Toc196039138"/>
      <w:bookmarkStart w:id="140" w:name="_Toc391992801"/>
      <w:bookmarkStart w:id="141" w:name="_Toc414981205"/>
      <w:bookmarkStart w:id="142" w:name="_Toc528338317"/>
      <w:r>
        <w:t>Physical Model</w:t>
      </w:r>
      <w:bookmarkEnd w:id="139"/>
      <w:bookmarkEnd w:id="140"/>
      <w:bookmarkEnd w:id="141"/>
      <w:bookmarkEnd w:id="142"/>
    </w:p>
    <w:p w14:paraId="729B4DA7" w14:textId="77777777" w:rsidR="00572BB0" w:rsidRDefault="00572BB0">
      <w:pPr>
        <w:pStyle w:val="ParaText"/>
        <w:jc w:val="left"/>
      </w:pPr>
      <w:r>
        <w:t>The physical model extracted from the EMS is a detailed Node/Breaker model in CIM format, which is described in more detail in Section 4.2.  This model represents the physical topology and elements of the network.  As shown in Exhibit 4-1 separate files are extracted for different portions of the CAISO network.  The CAISO network within California (Internal ISO)</w:t>
      </w:r>
      <w:r w:rsidR="00DA7F61">
        <w:t xml:space="preserve"> and in other </w:t>
      </w:r>
      <w:r w:rsidR="006C3846">
        <w:t>B</w:t>
      </w:r>
      <w:r w:rsidR="00DA7F61">
        <w:t xml:space="preserve">alancing </w:t>
      </w:r>
      <w:r w:rsidR="006C3846">
        <w:t>A</w:t>
      </w:r>
      <w:r w:rsidR="00DA7F61">
        <w:t xml:space="preserve">uthority </w:t>
      </w:r>
      <w:r w:rsidR="006C3846">
        <w:t>A</w:t>
      </w:r>
      <w:r w:rsidR="00DA7F61">
        <w:t>reas</w:t>
      </w:r>
      <w:r>
        <w:t xml:space="preserve"> is one set of data provided</w:t>
      </w:r>
      <w:r w:rsidRPr="00284BD7">
        <w:t>.  Separate data files are also provided for the Market view of Resources.</w:t>
      </w:r>
      <w:r>
        <w:t xml:space="preserve">  These models are merged into a single model representing the physical transmission network to be used for Market applications. </w:t>
      </w:r>
    </w:p>
    <w:p w14:paraId="4AFEF561" w14:textId="77777777" w:rsidR="00572BB0" w:rsidRDefault="00572BB0">
      <w:pPr>
        <w:pStyle w:val="Heading3"/>
        <w:jc w:val="left"/>
      </w:pPr>
      <w:bookmarkStart w:id="143" w:name="_Toc196039139"/>
      <w:bookmarkStart w:id="144" w:name="_Toc391992802"/>
      <w:bookmarkStart w:id="145" w:name="_Toc414981206"/>
      <w:bookmarkStart w:id="146" w:name="_Toc528338318"/>
      <w:r>
        <w:t>Market Model</w:t>
      </w:r>
      <w:bookmarkEnd w:id="143"/>
      <w:bookmarkEnd w:id="144"/>
      <w:bookmarkEnd w:id="145"/>
      <w:bookmarkEnd w:id="146"/>
    </w:p>
    <w:p w14:paraId="321871DE" w14:textId="77777777" w:rsidR="00572BB0" w:rsidRDefault="00572BB0">
      <w:pPr>
        <w:pStyle w:val="ParaText"/>
        <w:jc w:val="left"/>
      </w:pPr>
      <w:r>
        <w:t xml:space="preserve">The topology of the physical network model is adjusted for Market model requirements such as: </w:t>
      </w:r>
    </w:p>
    <w:p w14:paraId="6ED50D24" w14:textId="77777777" w:rsidR="00572BB0" w:rsidRDefault="00572BB0">
      <w:pPr>
        <w:pStyle w:val="Bullet1HRt"/>
        <w:jc w:val="left"/>
      </w:pPr>
      <w:r>
        <w:rPr>
          <w:rFonts w:cs="Arial"/>
        </w:rPr>
        <w:t xml:space="preserve">Addition of Market scheduled Generation Units that cannot be feasibly represented in the Reliability network model environment. This includes for example market only generators such as small QF resources and generation that is connected to distribution systems. </w:t>
      </w:r>
    </w:p>
    <w:p w14:paraId="7E660075" w14:textId="77777777" w:rsidR="00572BB0" w:rsidRDefault="00572BB0">
      <w:pPr>
        <w:pStyle w:val="ParaText"/>
        <w:jc w:val="left"/>
      </w:pPr>
      <w:r>
        <w:t xml:space="preserve">The physical or static portion of the FNM is different from the reliability network model as the result of required model augmentation/modification to support Market analysis.  Other adjustments to the EMS physical model are made in other supplementary Market data support files and tables.  Market adjustment data is imported to the SCUC application via a data loading interface.  Commercial </w:t>
      </w:r>
      <w:r w:rsidR="00912A57" w:rsidRPr="00912A57">
        <w:t xml:space="preserve">and Supplemental </w:t>
      </w:r>
      <w:r w:rsidR="00912A57">
        <w:t>Market data</w:t>
      </w:r>
      <w:r>
        <w:t xml:space="preserve"> required by the Power Flow and contingency analysis include but are not limited to the following items:</w:t>
      </w:r>
    </w:p>
    <w:p w14:paraId="2A2C7560" w14:textId="77777777" w:rsidR="00572BB0" w:rsidRDefault="00572BB0">
      <w:pPr>
        <w:pStyle w:val="Bullet1"/>
        <w:jc w:val="left"/>
      </w:pPr>
      <w:r>
        <w:t>Price Locations/Aggregated Price Locations</w:t>
      </w:r>
    </w:p>
    <w:p w14:paraId="069FBADF" w14:textId="77777777" w:rsidR="00572BB0" w:rsidRDefault="00572BB0">
      <w:pPr>
        <w:pStyle w:val="Bullet1"/>
        <w:jc w:val="left"/>
      </w:pPr>
      <w:r>
        <w:t>Trading Hubs</w:t>
      </w:r>
    </w:p>
    <w:p w14:paraId="38D0AC11" w14:textId="77777777" w:rsidR="00572BB0" w:rsidRDefault="00572BB0">
      <w:pPr>
        <w:pStyle w:val="Bullet1"/>
        <w:jc w:val="left"/>
      </w:pPr>
      <w:r>
        <w:t>Definition of Load Aggregation</w:t>
      </w:r>
    </w:p>
    <w:p w14:paraId="3865E4B7" w14:textId="77777777" w:rsidR="00572BB0" w:rsidRDefault="00572BB0" w:rsidP="00DB473D">
      <w:pPr>
        <w:pStyle w:val="Bullet1"/>
        <w:jc w:val="left"/>
      </w:pPr>
      <w:r>
        <w:t>Participating Load</w:t>
      </w:r>
      <w:r w:rsidR="00345B50">
        <w:t xml:space="preserve"> and </w:t>
      </w:r>
      <w:r w:rsidR="00DB473D" w:rsidRPr="00DB473D">
        <w:t>Reliability Demand Response Resource/</w:t>
      </w:r>
      <w:r w:rsidR="00345B50">
        <w:t>Proxy Demand Resource</w:t>
      </w:r>
      <w:r>
        <w:t xml:space="preserve"> Model</w:t>
      </w:r>
      <w:r w:rsidR="00345B50">
        <w:t>s</w:t>
      </w:r>
    </w:p>
    <w:p w14:paraId="38040078" w14:textId="77777777" w:rsidR="00572BB0" w:rsidRDefault="00572BB0">
      <w:pPr>
        <w:pStyle w:val="Bullet1"/>
        <w:jc w:val="left"/>
      </w:pPr>
      <w:r>
        <w:t>Reactive Distribution Factors and Load Distribution Factors</w:t>
      </w:r>
    </w:p>
    <w:p w14:paraId="0C92DA15" w14:textId="77777777" w:rsidR="00572BB0" w:rsidRDefault="00572BB0">
      <w:pPr>
        <w:pStyle w:val="Bullet1"/>
        <w:jc w:val="left"/>
        <w:rPr>
          <w:rFonts w:cs="Arial"/>
        </w:rPr>
      </w:pPr>
      <w:r>
        <w:rPr>
          <w:rFonts w:cs="Arial"/>
        </w:rPr>
        <w:t>Definition of aggregated Generation facilities (e.g., combined cycle units, watershed hydro units, etc.)</w:t>
      </w:r>
    </w:p>
    <w:p w14:paraId="78C50CFA" w14:textId="77777777" w:rsidR="00572BB0" w:rsidRDefault="00572BB0">
      <w:pPr>
        <w:pStyle w:val="Bullet1"/>
        <w:jc w:val="left"/>
      </w:pPr>
      <w:r>
        <w:t>Logical Resources</w:t>
      </w:r>
    </w:p>
    <w:p w14:paraId="3A8FB93F" w14:textId="77777777" w:rsidR="00572BB0" w:rsidRDefault="00572BB0">
      <w:pPr>
        <w:pStyle w:val="Bullet1"/>
        <w:jc w:val="left"/>
      </w:pPr>
      <w:r>
        <w:t>External Scheduling Points</w:t>
      </w:r>
    </w:p>
    <w:p w14:paraId="36C28B6A" w14:textId="77777777" w:rsidR="00572BB0" w:rsidRDefault="00572BB0">
      <w:pPr>
        <w:pStyle w:val="Bullet1"/>
        <w:jc w:val="left"/>
      </w:pPr>
      <w:r>
        <w:t>Transmission Interface Constraint Definitions</w:t>
      </w:r>
    </w:p>
    <w:p w14:paraId="606B4011" w14:textId="77777777" w:rsidR="00572BB0" w:rsidRDefault="00572BB0">
      <w:pPr>
        <w:pStyle w:val="Bullet1"/>
        <w:jc w:val="left"/>
      </w:pPr>
      <w:r>
        <w:t>Nomogram Constraint Definitions</w:t>
      </w:r>
    </w:p>
    <w:p w14:paraId="0D85AEDC" w14:textId="77777777" w:rsidR="00572BB0" w:rsidRDefault="00572BB0">
      <w:pPr>
        <w:pStyle w:val="Bullet1"/>
        <w:jc w:val="left"/>
        <w:rPr>
          <w:rFonts w:cs="Arial"/>
        </w:rPr>
      </w:pPr>
      <w:r>
        <w:rPr>
          <w:rFonts w:cs="Arial"/>
        </w:rPr>
        <w:t>Constraint Exceptions</w:t>
      </w:r>
    </w:p>
    <w:p w14:paraId="5C91E9DD" w14:textId="77777777" w:rsidR="00572BB0" w:rsidRDefault="00572BB0">
      <w:pPr>
        <w:pStyle w:val="Bullet1"/>
        <w:jc w:val="left"/>
      </w:pPr>
      <w:r>
        <w:t>WECC Scheduling Limits</w:t>
      </w:r>
    </w:p>
    <w:p w14:paraId="64C5A91C" w14:textId="77777777" w:rsidR="00572BB0" w:rsidRDefault="00572BB0">
      <w:pPr>
        <w:pStyle w:val="Bullet1"/>
        <w:jc w:val="left"/>
      </w:pPr>
      <w:r>
        <w:rPr>
          <w:rFonts w:cs="Arial"/>
        </w:rPr>
        <w:t>Contingencies</w:t>
      </w:r>
    </w:p>
    <w:p w14:paraId="0DF5919C" w14:textId="77777777" w:rsidR="00572BB0" w:rsidRDefault="00572BB0">
      <w:pPr>
        <w:pStyle w:val="Bullet1"/>
        <w:jc w:val="left"/>
      </w:pPr>
      <w:r>
        <w:rPr>
          <w:rFonts w:cs="Arial"/>
        </w:rPr>
        <w:t>Contingency exception lists</w:t>
      </w:r>
    </w:p>
    <w:p w14:paraId="20DFB982" w14:textId="77777777" w:rsidR="00572BB0" w:rsidRDefault="00572BB0">
      <w:pPr>
        <w:pStyle w:val="Bullet1"/>
        <w:jc w:val="left"/>
      </w:pPr>
      <w:r>
        <w:t>UDC and MSS attributes</w:t>
      </w:r>
    </w:p>
    <w:p w14:paraId="41DC6DAB" w14:textId="77777777" w:rsidR="00572BB0" w:rsidRDefault="00572BB0">
      <w:pPr>
        <w:pStyle w:val="Bullet1"/>
        <w:jc w:val="left"/>
      </w:pPr>
      <w:r>
        <w:t>Designated Congestion Areas (DCA)</w:t>
      </w:r>
    </w:p>
    <w:p w14:paraId="406810DD" w14:textId="77777777" w:rsidR="00572BB0" w:rsidRDefault="00572BB0">
      <w:pPr>
        <w:pStyle w:val="Bullet1"/>
        <w:jc w:val="left"/>
      </w:pPr>
      <w:r>
        <w:t>Definition of RUC Zones</w:t>
      </w:r>
    </w:p>
    <w:p w14:paraId="735BBCA8" w14:textId="77777777" w:rsidR="00572BB0" w:rsidRDefault="00572BB0">
      <w:pPr>
        <w:pStyle w:val="Bullet1"/>
        <w:jc w:val="left"/>
      </w:pPr>
      <w:r>
        <w:t>Definition of A/S Regions</w:t>
      </w:r>
    </w:p>
    <w:p w14:paraId="21617916" w14:textId="77777777" w:rsidR="00572BB0" w:rsidRDefault="00572BB0">
      <w:pPr>
        <w:pStyle w:val="Bullet1"/>
        <w:jc w:val="left"/>
      </w:pPr>
      <w:r>
        <w:rPr>
          <w:rFonts w:cs="Arial"/>
        </w:rPr>
        <w:t>Mode</w:t>
      </w:r>
      <w:r>
        <w:t xml:space="preserve">ling </w:t>
      </w:r>
      <w:r w:rsidR="00580289">
        <w:t>Integrated Balancing Authority</w:t>
      </w:r>
      <w:r>
        <w:t xml:space="preserve"> Areas &amp; Metered Sub-Systems (MSS)</w:t>
      </w:r>
    </w:p>
    <w:p w14:paraId="336F04CE" w14:textId="77777777" w:rsidR="00572BB0" w:rsidRDefault="00572BB0">
      <w:pPr>
        <w:pStyle w:val="Bullet1"/>
        <w:numPr>
          <w:ilvl w:val="0"/>
          <w:numId w:val="0"/>
        </w:numPr>
        <w:ind w:left="360"/>
        <w:jc w:val="left"/>
      </w:pPr>
    </w:p>
    <w:p w14:paraId="45181513" w14:textId="77777777" w:rsidR="00572BB0" w:rsidRDefault="00572BB0">
      <w:pPr>
        <w:pStyle w:val="Heading3"/>
        <w:jc w:val="left"/>
      </w:pPr>
      <w:bookmarkStart w:id="147" w:name="_Toc153241711"/>
      <w:bookmarkStart w:id="148" w:name="_Toc153556869"/>
      <w:bookmarkStart w:id="149" w:name="_Toc154891172"/>
      <w:bookmarkStart w:id="150" w:name="_Toc196039140"/>
      <w:bookmarkStart w:id="151" w:name="_Toc391992803"/>
      <w:bookmarkStart w:id="152" w:name="_Toc414981207"/>
      <w:bookmarkStart w:id="153" w:name="_Toc528338319"/>
      <w:bookmarkEnd w:id="147"/>
      <w:bookmarkEnd w:id="148"/>
      <w:bookmarkEnd w:id="149"/>
      <w:r>
        <w:t>FNM Data Types</w:t>
      </w:r>
      <w:bookmarkEnd w:id="150"/>
      <w:bookmarkEnd w:id="151"/>
      <w:bookmarkEnd w:id="152"/>
      <w:bookmarkEnd w:id="153"/>
    </w:p>
    <w:p w14:paraId="47ED4342" w14:textId="77777777" w:rsidR="00572BB0" w:rsidRDefault="00572BB0">
      <w:pPr>
        <w:pStyle w:val="ParaText"/>
        <w:jc w:val="left"/>
      </w:pPr>
      <w:r>
        <w:t xml:space="preserve">The following classes of data exist in the model used for Market analysis. </w:t>
      </w:r>
    </w:p>
    <w:p w14:paraId="743A0E25" w14:textId="77777777" w:rsidR="00572BB0" w:rsidRDefault="00572BB0" w:rsidP="007C117E">
      <w:pPr>
        <w:pStyle w:val="Bullet1HRt"/>
      </w:pPr>
      <w:r>
        <w:rPr>
          <w:b/>
        </w:rPr>
        <w:t>Static Data</w:t>
      </w:r>
      <w:r>
        <w:t xml:space="preserve"> – Static data refers to the network model topology and impedance data (i.e., the “wires” model) that is provided from the EMS data base maintenance process and augmented with network model elements specific to the Market modeling requirements.  The static model is updated on a periodic model update cycle.  The static model consists of the model of the physical network </w:t>
      </w:r>
      <w:r w:rsidR="007C117E">
        <w:t>in</w:t>
      </w:r>
      <w:r w:rsidR="007C117E" w:rsidRPr="007C117E">
        <w:t xml:space="preserve"> </w:t>
      </w:r>
      <w:r w:rsidR="0076290E">
        <w:t xml:space="preserve">both </w:t>
      </w:r>
      <w:r w:rsidR="007C117E" w:rsidRPr="007C117E">
        <w:t>internal and external areas</w:t>
      </w:r>
      <w:r w:rsidR="007C117E">
        <w:t>.</w:t>
      </w:r>
    </w:p>
    <w:p w14:paraId="723D931B" w14:textId="77777777" w:rsidR="00572BB0" w:rsidRDefault="00572BB0">
      <w:pPr>
        <w:pStyle w:val="Bullet1HRt"/>
        <w:jc w:val="left"/>
      </w:pPr>
      <w:r>
        <w:rPr>
          <w:rFonts w:cs="Arial"/>
          <w:b/>
        </w:rPr>
        <w:t>Dynamic Data</w:t>
      </w:r>
      <w:r>
        <w:rPr>
          <w:rFonts w:cs="Arial"/>
        </w:rPr>
        <w:t xml:space="preserve"> – The solution of the EMS State Estimato</w:t>
      </w:r>
      <w:r>
        <w:t xml:space="preserve">r is imported to the Market network applications (currently, every five-minutes).  This data is referred to as the dynamic data portion of the FNM.  The dynamic data is a snapshot of the EMS State Estimator result that indicates actual operating conditions of the power system at a given time. </w:t>
      </w:r>
    </w:p>
    <w:p w14:paraId="3F4161C7" w14:textId="77777777" w:rsidR="00572BB0" w:rsidRDefault="00572BB0">
      <w:pPr>
        <w:pStyle w:val="Bullet1"/>
        <w:jc w:val="left"/>
      </w:pPr>
      <w:r>
        <w:rPr>
          <w:rFonts w:cs="Arial"/>
          <w:b/>
        </w:rPr>
        <w:t>Supplemental Data</w:t>
      </w:r>
      <w:r>
        <w:rPr>
          <w:rFonts w:cs="Arial"/>
        </w:rPr>
        <w:t xml:space="preserve"> - Suppleme</w:t>
      </w:r>
      <w:r>
        <w:t xml:space="preserve">ntal applications </w:t>
      </w:r>
      <w:r w:rsidR="00667B7B">
        <w:t xml:space="preserve">and EMMS </w:t>
      </w:r>
      <w:r>
        <w:t>provide the following information to the FNM:</w:t>
      </w:r>
    </w:p>
    <w:p w14:paraId="4A50E995" w14:textId="77777777" w:rsidR="00572BB0" w:rsidRDefault="00572BB0">
      <w:pPr>
        <w:pStyle w:val="Bullet2"/>
        <w:jc w:val="left"/>
      </w:pPr>
      <w:r>
        <w:rPr>
          <w:rFonts w:cs="Arial"/>
        </w:rPr>
        <w:t>Contingency definitions</w:t>
      </w:r>
    </w:p>
    <w:p w14:paraId="1D1DCE40" w14:textId="77777777" w:rsidR="00572BB0" w:rsidRDefault="00572BB0">
      <w:pPr>
        <w:pStyle w:val="Bullet2"/>
        <w:jc w:val="left"/>
        <w:rPr>
          <w:rFonts w:cs="Arial"/>
        </w:rPr>
      </w:pPr>
      <w:r>
        <w:rPr>
          <w:rFonts w:cs="Arial"/>
        </w:rPr>
        <w:t>Ancillary Service Region definitions and requirements</w:t>
      </w:r>
    </w:p>
    <w:p w14:paraId="1B7E2DEA" w14:textId="77777777" w:rsidR="00572BB0" w:rsidRDefault="00572BB0">
      <w:pPr>
        <w:pStyle w:val="Bullet2"/>
        <w:jc w:val="left"/>
      </w:pPr>
      <w:r>
        <w:rPr>
          <w:rFonts w:cs="Arial"/>
        </w:rPr>
        <w:t xml:space="preserve">Transmission </w:t>
      </w:r>
      <w:r>
        <w:t>Interface</w:t>
      </w:r>
      <w:r>
        <w:rPr>
          <w:rFonts w:cs="Arial"/>
        </w:rPr>
        <w:t xml:space="preserve"> definitions and requirements</w:t>
      </w:r>
    </w:p>
    <w:p w14:paraId="52B43A7B" w14:textId="77777777" w:rsidR="00572BB0" w:rsidRDefault="00572BB0">
      <w:pPr>
        <w:pStyle w:val="Bullet2"/>
        <w:jc w:val="left"/>
      </w:pPr>
      <w:r>
        <w:t>Nomogram definitions</w:t>
      </w:r>
      <w:r>
        <w:rPr>
          <w:rFonts w:cs="Arial"/>
        </w:rPr>
        <w:t xml:space="preserve"> and requirements</w:t>
      </w:r>
    </w:p>
    <w:p w14:paraId="67345DAB" w14:textId="77777777" w:rsidR="00572BB0" w:rsidRDefault="00572BB0">
      <w:pPr>
        <w:pStyle w:val="Bullet2"/>
        <w:jc w:val="left"/>
      </w:pPr>
      <w:r>
        <w:rPr>
          <w:rFonts w:cs="Arial"/>
        </w:rPr>
        <w:t xml:space="preserve">Constraint </w:t>
      </w:r>
      <w:r>
        <w:t>definitions and enforcement requirements</w:t>
      </w:r>
    </w:p>
    <w:p w14:paraId="5EFA52EB" w14:textId="77777777" w:rsidR="00572BB0" w:rsidRDefault="00572BB0">
      <w:pPr>
        <w:pStyle w:val="Bullet2"/>
        <w:jc w:val="left"/>
      </w:pPr>
      <w:r>
        <w:rPr>
          <w:rFonts w:cs="Arial"/>
        </w:rPr>
        <w:t>Exception</w:t>
      </w:r>
      <w:r>
        <w:t xml:space="preserve"> list</w:t>
      </w:r>
    </w:p>
    <w:p w14:paraId="444BED7E" w14:textId="77777777" w:rsidR="00572BB0" w:rsidRDefault="00572BB0">
      <w:pPr>
        <w:pStyle w:val="Bullet2"/>
        <w:jc w:val="left"/>
      </w:pPr>
      <w:r>
        <w:rPr>
          <w:rFonts w:cs="Arial"/>
        </w:rPr>
        <w:t>Generation Distribution Factors (GDFs)</w:t>
      </w:r>
    </w:p>
    <w:p w14:paraId="2FE2D8BC" w14:textId="77777777" w:rsidR="00572BB0" w:rsidRDefault="00572BB0">
      <w:pPr>
        <w:pStyle w:val="Bullet2HRt"/>
        <w:jc w:val="left"/>
      </w:pPr>
      <w:r>
        <w:t>Load Distribution Factors (LDFs)</w:t>
      </w:r>
    </w:p>
    <w:p w14:paraId="2CA17598" w14:textId="77777777" w:rsidR="00572BB0" w:rsidRDefault="00572BB0">
      <w:pPr>
        <w:pStyle w:val="ParaText"/>
        <w:jc w:val="left"/>
      </w:pPr>
      <w:r>
        <w:t xml:space="preserve">The supplemental data reference the physical network model (i.e., static CIM data) using the global unique identifiers of the referenced physical equipment.  Portions of the supplemental data can be changed by the user prior to a Market run (e.g. outages and branch constraint exceptions).  Supplemental data can change once a day (e.g. outage or branch limit derating for IFM), once </w:t>
      </w:r>
      <w:r w:rsidR="00D33A39">
        <w:t>every 15 minutes</w:t>
      </w:r>
      <w:r>
        <w:t xml:space="preserve"> (for</w:t>
      </w:r>
      <w:r w:rsidR="00032F7B">
        <w:t xml:space="preserve"> RTM</w:t>
      </w:r>
      <w:r>
        <w:t>) or every Market run. CAISO operators will change the supplemental data according to the latest system conditions. The GDFs and LDFs used in market runs will be updated as needed, e.g., to use hourly values in IFM, to reflect differences in generation conditions and forecasted load variations. If outages occur within an operating hour, the market application can include those changes in the results of subsequent market runs.</w:t>
      </w:r>
    </w:p>
    <w:p w14:paraId="49292521" w14:textId="77777777" w:rsidR="00572BB0" w:rsidRDefault="00572BB0">
      <w:pPr>
        <w:pStyle w:val="ParaText"/>
        <w:jc w:val="left"/>
      </w:pPr>
      <w:r>
        <w:t xml:space="preserve">Exhibit 4-2 depicts in more detail the data used by the Market Analysis Engine as part of the various Market runs (IFM, RTM).  Each Market run accesses the relevant data from the appropriate source for the time horizon being analyzed.  Supplemental data is applied to the static CIM files to create the network model for each time period of the Market.  The dynamic data is supplied from EMS only for RTM analysis.  The static CIM data, the dynamic data (SE solution snapshot), and the supplemental data are used to support network analysis in the IFM/RTM system.  Note that IFM does not use dynamic data, but rather uses Bids applied to the static network model.  </w:t>
      </w:r>
    </w:p>
    <w:p w14:paraId="518857C8" w14:textId="34187D78" w:rsidR="00E53897" w:rsidRDefault="00572BB0" w:rsidP="00CB1A92">
      <w:r>
        <w:br w:type="page"/>
      </w:r>
      <w:bookmarkStart w:id="154" w:name="_Toc414982070"/>
    </w:p>
    <w:p w14:paraId="76CEF175" w14:textId="313FE84B" w:rsidR="00E53897" w:rsidRDefault="00E53897" w:rsidP="00CB1A92">
      <w:r>
        <w:rPr>
          <w:noProof/>
        </w:rPr>
        <w:drawing>
          <wp:inline distT="0" distB="0" distL="0" distR="0" wp14:anchorId="7BBF45D5" wp14:editId="5B944647">
            <wp:extent cx="5943600" cy="3917315"/>
            <wp:effectExtent l="0" t="0" r="0" b="698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4-2.png"/>
                    <pic:cNvPicPr/>
                  </pic:nvPicPr>
                  <pic:blipFill>
                    <a:blip r:embed="rId33">
                      <a:extLst>
                        <a:ext uri="{28A0092B-C50C-407E-A947-70E740481C1C}">
                          <a14:useLocalDpi xmlns:a14="http://schemas.microsoft.com/office/drawing/2010/main" val="0"/>
                        </a:ext>
                      </a:extLst>
                    </a:blip>
                    <a:stretch>
                      <a:fillRect/>
                    </a:stretch>
                  </pic:blipFill>
                  <pic:spPr>
                    <a:xfrm>
                      <a:off x="0" y="0"/>
                      <a:ext cx="5943600" cy="3917315"/>
                    </a:xfrm>
                    <a:prstGeom prst="rect">
                      <a:avLst/>
                    </a:prstGeom>
                  </pic:spPr>
                </pic:pic>
              </a:graphicData>
            </a:graphic>
          </wp:inline>
        </w:drawing>
      </w:r>
    </w:p>
    <w:p w14:paraId="4A8245D2" w14:textId="210C44BE" w:rsidR="00572BB0" w:rsidRDefault="00572BB0">
      <w:pPr>
        <w:pStyle w:val="Caption"/>
      </w:pPr>
      <w:bookmarkStart w:id="155" w:name="_Toc36647888"/>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2</w:t>
      </w:r>
      <w:r w:rsidR="00F77480">
        <w:fldChar w:fldCharType="end"/>
      </w:r>
      <w:r>
        <w:t>: Full Network Model Components</w:t>
      </w:r>
      <w:bookmarkEnd w:id="154"/>
      <w:bookmarkEnd w:id="155"/>
    </w:p>
    <w:p w14:paraId="02BD532C" w14:textId="77777777" w:rsidR="00572BB0" w:rsidRDefault="00572BB0">
      <w:pPr>
        <w:pStyle w:val="ParaText"/>
        <w:jc w:val="center"/>
      </w:pPr>
    </w:p>
    <w:p w14:paraId="342C7635" w14:textId="77777777" w:rsidR="00572BB0" w:rsidRDefault="00572BB0">
      <w:pPr>
        <w:pStyle w:val="ParaText"/>
        <w:jc w:val="left"/>
      </w:pPr>
      <w:r>
        <w:t>The RTM imports dynamic data from the CAISO EMS State Estimator (SE).  The SE results are applied to the network applications as input for solving the Power Flow for the RTM only.  Only data required for obtaining a Power flow solution is imported into the RTM.  In general, this data includes bus injections values, regulated voltage values, transformer tap positions, voltage regulator status and switch (automatic breaker and manual switch) statuses.  An alternate source of data is read in those situations where the EMS SE solution does not exist or is of insufficient quality.  In this case, the last good solution of the SE is used.</w:t>
      </w:r>
    </w:p>
    <w:p w14:paraId="28BFA414" w14:textId="77777777" w:rsidR="00572BB0" w:rsidRDefault="00572BB0">
      <w:pPr>
        <w:pStyle w:val="Heading2"/>
        <w:jc w:val="left"/>
      </w:pPr>
      <w:bookmarkStart w:id="156" w:name="_Toc196039141"/>
      <w:bookmarkStart w:id="157" w:name="_Toc391992804"/>
      <w:bookmarkStart w:id="158" w:name="_Toc414981208"/>
      <w:bookmarkStart w:id="159" w:name="_Toc528338320"/>
      <w:r>
        <w:t>FNM Market Components</w:t>
      </w:r>
      <w:bookmarkEnd w:id="156"/>
      <w:bookmarkEnd w:id="157"/>
      <w:bookmarkEnd w:id="158"/>
      <w:bookmarkEnd w:id="159"/>
    </w:p>
    <w:p w14:paraId="5B064F0F" w14:textId="77777777" w:rsidR="00572BB0" w:rsidRDefault="00572BB0">
      <w:pPr>
        <w:pStyle w:val="ParaText"/>
        <w:jc w:val="left"/>
      </w:pPr>
      <w:r>
        <w:t>This section contains descriptions of the components that are included in the FNM.</w:t>
      </w:r>
    </w:p>
    <w:p w14:paraId="1C13CA58" w14:textId="77777777" w:rsidR="00572BB0" w:rsidRDefault="00572BB0">
      <w:pPr>
        <w:pStyle w:val="Heading3"/>
        <w:jc w:val="left"/>
      </w:pPr>
      <w:bookmarkStart w:id="160" w:name="_Toc196039142"/>
      <w:bookmarkStart w:id="161" w:name="_Toc391992805"/>
      <w:bookmarkStart w:id="162" w:name="_Toc414981209"/>
      <w:bookmarkStart w:id="163" w:name="_Toc528338321"/>
      <w:r>
        <w:t>Nodes &amp; Buses</w:t>
      </w:r>
      <w:bookmarkEnd w:id="160"/>
      <w:bookmarkEnd w:id="161"/>
      <w:bookmarkEnd w:id="162"/>
      <w:bookmarkEnd w:id="163"/>
    </w:p>
    <w:p w14:paraId="3E4647EB" w14:textId="77777777" w:rsidR="00572BB0" w:rsidRDefault="00572BB0">
      <w:pPr>
        <w:pStyle w:val="ParaText"/>
        <w:jc w:val="left"/>
      </w:pPr>
      <w:r>
        <w:t>The FNM is a node-breaker model when it is imported from the EMS.  The node-breaker model is transformed to a bus-branch model by a topology processor after taking into account the open/close status of switching devices.  The difference between these two types of electrical network models is described later in this section.</w:t>
      </w:r>
    </w:p>
    <w:p w14:paraId="2941D3D2" w14:textId="77777777" w:rsidR="00572BB0" w:rsidRDefault="00572BB0">
      <w:pPr>
        <w:pStyle w:val="ParaText"/>
        <w:jc w:val="left"/>
      </w:pPr>
      <w:r>
        <w:t>A Node represents a connection point used to define the physical topological connectivity of the network.  Each terminal of any piece of electrical equipment is connected to a Node.  Nodes can represent a section of a physical busbar segment that is separated by breakers, switches or branches from other physical busbar sections of the same bus or other buses. In the node-breaker model, nodes are static and do not change as the result of switching device statuses.</w:t>
      </w:r>
    </w:p>
    <w:p w14:paraId="5D67E3C6" w14:textId="77777777" w:rsidR="00572BB0" w:rsidRDefault="00572BB0">
      <w:pPr>
        <w:pStyle w:val="ParaText"/>
        <w:jc w:val="left"/>
      </w:pPr>
      <w:r>
        <w:t xml:space="preserve"> A bus is the representation of all topological nodes connected through closed switching devices (e.g. breakers).  This is also referred to as a “power flow” bus.  The set of Nodes that constitute a bus can change based on the open/close status of switching devices whose terminals are connected to the Nodes.  The number of buses in the model is dynamic due to their definition being dependent on the state of switching devices.  The bus to which each Generation and Load resource is connected can change based on the dynamic status of switching devices.  A mapping between connectivity nodes and their bus is maintained to track the association between Generation and Load resource bus connectivity and the physical node connectivity.</w:t>
      </w:r>
    </w:p>
    <w:p w14:paraId="7599FD84" w14:textId="77777777" w:rsidR="00572BB0" w:rsidRDefault="00572BB0">
      <w:pPr>
        <w:pStyle w:val="ParaText"/>
        <w:jc w:val="left"/>
      </w:pPr>
      <w:r>
        <w:t>The bus-branch model is used in the formulation of power flow equations.  The difference between a node-breaker representation and a bus-branch representation is shown in Exhibit 4-3.</w:t>
      </w:r>
    </w:p>
    <w:p w14:paraId="2F9FA1F2" w14:textId="4B49EDFE" w:rsidR="00572BB0" w:rsidRDefault="00572BB0">
      <w:pPr>
        <w:pStyle w:val="Caption"/>
      </w:pPr>
      <w:bookmarkStart w:id="164" w:name="OLE_LINK13"/>
      <w:bookmarkStart w:id="165" w:name="OLE_LINK14"/>
      <w:bookmarkStart w:id="166" w:name="_Toc414982071"/>
      <w:bookmarkStart w:id="167" w:name="_Toc36647889"/>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3</w:t>
      </w:r>
      <w:r w:rsidR="00F77480">
        <w:fldChar w:fldCharType="end"/>
      </w:r>
      <w:r>
        <w:t>: Node/Breaker Conversion to Bus/Branch Model Forma</w:t>
      </w:r>
      <w:bookmarkEnd w:id="164"/>
      <w:bookmarkEnd w:id="165"/>
      <w:r>
        <w:t>t</w:t>
      </w:r>
      <w:bookmarkEnd w:id="166"/>
      <w:bookmarkEnd w:id="167"/>
    </w:p>
    <w:p w14:paraId="1A149775" w14:textId="77777777" w:rsidR="00572BB0" w:rsidRDefault="00572BB0">
      <w:pPr>
        <w:pStyle w:val="ParaText"/>
        <w:rPr>
          <w:noProof/>
        </w:rPr>
      </w:pPr>
      <w:r>
        <w:rPr>
          <w:noProof/>
        </w:rPr>
        <w:t xml:space="preserve"> </w:t>
      </w:r>
      <w:r w:rsidR="0015341F">
        <w:rPr>
          <w:noProof/>
        </w:rPr>
        <w:drawing>
          <wp:inline distT="0" distB="0" distL="0" distR="0" wp14:anchorId="06D647AC" wp14:editId="65884735">
            <wp:extent cx="5838825" cy="3848100"/>
            <wp:effectExtent l="0" t="0" r="9525" b="0"/>
            <wp:docPr id="27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838825" cy="3848100"/>
                    </a:xfrm>
                    <a:prstGeom prst="rect">
                      <a:avLst/>
                    </a:prstGeom>
                    <a:noFill/>
                    <a:ln>
                      <a:noFill/>
                    </a:ln>
                  </pic:spPr>
                </pic:pic>
              </a:graphicData>
            </a:graphic>
          </wp:inline>
        </w:drawing>
      </w:r>
    </w:p>
    <w:p w14:paraId="2303357A" w14:textId="77777777" w:rsidR="00572BB0" w:rsidRDefault="00572BB0" w:rsidP="007A503F">
      <w:pPr>
        <w:pStyle w:val="ParaText"/>
        <w:jc w:val="left"/>
      </w:pPr>
    </w:p>
    <w:p w14:paraId="4D275838" w14:textId="77777777" w:rsidR="00572BB0" w:rsidRDefault="00572BB0" w:rsidP="00950284">
      <w:pPr>
        <w:pStyle w:val="Heading4"/>
        <w:jc w:val="left"/>
      </w:pPr>
      <w:bookmarkStart w:id="168" w:name="_Toc196039143"/>
      <w:bookmarkStart w:id="169" w:name="_Toc391992806"/>
      <w:bookmarkStart w:id="170" w:name="_Toc414981210"/>
      <w:bookmarkStart w:id="171" w:name="_Toc528338322"/>
      <w:r>
        <w:t>Network Node (CNode)</w:t>
      </w:r>
      <w:bookmarkEnd w:id="168"/>
      <w:bookmarkEnd w:id="169"/>
      <w:bookmarkEnd w:id="170"/>
      <w:bookmarkEnd w:id="171"/>
    </w:p>
    <w:p w14:paraId="79704072" w14:textId="77777777" w:rsidR="00572BB0" w:rsidRDefault="00572BB0">
      <w:pPr>
        <w:pStyle w:val="ParaText"/>
        <w:jc w:val="left"/>
      </w:pPr>
      <w:r>
        <w:t>The FNM is composed of network connectivity Nodes</w:t>
      </w:r>
      <w:r>
        <w:rPr>
          <w:rStyle w:val="FootnoteReference"/>
        </w:rPr>
        <w:footnoteReference w:id="21"/>
      </w:r>
      <w:r>
        <w:t xml:space="preserve"> (CNodes) interconnected with network branches.  Generating Units and Loads are modeled at the appropriate CNodes.  A network Node (Connectivity Node or CNode) represents a connection point used to define the physical topological connectivity of the network.  Each terminal of equipment is connected to a CNode.  Each Generation and Load resource is connected to a CNode.  Multiple network devices might be connected to a CNode except in the case of Generation or Loads.  There is at most one injection device (Load or Generation) connected to a CNode.  A CNode associated with Generation or Load can only be changed via update of the network model (static CIM network model from EMS). </w:t>
      </w:r>
    </w:p>
    <w:p w14:paraId="62654907" w14:textId="77777777" w:rsidR="00572BB0" w:rsidRDefault="00572BB0">
      <w:pPr>
        <w:pStyle w:val="Heading4"/>
        <w:jc w:val="left"/>
      </w:pPr>
      <w:bookmarkStart w:id="172" w:name="_Toc196039144"/>
      <w:bookmarkStart w:id="173" w:name="_Toc391992807"/>
      <w:bookmarkStart w:id="174" w:name="_Toc414981211"/>
      <w:bookmarkStart w:id="175" w:name="_Toc528338323"/>
      <w:r>
        <w:t>Price Location (PNode)</w:t>
      </w:r>
      <w:bookmarkEnd w:id="172"/>
      <w:bookmarkEnd w:id="173"/>
      <w:bookmarkEnd w:id="174"/>
      <w:bookmarkEnd w:id="175"/>
    </w:p>
    <w:p w14:paraId="62AF75DF" w14:textId="77777777" w:rsidR="00572BB0" w:rsidRDefault="00572BB0">
      <w:pPr>
        <w:pStyle w:val="ParaText"/>
        <w:jc w:val="left"/>
      </w:pPr>
      <w:r>
        <w:t>As defined in the CAISO Tariff, Appendix A, a Pricing Node (PNode) is described as follows:</w:t>
      </w:r>
    </w:p>
    <w:p w14:paraId="0049CE2C" w14:textId="77777777" w:rsidR="00572BB0" w:rsidRDefault="00572BB0">
      <w:pPr>
        <w:pStyle w:val="ParaText"/>
        <w:ind w:left="720"/>
        <w:jc w:val="left"/>
      </w:pPr>
      <w:r>
        <w:t>“A single network Node or subset of network Nodes where a physical injection or withdrawal is modeled and for which a Locational Market Pricing is calculated and used for financial settlements.”</w:t>
      </w:r>
    </w:p>
    <w:p w14:paraId="2A771F83" w14:textId="77777777" w:rsidR="00572BB0" w:rsidRDefault="00572BB0">
      <w:pPr>
        <w:pStyle w:val="ParaText"/>
        <w:jc w:val="left"/>
      </w:pPr>
      <w:r>
        <w:t xml:space="preserve">In general, the pricing Location of a Generating Unit coincides with the CNode where the relevant revenue quality meter is connected or compensated, to reflect the point at which the Generating Units are connected to the CAISO </w:t>
      </w:r>
      <w:r w:rsidR="005D427F">
        <w:t>Balancing Authority Area</w:t>
      </w:r>
      <w:r>
        <w:t>.  This Location is referred to as the “Point Of Receipt” (POR) and is considered to be a PNode.  Although the Schedule, Dispatch, and LMP of a Generating Unit refers to the POR, the Energy injection is modeled in the FNM for network analysis purposes at the corresponding Generating Unit(s) (at the interconnection point), taking account of any losses in the transmission network leading to the POR. The pricing Location of a Generating Unit or PNode may be different from the CNode(s) of the corresponding Generating Unit(s) in the FNM. Even though the network model includes network elements that are not part of the CAISO Controlled Grid, the Pricing Node (PNode) represents the point at which the injection is received into the CAISO Controlled Grid for Supply, or withdrawal is delivered out of the CAISO Controlled Grid for Demand.  Examples of network elements that are not part of the CAISO Controlled Grid include step-up transformers and other generation ties.</w:t>
      </w:r>
    </w:p>
    <w:p w14:paraId="3700C0E7" w14:textId="77777777" w:rsidR="00572BB0" w:rsidRDefault="00572BB0">
      <w:pPr>
        <w:pStyle w:val="ParaText"/>
        <w:jc w:val="left"/>
      </w:pPr>
      <w:r>
        <w:t xml:space="preserve">The applicability of the PNode to settlements is established in Tariff Section 10.2.7 and other related Sections.  Section 10.2.7 provides that the Meter Service Agreement establishes the PNode and CAISO Controlled Grid interface for CAISO Metered Entities.  Among other related Tariff Sections are 11.2.1.1, 11.2.1.3, </w:t>
      </w:r>
      <w:r w:rsidR="00E908E1">
        <w:t xml:space="preserve">and </w:t>
      </w:r>
      <w:r>
        <w:t>11.5.2, which define the PNode as the relevant location for reporting meter data and for the LMP used in settlements.</w:t>
      </w:r>
    </w:p>
    <w:p w14:paraId="32F53DC1" w14:textId="77777777" w:rsidR="00572BB0" w:rsidRDefault="00572BB0">
      <w:pPr>
        <w:pStyle w:val="ParaText"/>
        <w:jc w:val="left"/>
      </w:pPr>
      <w:r>
        <w:t>Pricing Locations (or PNodes) are a defined set of network Nodes, resource Nodes and dominant Nodes. LMPs are calculated at all these locations.</w:t>
      </w:r>
    </w:p>
    <w:p w14:paraId="054ED4CE" w14:textId="77777777" w:rsidR="00572BB0" w:rsidRDefault="00572BB0">
      <w:pPr>
        <w:pStyle w:val="ParaText"/>
        <w:jc w:val="left"/>
      </w:pPr>
      <w:r>
        <w:t xml:space="preserve">Some PNodes correspond to a single CNode in the network model, i.e. these PNodes and CNodes have a one-to-one relationship.  Not every CNode needs to be defined as a PNode.  In general, PNodes correspond to the Nodes where Generator or Load resources are connected and where the calculation of LMP is needed.  Among the CNodes that comprise a network bus, one stable (expected to be active) CNode is defined as the dominant CNode.  The dominant CNode is defined only for buses where no resource is connected.  By default LMPs are calculated at every PNode that is connected to a resource and also for each resource.  In buses where no resources are connected, a dominant Node is selected in order to reduce the computational burden of calculating LMPs. Within a substation, there can be tens or hundreds of CNodes. Every place where two pieces of equipment connect is a CNode. Many CNodes can be expected to be de-energized when equipment (e.g., lines, transformer, etc.) are taken out of service. Thus, a dominant or stable CNode is one that would not be expected to be routinely taken out of service.  Such dominant or stable CNodes are normally chosen to be the CNode associated with the bus bars in a substation. </w:t>
      </w:r>
    </w:p>
    <w:p w14:paraId="3C46A573" w14:textId="77777777" w:rsidR="00572BB0" w:rsidRDefault="00572BB0">
      <w:pPr>
        <w:pStyle w:val="ParaText"/>
        <w:jc w:val="left"/>
      </w:pPr>
      <w:r>
        <w:t xml:space="preserve">Exhibit 4-4 shows graphically the concept of a selecting a dominant CNode using the substation included in Exhibit 4-3. </w:t>
      </w:r>
    </w:p>
    <w:p w14:paraId="7D45F29B" w14:textId="77777777" w:rsidR="00572BB0" w:rsidRDefault="00572BB0">
      <w:pPr>
        <w:pStyle w:val="ParaText"/>
        <w:jc w:val="left"/>
      </w:pPr>
      <w:r>
        <w:br w:type="page"/>
      </w:r>
    </w:p>
    <w:p w14:paraId="7F792F99" w14:textId="341F369E" w:rsidR="00572BB0" w:rsidRDefault="00572BB0">
      <w:pPr>
        <w:pStyle w:val="Caption"/>
      </w:pPr>
      <w:bookmarkStart w:id="176" w:name="_Toc414982072"/>
      <w:bookmarkStart w:id="177" w:name="_Toc36647890"/>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4</w:t>
      </w:r>
      <w:r w:rsidR="00F77480">
        <w:fldChar w:fldCharType="end"/>
      </w:r>
      <w:r>
        <w:t>: Examples of Dominant CNodes in Detailed Node/Breaker Model</w:t>
      </w:r>
      <w:bookmarkEnd w:id="176"/>
      <w:bookmarkEnd w:id="177"/>
      <w:r>
        <w:t xml:space="preserve"> </w:t>
      </w:r>
    </w:p>
    <w:p w14:paraId="6723F432" w14:textId="77777777" w:rsidR="00572BB0" w:rsidRDefault="0015341F" w:rsidP="000936E3">
      <w:pPr>
        <w:pStyle w:val="ParaText"/>
        <w:jc w:val="center"/>
      </w:pPr>
      <w:r>
        <w:rPr>
          <w:noProof/>
        </w:rPr>
        <w:drawing>
          <wp:inline distT="0" distB="0" distL="0" distR="0" wp14:anchorId="38209F29" wp14:editId="5686B8BE">
            <wp:extent cx="3400425" cy="3638550"/>
            <wp:effectExtent l="0" t="0" r="0" b="0"/>
            <wp:docPr id="27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3400425" cy="3638550"/>
                    </a:xfrm>
                    <a:prstGeom prst="rect">
                      <a:avLst/>
                    </a:prstGeom>
                    <a:noFill/>
                    <a:ln>
                      <a:noFill/>
                    </a:ln>
                  </pic:spPr>
                </pic:pic>
              </a:graphicData>
            </a:graphic>
          </wp:inline>
        </w:drawing>
      </w:r>
    </w:p>
    <w:p w14:paraId="695C067E" w14:textId="77777777" w:rsidR="00572BB0" w:rsidRDefault="00572BB0">
      <w:pPr>
        <w:pStyle w:val="ParaText"/>
        <w:jc w:val="left"/>
      </w:pPr>
      <w:r>
        <w:t>In addition to resources and resource Nodes, LMPs are also calculated at dominant Nodes.  The criteria for selecting the dominant Node is based on ensuring that for all, or most combinations, of breaker statuses of the busbar the dominant Node is part of the bus.  The PNode corresponding to the dominant CNode is used as the reference for CRRs that have the associated network bus as the source or sink.</w:t>
      </w:r>
    </w:p>
    <w:p w14:paraId="0A71F1EF" w14:textId="77777777" w:rsidR="00572BB0" w:rsidRDefault="00572BB0">
      <w:pPr>
        <w:pStyle w:val="Heading3"/>
        <w:jc w:val="left"/>
      </w:pPr>
      <w:bookmarkStart w:id="178" w:name="_Toc196039145"/>
      <w:bookmarkStart w:id="179" w:name="_Toc391992808"/>
      <w:bookmarkStart w:id="180" w:name="_Toc414981212"/>
      <w:bookmarkStart w:id="181" w:name="_Toc528338324"/>
      <w:r>
        <w:t>Load Model</w:t>
      </w:r>
      <w:bookmarkEnd w:id="178"/>
      <w:bookmarkEnd w:id="179"/>
      <w:bookmarkEnd w:id="180"/>
      <w:bookmarkEnd w:id="181"/>
    </w:p>
    <w:p w14:paraId="505B0F5A" w14:textId="77777777" w:rsidR="00572BB0" w:rsidRDefault="00572BB0">
      <w:pPr>
        <w:pStyle w:val="ParaText"/>
        <w:jc w:val="left"/>
      </w:pPr>
      <w:r>
        <w:t>This section describes the modeling of Loads in the FNM.</w:t>
      </w:r>
    </w:p>
    <w:p w14:paraId="5068CC02" w14:textId="77777777" w:rsidR="00572BB0" w:rsidRDefault="00572BB0">
      <w:pPr>
        <w:pStyle w:val="Heading4"/>
        <w:jc w:val="left"/>
      </w:pPr>
      <w:bookmarkStart w:id="182" w:name="_Toc196039146"/>
      <w:bookmarkStart w:id="183" w:name="_Toc391992809"/>
      <w:bookmarkStart w:id="184" w:name="_Toc414981213"/>
      <w:bookmarkStart w:id="185" w:name="_Toc528338325"/>
      <w:r>
        <w:t>Load Aggregation and Load Distribution Factors</w:t>
      </w:r>
      <w:bookmarkEnd w:id="182"/>
      <w:bookmarkEnd w:id="183"/>
      <w:bookmarkEnd w:id="184"/>
      <w:bookmarkEnd w:id="185"/>
    </w:p>
    <w:p w14:paraId="5F673A2C" w14:textId="77777777" w:rsidR="00572BB0" w:rsidRDefault="00572BB0">
      <w:pPr>
        <w:pStyle w:val="ParaText"/>
        <w:jc w:val="left"/>
      </w:pPr>
      <w:r>
        <w:t xml:space="preserve">Each SC can schedule Load at multiple </w:t>
      </w:r>
      <w:bookmarkStart w:id="186" w:name="OLE_LINK2"/>
      <w:bookmarkStart w:id="187" w:name="OLE_LINK4"/>
      <w:r>
        <w:t>Take-Out</w:t>
      </w:r>
      <w:bookmarkEnd w:id="186"/>
      <w:bookmarkEnd w:id="187"/>
      <w:r>
        <w:t xml:space="preserve"> Points.  A Load Take-Out Point can be used by multiple SCs.  Each SC can have more than one Load Schedule at any Load Take-Out Point as long as each Load Schedule at the same Load Take-Out Point has a separate resource ID and settlement-quality meter.</w:t>
      </w:r>
    </w:p>
    <w:p w14:paraId="162F94D6" w14:textId="77777777" w:rsidR="00572BB0" w:rsidRDefault="00572BB0">
      <w:pPr>
        <w:pStyle w:val="ParaText"/>
        <w:jc w:val="left"/>
      </w:pPr>
      <w:r>
        <w:t xml:space="preserve">The overall system Load, which is determined from the Load forecast, is distributed to individual Nodes in the FNM using Load Distribution Factors (LDFs).  The calculation of LDFs is based on actual Demand at each PNode that represents Load, and is managed in the Supplemental Market Data Management (SMDM) portion of the market applications.  Market applications use LDFs to calculate total loads for aggregated areas to distributed load points, and depend on having the LDFs sum to 1.0. If the load pattern does not change but the overall load level changes, the LDFs are used to distribute the overall load level proportionally to the distributed load points.  While the LDFs are originally calculated in the Supplemental Market Data Management (SMDM) application to sum to 1.0, applications that use the LDFs may account for outages or use a subset of the original aggregated area, which could cause the sum of the LDFs to differ from 1.0.  In these cases, the applications that use the LDFs re-scale the LDFs. </w:t>
      </w:r>
    </w:p>
    <w:p w14:paraId="3A6D89F8" w14:textId="77777777" w:rsidR="00572BB0" w:rsidRDefault="00572BB0">
      <w:pPr>
        <w:pStyle w:val="ParaText"/>
        <w:jc w:val="left"/>
      </w:pPr>
      <w:r>
        <w:t xml:space="preserve">Loads are aggregated in Load Zones in multiple hierarchical layers.  A Load Zone is a standard set of nodes located within the CAISO </w:t>
      </w:r>
      <w:r w:rsidR="005D427F">
        <w:t>Balancing Authority Area</w:t>
      </w:r>
      <w:r>
        <w:t xml:space="preserve"> that is designated by CAISO to simplify the submission of Demand Bids and Settlement.  Load Zones may consist of customized Load Aggregations and standard/default Load Aggregations.  For scheduling and settlement, SCs may schedule Load at an aggregated level or at a nodal level if they are registered to schedule at the nodal level.  Initially, only certain Loads can and are required to register to schedule at the nodal level.  These include:</w:t>
      </w:r>
    </w:p>
    <w:p w14:paraId="1752B9BA" w14:textId="77777777" w:rsidR="00572BB0" w:rsidRDefault="00572BB0">
      <w:pPr>
        <w:pStyle w:val="Bullet1HRt"/>
        <w:jc w:val="left"/>
      </w:pPr>
      <w:r>
        <w:t xml:space="preserve">Loads served by ETCs </w:t>
      </w:r>
    </w:p>
    <w:p w14:paraId="5BABC4BF" w14:textId="77777777" w:rsidR="00572BB0" w:rsidRDefault="00572BB0">
      <w:pPr>
        <w:pStyle w:val="Bullet1HRt"/>
        <w:jc w:val="left"/>
      </w:pPr>
      <w:r>
        <w:t>Loads in MSSs that choose to settle on a “net” basis. (Loads in MSSs that chose to settle on a gross basis must schedule at the MSS but will be settled at the LAP price.)</w:t>
      </w:r>
    </w:p>
    <w:p w14:paraId="67A7CBB8" w14:textId="77777777" w:rsidR="00572BB0" w:rsidRDefault="00572BB0">
      <w:pPr>
        <w:pStyle w:val="Bullet1HRt"/>
        <w:jc w:val="left"/>
      </w:pPr>
      <w:r>
        <w:t>Loads that are directly associated with Generation (e.g., the pumping mode of a pumped storage Generator)</w:t>
      </w:r>
    </w:p>
    <w:p w14:paraId="2B3F471C" w14:textId="77777777" w:rsidR="00572BB0" w:rsidRDefault="00572BB0">
      <w:pPr>
        <w:pStyle w:val="Bullet1HRt"/>
        <w:jc w:val="left"/>
      </w:pPr>
      <w:r>
        <w:t xml:space="preserve">Participating Loads (e.g., pumps) </w:t>
      </w:r>
    </w:p>
    <w:p w14:paraId="3597BAEA" w14:textId="77777777" w:rsidR="00572BB0" w:rsidRDefault="00572BB0">
      <w:pPr>
        <w:pStyle w:val="ParaText"/>
        <w:jc w:val="left"/>
      </w:pPr>
      <w:r>
        <w:t>All LDF values are time dependent.  Despite the differences in their calculation and uses, all types of LDFs have a similar structure for their content and may be contained in a single table structure.</w:t>
      </w:r>
    </w:p>
    <w:p w14:paraId="18EA7043" w14:textId="77777777" w:rsidR="00572BB0" w:rsidRDefault="00572BB0">
      <w:pPr>
        <w:pStyle w:val="ParaText"/>
        <w:jc w:val="left"/>
      </w:pPr>
      <w:r>
        <w:t>The values of the LDFs for each Load Zone and RUC zone add up to 1.0 when the table is populated and applications that use LDFs make proportional adjustments to the data if needed to ensure that this is the case if the user’s application requires this characteristic.  In certain cases there is the need to normalize LDFs to ensure actual Load distribution.</w:t>
      </w:r>
    </w:p>
    <w:p w14:paraId="74E1783A" w14:textId="77777777" w:rsidR="007F5601" w:rsidRPr="00DC2656" w:rsidRDefault="007F5601" w:rsidP="007F5601">
      <w:pPr>
        <w:spacing w:line="276" w:lineRule="auto"/>
        <w:rPr>
          <w:szCs w:val="22"/>
        </w:rPr>
      </w:pPr>
      <w:r w:rsidRPr="00DC2656">
        <w:rPr>
          <w:rFonts w:cs="Arial"/>
          <w:szCs w:val="22"/>
        </w:rPr>
        <w:t xml:space="preserve">When a new CNode associated with Load is introduced via update of the network model, a Utility Distribution Company (UDC) may submit a request to include the CNode in the LDF library. The LDF library, maintained by CAISO, displays the load distribution factors by node used in the Day-Ahead Market. To protect confidential data the load distribution factors for single customer nodes are aggregated and reported by DLAP as “AGGR_UNDISCLOSED”. Procedure for submitting CNodes, which will be included in the LDF library, can be viewed in the Market Instruments BPM, section 10.2.6 </w:t>
      </w:r>
      <w:r w:rsidRPr="00DC2656">
        <w:rPr>
          <w:rFonts w:cs="Arial"/>
          <w:i/>
          <w:iCs/>
          <w:szCs w:val="22"/>
        </w:rPr>
        <w:t>Day-Ahead Load Distribution Factors</w:t>
      </w:r>
      <w:r w:rsidRPr="00DC2656">
        <w:rPr>
          <w:rFonts w:cs="Arial"/>
          <w:szCs w:val="22"/>
        </w:rPr>
        <w:t>.</w:t>
      </w:r>
    </w:p>
    <w:p w14:paraId="08CE4AA0" w14:textId="77777777" w:rsidR="007F5601" w:rsidRDefault="007F5601">
      <w:pPr>
        <w:pStyle w:val="ParaText"/>
        <w:jc w:val="left"/>
      </w:pPr>
    </w:p>
    <w:p w14:paraId="6D1191D9" w14:textId="77777777" w:rsidR="00572BB0" w:rsidRDefault="00572BB0">
      <w:pPr>
        <w:pStyle w:val="Heading4"/>
        <w:jc w:val="left"/>
      </w:pPr>
      <w:bookmarkStart w:id="188" w:name="_Toc196039147"/>
      <w:bookmarkStart w:id="189" w:name="_Toc391992810"/>
      <w:bookmarkStart w:id="190" w:name="_Toc414981214"/>
      <w:bookmarkStart w:id="191" w:name="_Toc528338326"/>
      <w:r>
        <w:t>Custom Load Aggregation</w:t>
      </w:r>
      <w:bookmarkEnd w:id="188"/>
      <w:bookmarkEnd w:id="189"/>
      <w:bookmarkEnd w:id="190"/>
      <w:bookmarkEnd w:id="191"/>
    </w:p>
    <w:p w14:paraId="561514BD" w14:textId="77777777" w:rsidR="00572BB0" w:rsidRDefault="00572BB0">
      <w:pPr>
        <w:pStyle w:val="ParaText"/>
        <w:jc w:val="left"/>
      </w:pPr>
      <w:r>
        <w:t>Custom Load Aggregation allows SCs to aggregate their Load in a Load Zone and submit a single preferred schedule and optional Energy Bid for the entire Load in that Load Zone, rather than individual Schedules and Bids at every Load Node in that Load Zone.  The Custom Load Aggregation is defined by a set of custom LDFs submitted by the SC as frequently as hourly.  Scheduling Load deviations in the Hour-Ahead Scheduling Process requires nodal scheduling since the custom LDFs for that Market may vary considerably by hour.</w:t>
      </w:r>
    </w:p>
    <w:p w14:paraId="01C96783" w14:textId="77777777" w:rsidR="00572BB0" w:rsidRDefault="00572BB0">
      <w:pPr>
        <w:pStyle w:val="ParaText"/>
        <w:jc w:val="left"/>
      </w:pPr>
      <w:r>
        <w:t>SCs are eligible for Custom Load Aggregation in a given Load Zone if they meet the following requirements:</w:t>
      </w:r>
    </w:p>
    <w:p w14:paraId="2694BFB1" w14:textId="77777777" w:rsidR="00572BB0" w:rsidRDefault="00572BB0">
      <w:pPr>
        <w:pStyle w:val="Bullet1HRt"/>
        <w:jc w:val="left"/>
      </w:pPr>
      <w:r>
        <w:t>At each Node in the Load Zone, the Load that is part of the Custom Load Aggregation must be registered with CAISO.  Initially, Custom Load Aggregation is limited to Loads served by ETCs, Participating Loads, and Loads that are associated with Generation, such as pumped-storage generators in pumping mode.</w:t>
      </w:r>
      <w:r>
        <w:rPr>
          <w:rStyle w:val="FootnoteReference"/>
        </w:rPr>
        <w:footnoteReference w:id="22"/>
      </w:r>
    </w:p>
    <w:p w14:paraId="338ABE7F" w14:textId="77777777" w:rsidR="00572BB0" w:rsidRDefault="00572BB0">
      <w:pPr>
        <w:pStyle w:val="Bullet1HRt"/>
        <w:jc w:val="left"/>
      </w:pPr>
      <w:r>
        <w:t>Load registrations are supported by LDFs that will be maintained consistently with nodal meter data.</w:t>
      </w:r>
    </w:p>
    <w:p w14:paraId="6CBAECC5" w14:textId="77777777" w:rsidR="00572BB0" w:rsidRDefault="00572BB0">
      <w:pPr>
        <w:pStyle w:val="Bullet1HRt"/>
        <w:jc w:val="left"/>
      </w:pPr>
      <w:r>
        <w:t>Meter data for Settlement of Load under Custom Load Aggregation is submitted at the nodal level.</w:t>
      </w:r>
    </w:p>
    <w:p w14:paraId="5A1A2B37" w14:textId="77777777" w:rsidR="00572BB0" w:rsidRDefault="00572BB0">
      <w:pPr>
        <w:pStyle w:val="ParaText"/>
        <w:jc w:val="left"/>
      </w:pPr>
      <w:r>
        <w:t>The IFM scheduling software distributes the aggregate Load Schedule and any Energy Bid to the individual Load Nodes in the Load Zone using the submitted custom LDFs.</w:t>
      </w:r>
    </w:p>
    <w:p w14:paraId="38F8BB51" w14:textId="77777777" w:rsidR="00572BB0" w:rsidRDefault="00572BB0">
      <w:pPr>
        <w:pStyle w:val="Heading4"/>
        <w:jc w:val="left"/>
      </w:pPr>
      <w:bookmarkStart w:id="192" w:name="_Toc196039148"/>
      <w:bookmarkStart w:id="193" w:name="_Toc391992811"/>
      <w:bookmarkStart w:id="194" w:name="_Toc414981215"/>
      <w:bookmarkStart w:id="195" w:name="_Toc528338327"/>
      <w:r>
        <w:t>Reactive Distribution Factors</w:t>
      </w:r>
      <w:bookmarkEnd w:id="192"/>
      <w:bookmarkEnd w:id="193"/>
      <w:bookmarkEnd w:id="194"/>
      <w:bookmarkEnd w:id="195"/>
    </w:p>
    <w:p w14:paraId="3936E034" w14:textId="77777777" w:rsidR="00572BB0" w:rsidRDefault="00572BB0">
      <w:pPr>
        <w:pStyle w:val="ParaText"/>
        <w:jc w:val="left"/>
      </w:pPr>
      <w:r>
        <w:t xml:space="preserve">The FNM contains reactive Loads (MVAR), as well as active Loads (MW).  Reactive Loads are considered proportional to active Loads.  Reactive load (MVAR) is calculated as a fixed proportion to the real power (MW) on each load Take Out Point. </w:t>
      </w:r>
      <w:r w:rsidR="00F623C0">
        <w:t xml:space="preserve"> </w:t>
      </w:r>
      <w:r>
        <w:t xml:space="preserve">The proportional factor is the Reactive Distribution Factor (RDF), which is predetermined by the CAISO's Supplemental Market Data Management (SMDM) application as a rolling average of State Estimator results. </w:t>
      </w:r>
    </w:p>
    <w:p w14:paraId="0943F333" w14:textId="77777777" w:rsidR="00572BB0" w:rsidRDefault="00572BB0">
      <w:pPr>
        <w:pStyle w:val="ParaText"/>
        <w:jc w:val="left"/>
      </w:pPr>
      <w:r>
        <w:t xml:space="preserve">As scheduled or forecasted MW Loads by Load Zone or RUC Zone are translated to nodal Loads using Load Distribution Factors (LDFs), reactive MVAR nodal Loads are determined by multiplying the nodal MW Loads by a predetermined Reactive Distribution Factor (RDF), defined by MVAR/MW. </w:t>
      </w:r>
    </w:p>
    <w:p w14:paraId="0ED5A9DF" w14:textId="77777777" w:rsidR="00572BB0" w:rsidRDefault="00572BB0">
      <w:pPr>
        <w:pStyle w:val="Heading3"/>
        <w:jc w:val="left"/>
      </w:pPr>
      <w:bookmarkStart w:id="196" w:name="_Toc196039149"/>
      <w:bookmarkStart w:id="197" w:name="_Toc391992812"/>
      <w:bookmarkStart w:id="198" w:name="_Toc414981216"/>
      <w:bookmarkStart w:id="199" w:name="_Toc528338328"/>
      <w:r>
        <w:t>Resource Models</w:t>
      </w:r>
      <w:bookmarkEnd w:id="196"/>
      <w:bookmarkEnd w:id="197"/>
      <w:bookmarkEnd w:id="198"/>
      <w:bookmarkEnd w:id="199"/>
    </w:p>
    <w:p w14:paraId="35E28849" w14:textId="77777777" w:rsidR="00572BB0" w:rsidRDefault="00572BB0">
      <w:pPr>
        <w:pStyle w:val="ParaText"/>
        <w:jc w:val="left"/>
      </w:pPr>
      <w:r>
        <w:t xml:space="preserve">The following sub-sections provide a description of the market resource entities and how they are physically and commercially modeled. </w:t>
      </w:r>
    </w:p>
    <w:p w14:paraId="4E931BCE" w14:textId="77777777" w:rsidR="00572BB0" w:rsidRDefault="00572BB0">
      <w:pPr>
        <w:pStyle w:val="Heading4"/>
        <w:jc w:val="left"/>
      </w:pPr>
      <w:bookmarkStart w:id="200" w:name="_Toc196039150"/>
      <w:bookmarkStart w:id="201" w:name="_Toc391992813"/>
      <w:bookmarkStart w:id="202" w:name="_Toc414981217"/>
      <w:bookmarkStart w:id="203" w:name="_Toc528338329"/>
      <w:r>
        <w:t>Individual Generating Unit</w:t>
      </w:r>
      <w:bookmarkEnd w:id="200"/>
      <w:bookmarkEnd w:id="201"/>
      <w:bookmarkEnd w:id="202"/>
      <w:bookmarkEnd w:id="203"/>
    </w:p>
    <w:p w14:paraId="7C9E8C04" w14:textId="77777777" w:rsidR="00572BB0" w:rsidRDefault="00572BB0">
      <w:pPr>
        <w:pStyle w:val="ParaText"/>
        <w:jc w:val="left"/>
      </w:pPr>
      <w:r>
        <w:t>A Generating Unit is defined in the CAISO Tariff, Appendix A, Master Definitions as follows:</w:t>
      </w:r>
    </w:p>
    <w:p w14:paraId="696E8204" w14:textId="77777777" w:rsidR="00572BB0" w:rsidRDefault="00572BB0">
      <w:pPr>
        <w:pStyle w:val="ParaText"/>
        <w:ind w:left="360"/>
        <w:jc w:val="left"/>
      </w:pPr>
      <w:r>
        <w:t xml:space="preserve">“An individual electric generator and its associated plant and apparatus whose electric output is capable of being separately identified and metered or a Physical Scheduling Plant that, in either case, is: </w:t>
      </w:r>
    </w:p>
    <w:p w14:paraId="4F7ECA5D" w14:textId="77777777" w:rsidR="00572BB0" w:rsidRDefault="00572BB0" w:rsidP="00D179A5">
      <w:pPr>
        <w:pStyle w:val="Bullet1HRt"/>
      </w:pPr>
      <w:r w:rsidRPr="00D179A5">
        <w:rPr>
          <w:rFonts w:cs="Arial"/>
        </w:rPr>
        <w:t xml:space="preserve">located within the CAISO </w:t>
      </w:r>
      <w:r w:rsidR="005D427F" w:rsidRPr="00D179A5">
        <w:rPr>
          <w:rFonts w:cs="Arial"/>
        </w:rPr>
        <w:t>Balancing Authority Area</w:t>
      </w:r>
      <w:r w:rsidR="00D179A5" w:rsidRPr="00D179A5">
        <w:rPr>
          <w:rFonts w:cs="Arial"/>
        </w:rPr>
        <w:t xml:space="preserve"> (which includes a Pseudo-Tie of a </w:t>
      </w:r>
      <w:r w:rsidR="00141949">
        <w:rPr>
          <w:rFonts w:cs="Arial"/>
        </w:rPr>
        <w:t>G</w:t>
      </w:r>
      <w:r w:rsidR="00D179A5" w:rsidRPr="00D179A5">
        <w:rPr>
          <w:rFonts w:cs="Arial"/>
        </w:rPr>
        <w:t xml:space="preserve">enerating </w:t>
      </w:r>
      <w:r w:rsidR="00141949">
        <w:rPr>
          <w:rFonts w:cs="Arial"/>
        </w:rPr>
        <w:t>U</w:t>
      </w:r>
      <w:r w:rsidR="00D179A5" w:rsidRPr="00D179A5">
        <w:rPr>
          <w:rFonts w:cs="Arial"/>
        </w:rPr>
        <w:t>nit</w:t>
      </w:r>
      <w:r w:rsidR="00D179A5">
        <w:rPr>
          <w:rFonts w:cs="Arial"/>
        </w:rPr>
        <w:t xml:space="preserve"> </w:t>
      </w:r>
      <w:r w:rsidR="00D179A5" w:rsidRPr="00D179A5">
        <w:rPr>
          <w:rFonts w:cs="Arial"/>
        </w:rPr>
        <w:t>to the CAISO Balancing Authority Area)</w:t>
      </w:r>
      <w:r w:rsidRPr="00D179A5">
        <w:rPr>
          <w:rFonts w:cs="Arial"/>
        </w:rPr>
        <w:t>; and</w:t>
      </w:r>
    </w:p>
    <w:p w14:paraId="4E2635BD" w14:textId="77777777" w:rsidR="00572BB0" w:rsidRDefault="00572BB0" w:rsidP="00D179A5">
      <w:pPr>
        <w:pStyle w:val="Bullet1HRt"/>
      </w:pPr>
      <w:r>
        <w:rPr>
          <w:rFonts w:cs="Arial"/>
        </w:rPr>
        <w:t>connec</w:t>
      </w:r>
      <w:r>
        <w:t>ted to the CAISO Controlled Grid, either directly or via interconnected transmission, or distribution facilities</w:t>
      </w:r>
      <w:r w:rsidR="00D179A5" w:rsidRPr="00D179A5">
        <w:t xml:space="preserve"> or via a Pseudo-Tie</w:t>
      </w:r>
      <w:r>
        <w:t xml:space="preserve">; and </w:t>
      </w:r>
    </w:p>
    <w:p w14:paraId="2AE87957" w14:textId="77777777" w:rsidR="00572BB0" w:rsidRDefault="00572BB0" w:rsidP="00F623C0">
      <w:pPr>
        <w:pStyle w:val="Bullet1HRt"/>
        <w:tabs>
          <w:tab w:val="clear" w:pos="720"/>
        </w:tabs>
        <w:jc w:val="left"/>
      </w:pPr>
      <w:r>
        <w:t>capable of producing and delivering net Energy (Energy in excess of a generating station’s internal power requirements).”</w:t>
      </w:r>
    </w:p>
    <w:p w14:paraId="3383C4BD" w14:textId="77777777" w:rsidR="00572BB0" w:rsidRDefault="00572BB0">
      <w:pPr>
        <w:pStyle w:val="ParaText"/>
        <w:jc w:val="left"/>
      </w:pPr>
      <w:r>
        <w:t>Each Generator resource can only be scheduled by one SC</w:t>
      </w:r>
      <w:r>
        <w:rPr>
          <w:rStyle w:val="FootnoteReference"/>
        </w:rPr>
        <w:footnoteReference w:id="23"/>
      </w:r>
      <w:r>
        <w:t>.  One SC can schedule multiple Generators.</w:t>
      </w:r>
    </w:p>
    <w:p w14:paraId="611F6119" w14:textId="77777777" w:rsidR="00572BB0" w:rsidRDefault="00572BB0">
      <w:pPr>
        <w:pStyle w:val="ParaText"/>
        <w:jc w:val="left"/>
      </w:pPr>
      <w:r>
        <w:t>The following sections provide descriptions of how individual Generators are modeled with respect to the POR</w:t>
      </w:r>
      <w:r>
        <w:rPr>
          <w:rStyle w:val="FootnoteReference"/>
        </w:rPr>
        <w:footnoteReference w:id="24"/>
      </w:r>
      <w:r>
        <w:t>.</w:t>
      </w:r>
    </w:p>
    <w:p w14:paraId="0BDCDF24" w14:textId="77777777" w:rsidR="00572BB0" w:rsidRDefault="00572BB0">
      <w:pPr>
        <w:pStyle w:val="Heading5"/>
        <w:jc w:val="left"/>
      </w:pPr>
      <w:bookmarkStart w:id="204" w:name="_Toc196039151"/>
      <w:bookmarkStart w:id="205" w:name="_Toc391992814"/>
      <w:bookmarkStart w:id="206" w:name="_Toc414981218"/>
      <w:bookmarkStart w:id="207" w:name="_Toc528338330"/>
      <w:r>
        <w:t>Generator With POR at Station</w:t>
      </w:r>
      <w:bookmarkEnd w:id="204"/>
      <w:bookmarkEnd w:id="205"/>
      <w:bookmarkEnd w:id="206"/>
      <w:bookmarkEnd w:id="207"/>
    </w:p>
    <w:p w14:paraId="33692080" w14:textId="77777777" w:rsidR="00572BB0" w:rsidRDefault="00572BB0">
      <w:pPr>
        <w:pStyle w:val="ParaText"/>
        <w:jc w:val="left"/>
      </w:pPr>
      <w:r>
        <w:t xml:space="preserve">Refer to </w:t>
      </w:r>
      <w:r w:rsidR="004D6436">
        <w:t xml:space="preserve">Exhibit </w:t>
      </w:r>
      <w:r>
        <w:t>4-5. A single Generating Unit is connected to the CAISO Controlled Grid at a CNode. The revenue meter registers deliveries at the POR.</w:t>
      </w:r>
    </w:p>
    <w:p w14:paraId="63109FB8" w14:textId="68667700" w:rsidR="00572BB0" w:rsidRDefault="0015341F">
      <w:pPr>
        <w:pStyle w:val="Caption"/>
      </w:pPr>
      <w:bookmarkStart w:id="208" w:name="_Toc414982073"/>
      <w:bookmarkStart w:id="209" w:name="_Toc36647891"/>
      <w:r>
        <w:rPr>
          <w:lang w:eastAsia="en-US"/>
        </w:rPr>
        <w:drawing>
          <wp:anchor distT="0" distB="0" distL="114300" distR="114300" simplePos="0" relativeHeight="251647488" behindDoc="0" locked="0" layoutInCell="1" allowOverlap="1" wp14:anchorId="096A2A7E" wp14:editId="48ECD29A">
            <wp:simplePos x="0" y="0"/>
            <wp:positionH relativeFrom="column">
              <wp:posOffset>1714500</wp:posOffset>
            </wp:positionH>
            <wp:positionV relativeFrom="paragraph">
              <wp:posOffset>189865</wp:posOffset>
            </wp:positionV>
            <wp:extent cx="2526665" cy="2837180"/>
            <wp:effectExtent l="0" t="0" r="0" b="1270"/>
            <wp:wrapTopAndBottom/>
            <wp:docPr id="278" name="Picture 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526665" cy="2837180"/>
                    </a:xfrm>
                    <a:prstGeom prst="rect">
                      <a:avLst/>
                    </a:prstGeom>
                    <a:noFill/>
                  </pic:spPr>
                </pic:pic>
              </a:graphicData>
            </a:graphic>
            <wp14:sizeRelH relativeFrom="page">
              <wp14:pctWidth>0</wp14:pctWidth>
            </wp14:sizeRelH>
            <wp14:sizeRelV relativeFrom="page">
              <wp14:pctHeight>0</wp14:pctHeight>
            </wp14:sizeRelV>
          </wp:anchor>
        </w:drawing>
      </w:r>
      <w:r w:rsidR="00572BB0">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00572BB0">
        <w:noBreakHyphen/>
      </w:r>
      <w:r w:rsidR="00F77480">
        <w:fldChar w:fldCharType="begin"/>
      </w:r>
      <w:r w:rsidR="00F77480">
        <w:instrText xml:space="preserve"> SEQ Exhibit \* ARABIC \s 1 </w:instrText>
      </w:r>
      <w:r w:rsidR="00F77480">
        <w:fldChar w:fldCharType="separate"/>
      </w:r>
      <w:r w:rsidR="003E02FC">
        <w:t>5</w:t>
      </w:r>
      <w:r w:rsidR="00F77480">
        <w:fldChar w:fldCharType="end"/>
      </w:r>
      <w:r w:rsidR="00572BB0">
        <w:t>:  Generating Unit with POR at Station</w:t>
      </w:r>
      <w:bookmarkEnd w:id="208"/>
      <w:bookmarkEnd w:id="209"/>
    </w:p>
    <w:p w14:paraId="0FCC5227" w14:textId="77777777" w:rsidR="00572BB0" w:rsidRDefault="00572BB0">
      <w:pPr>
        <w:pStyle w:val="ParaText"/>
        <w:jc w:val="left"/>
      </w:pPr>
    </w:p>
    <w:p w14:paraId="2C7862C2" w14:textId="77777777" w:rsidR="00572BB0" w:rsidRDefault="00572BB0">
      <w:pPr>
        <w:pStyle w:val="ParaText"/>
        <w:jc w:val="left"/>
      </w:pPr>
      <w:r>
        <w:t>The Master File includes an entry for each Generating Unit in this case.  The Generating Unit record in the Master File has one physical member called Generator G1.  The Generating limits of the commercial entity reflect Market registration and can be different from the physical limits.  The MW value and limits for Bids, Dispatch, and Settlement are on the basis of the POR for the Generating Unit.</w:t>
      </w:r>
    </w:p>
    <w:p w14:paraId="217175FC" w14:textId="77777777" w:rsidR="00572BB0" w:rsidRDefault="00572BB0">
      <w:pPr>
        <w:pStyle w:val="Heading5"/>
        <w:jc w:val="left"/>
      </w:pPr>
      <w:bookmarkStart w:id="210" w:name="_Toc196039152"/>
      <w:bookmarkStart w:id="211" w:name="_Toc391992815"/>
      <w:bookmarkStart w:id="212" w:name="_Toc414981219"/>
      <w:bookmarkStart w:id="213" w:name="_Toc528338331"/>
      <w:r>
        <w:t>Generating Unit with Auxiliary Load with POR at the Station</w:t>
      </w:r>
      <w:bookmarkEnd w:id="210"/>
      <w:bookmarkEnd w:id="211"/>
      <w:bookmarkEnd w:id="212"/>
      <w:bookmarkEnd w:id="213"/>
    </w:p>
    <w:p w14:paraId="18C7FF4B" w14:textId="47D48023" w:rsidR="00572BB0" w:rsidRDefault="00572BB0">
      <w:pPr>
        <w:pStyle w:val="ParaText"/>
        <w:jc w:val="left"/>
      </w:pPr>
      <w:r>
        <w:t>Refer to Exhibit 4-</w:t>
      </w:r>
      <w:r w:rsidR="009357D1">
        <w:t>6</w:t>
      </w:r>
      <w:r>
        <w:t xml:space="preserve">. One or more physical units in one station can be modeled with one or more station auxiliary Loads explicitly modeled. </w:t>
      </w:r>
    </w:p>
    <w:p w14:paraId="4B99A34E" w14:textId="77777777" w:rsidR="00572BB0" w:rsidRDefault="00572BB0">
      <w:pPr>
        <w:pStyle w:val="Bullet1HRt"/>
        <w:jc w:val="left"/>
      </w:pPr>
      <w:r w:rsidRPr="00FE5FF1">
        <w:rPr>
          <w:position w:val="-14"/>
        </w:rPr>
        <w:object w:dxaOrig="520" w:dyaOrig="380" w14:anchorId="40584BF1">
          <v:shape id="_x0000_i1025" type="#_x0000_t75" style="width:27.6pt;height:22.2pt" o:ole="" fillcolor="window">
            <v:imagedata r:id="rId37" o:title=""/>
          </v:shape>
          <o:OLEObject Type="Embed" ProgID="Equation.3" ShapeID="_x0000_i1025" DrawAspect="Content" ObjectID="_1787647783" r:id="rId38"/>
        </w:object>
      </w:r>
      <w:r>
        <w:t xml:space="preserve"> is disaggregated to the individual physical units using station Generation Distribution Factors (GDFs). </w:t>
      </w:r>
    </w:p>
    <w:p w14:paraId="601AD6FA" w14:textId="77777777" w:rsidR="00572BB0" w:rsidRDefault="00572BB0">
      <w:pPr>
        <w:pStyle w:val="Bullet1HRt"/>
        <w:jc w:val="left"/>
      </w:pPr>
      <w:r w:rsidRPr="00FE5FF1">
        <w:rPr>
          <w:position w:val="-12"/>
        </w:rPr>
        <w:object w:dxaOrig="400" w:dyaOrig="360" w14:anchorId="166628E8">
          <v:shape id="_x0000_i1026" type="#_x0000_t75" style="width:22.8pt;height:22.8pt" o:ole="" fillcolor="window">
            <v:imagedata r:id="rId39" o:title=""/>
          </v:shape>
          <o:OLEObject Type="Embed" ProgID="Equation.3" ShapeID="_x0000_i1026" DrawAspect="Content" ObjectID="_1787647784" r:id="rId40"/>
        </w:object>
      </w:r>
      <w:r>
        <w:t xml:space="preserve"> is disaggregated to the individual physical Loads using auxiliary Load Distribution Factors. </w:t>
      </w:r>
    </w:p>
    <w:p w14:paraId="00B62764" w14:textId="77777777" w:rsidR="00572BB0" w:rsidRDefault="00572BB0">
      <w:pPr>
        <w:pStyle w:val="ParaText"/>
        <w:jc w:val="left"/>
      </w:pPr>
      <w:r>
        <w:t>Bidding is performed on a net Power output basis at the POR (which may or may not be the net Power). As reflected in Tariff Section 10.2.7 and other related Sections, the Meter Service Agreement establishes the PNode and CAISO Controlled Grid interface for CAISO Metered Entities.  The Generator's PNode defines the relevant location for reporting meter data and for the LMP used in settlements, and it is the SC's responsibility to supply Bids corresponding to the PNode that it has established.</w:t>
      </w:r>
    </w:p>
    <w:p w14:paraId="6711D063" w14:textId="1F9FA2BD" w:rsidR="00572BB0" w:rsidRDefault="0015341F">
      <w:pPr>
        <w:pStyle w:val="Caption"/>
      </w:pPr>
      <w:bookmarkStart w:id="214" w:name="_Toc414982074"/>
      <w:bookmarkStart w:id="215" w:name="_Toc36647892"/>
      <w:r>
        <w:rPr>
          <w:lang w:eastAsia="en-US"/>
        </w:rPr>
        <w:drawing>
          <wp:anchor distT="0" distB="0" distL="114300" distR="114300" simplePos="0" relativeHeight="251648512" behindDoc="0" locked="0" layoutInCell="1" allowOverlap="1" wp14:anchorId="683C0347" wp14:editId="6156A112">
            <wp:simplePos x="0" y="0"/>
            <wp:positionH relativeFrom="column">
              <wp:align>center</wp:align>
            </wp:positionH>
            <wp:positionV relativeFrom="paragraph">
              <wp:posOffset>245745</wp:posOffset>
            </wp:positionV>
            <wp:extent cx="3034030" cy="3344545"/>
            <wp:effectExtent l="0" t="0" r="0" b="8255"/>
            <wp:wrapTopAndBottom/>
            <wp:docPr id="277" name="Picture 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9"/>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034030" cy="3344545"/>
                    </a:xfrm>
                    <a:prstGeom prst="rect">
                      <a:avLst/>
                    </a:prstGeom>
                    <a:noFill/>
                  </pic:spPr>
                </pic:pic>
              </a:graphicData>
            </a:graphic>
            <wp14:sizeRelH relativeFrom="page">
              <wp14:pctWidth>0</wp14:pctWidth>
            </wp14:sizeRelH>
            <wp14:sizeRelV relativeFrom="page">
              <wp14:pctHeight>0</wp14:pctHeight>
            </wp14:sizeRelV>
          </wp:anchor>
        </w:drawing>
      </w:r>
      <w:r w:rsidR="00572BB0">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00572BB0">
        <w:noBreakHyphen/>
      </w:r>
      <w:r w:rsidR="00F77480">
        <w:fldChar w:fldCharType="begin"/>
      </w:r>
      <w:r w:rsidR="00F77480">
        <w:instrText xml:space="preserve"> SEQ Exhibit \* ARABIC \s 1 </w:instrText>
      </w:r>
      <w:r w:rsidR="00F77480">
        <w:fldChar w:fldCharType="separate"/>
      </w:r>
      <w:r w:rsidR="003E02FC">
        <w:t>6</w:t>
      </w:r>
      <w:r w:rsidR="00F77480">
        <w:fldChar w:fldCharType="end"/>
      </w:r>
      <w:r w:rsidR="00572BB0">
        <w:t>: Net Metered Generating Station with Auxiliary Load</w:t>
      </w:r>
      <w:bookmarkEnd w:id="214"/>
      <w:bookmarkEnd w:id="215"/>
    </w:p>
    <w:p w14:paraId="3174547D" w14:textId="77777777" w:rsidR="00572BB0" w:rsidRDefault="00572BB0">
      <w:pPr>
        <w:pStyle w:val="ParaText"/>
        <w:jc w:val="left"/>
      </w:pPr>
    </w:p>
    <w:p w14:paraId="56D9FB47" w14:textId="77777777" w:rsidR="00572BB0" w:rsidRDefault="00572BB0">
      <w:pPr>
        <w:pStyle w:val="ParaText"/>
        <w:jc w:val="left"/>
      </w:pPr>
      <w:r>
        <w:t>Both Generation and auxiliary Load components for this Market Resource are included in the Master File. The following equations summarize the model:</w:t>
      </w:r>
    </w:p>
    <w:p w14:paraId="0389B1A8" w14:textId="77777777" w:rsidR="00572BB0" w:rsidRDefault="00572BB0">
      <w:pPr>
        <w:pStyle w:val="ParaText"/>
        <w:jc w:val="center"/>
      </w:pPr>
      <w:r w:rsidRPr="00FE5FF1">
        <w:rPr>
          <w:position w:val="-14"/>
          <w:sz w:val="20"/>
        </w:rPr>
        <w:object w:dxaOrig="1700" w:dyaOrig="380" w14:anchorId="536E070E">
          <v:shape id="_x0000_i1027" type="#_x0000_t75" style="width:85.8pt;height:22.2pt" o:ole="" fillcolor="window">
            <v:imagedata r:id="rId42" o:title=""/>
          </v:shape>
          <o:OLEObject Type="Embed" ProgID="Equation.3" ShapeID="_x0000_i1027" DrawAspect="Content" ObjectID="_1787647785" r:id="rId43"/>
        </w:object>
      </w:r>
    </w:p>
    <w:p w14:paraId="54712BDC" w14:textId="77777777" w:rsidR="00572BB0" w:rsidRDefault="00572BB0">
      <w:pPr>
        <w:pStyle w:val="ParaText"/>
        <w:jc w:val="center"/>
      </w:pPr>
      <w:r w:rsidRPr="00FE5FF1">
        <w:rPr>
          <w:position w:val="-12"/>
          <w:sz w:val="20"/>
        </w:rPr>
        <w:object w:dxaOrig="1860" w:dyaOrig="360" w14:anchorId="3F1183EB">
          <v:shape id="_x0000_i1028" type="#_x0000_t75" style="width:94.2pt;height:22.8pt" o:ole="" fillcolor="window">
            <v:imagedata r:id="rId44" o:title=""/>
          </v:shape>
          <o:OLEObject Type="Embed" ProgID="Equation.3" ShapeID="_x0000_i1028" DrawAspect="Content" ObjectID="_1787647786" r:id="rId45"/>
        </w:object>
      </w:r>
    </w:p>
    <w:p w14:paraId="14AC68BF" w14:textId="77777777" w:rsidR="00572BB0" w:rsidRDefault="00572BB0">
      <w:pPr>
        <w:pStyle w:val="ParaText"/>
        <w:jc w:val="left"/>
      </w:pPr>
      <w:r>
        <w:t xml:space="preserve">Here the term </w:t>
      </w:r>
      <w:r w:rsidRPr="00FE5FF1">
        <w:rPr>
          <w:position w:val="-10"/>
        </w:rPr>
        <w:object w:dxaOrig="240" w:dyaOrig="320" w14:anchorId="1DFEB46D">
          <v:shape id="_x0000_i1029" type="#_x0000_t75" style="width:13.8pt;height:13.8pt" o:ole="" fillcolor="window">
            <v:imagedata r:id="rId46" o:title=""/>
          </v:shape>
          <o:OLEObject Type="Embed" ProgID="Equation.3" ShapeID="_x0000_i1029" DrawAspect="Content" ObjectID="_1787647787" r:id="rId47"/>
        </w:object>
      </w:r>
      <w:r>
        <w:t xml:space="preserve"> is the POR loss factor as described in the POR section, Section 4.2.3.</w:t>
      </w:r>
      <w:r w:rsidR="00D069E4">
        <w:t>8</w:t>
      </w:r>
      <w:r>
        <w:t>.</w:t>
      </w:r>
    </w:p>
    <w:p w14:paraId="353B285A" w14:textId="77777777" w:rsidR="00572BB0" w:rsidRDefault="00572BB0">
      <w:pPr>
        <w:pStyle w:val="ParaText"/>
        <w:jc w:val="left"/>
      </w:pPr>
      <w:r>
        <w:t>The total auxiliary Load MW value is defined as</w:t>
      </w:r>
    </w:p>
    <w:p w14:paraId="3987CAAE" w14:textId="77777777" w:rsidR="00572BB0" w:rsidRDefault="00572BB0">
      <w:pPr>
        <w:pStyle w:val="ParaText"/>
        <w:jc w:val="center"/>
      </w:pPr>
      <w:r w:rsidRPr="00FE5FF1">
        <w:rPr>
          <w:position w:val="-14"/>
          <w:sz w:val="20"/>
        </w:rPr>
        <w:object w:dxaOrig="5080" w:dyaOrig="400" w14:anchorId="4F5C7C35">
          <v:shape id="_x0000_i1030" type="#_x0000_t75" style="width:251.4pt;height:22.8pt" o:ole="" fillcolor="window">
            <v:imagedata r:id="rId48" o:title=""/>
          </v:shape>
          <o:OLEObject Type="Embed" ProgID="Equation.3" ShapeID="_x0000_i1030" DrawAspect="Content" ObjectID="_1787647788" r:id="rId49"/>
        </w:object>
      </w:r>
    </w:p>
    <w:p w14:paraId="297741B7" w14:textId="77777777" w:rsidR="00572BB0" w:rsidRDefault="00572BB0">
      <w:pPr>
        <w:pStyle w:val="ParaText"/>
      </w:pPr>
      <w:r>
        <w:t xml:space="preserve">Where: </w:t>
      </w:r>
    </w:p>
    <w:p w14:paraId="5F20CE6A" w14:textId="77777777" w:rsidR="00572BB0" w:rsidRDefault="00572BB0">
      <w:pPr>
        <w:pStyle w:val="ParaText"/>
        <w:ind w:firstLine="720"/>
      </w:pPr>
      <w:r w:rsidRPr="00FE5FF1">
        <w:rPr>
          <w:position w:val="-14"/>
        </w:rPr>
        <w:object w:dxaOrig="520" w:dyaOrig="400" w14:anchorId="2A15E974">
          <v:shape id="_x0000_i1031" type="#_x0000_t75" style="width:27.6pt;height:22.8pt" o:ole="" fillcolor="window">
            <v:imagedata r:id="rId50" o:title=""/>
          </v:shape>
          <o:OLEObject Type="Embed" ProgID="Equation.3" ShapeID="_x0000_i1031" DrawAspect="Content" ObjectID="_1787647789" r:id="rId51"/>
        </w:object>
      </w:r>
      <w:r>
        <w:t xml:space="preserve"> is the minimum MW limit of the Resource on a gross basis</w:t>
      </w:r>
    </w:p>
    <w:p w14:paraId="089B968C" w14:textId="77777777" w:rsidR="00572BB0" w:rsidRDefault="00572BB0">
      <w:pPr>
        <w:pStyle w:val="ParaText"/>
        <w:ind w:left="1260" w:hanging="540"/>
      </w:pPr>
      <w:r w:rsidRPr="00FE5FF1">
        <w:rPr>
          <w:position w:val="-12"/>
        </w:rPr>
        <w:object w:dxaOrig="480" w:dyaOrig="380" w14:anchorId="25A9C5B5">
          <v:shape id="_x0000_i1032" type="#_x0000_t75" style="width:22.8pt;height:22.2pt" o:ole="" fillcolor="window">
            <v:imagedata r:id="rId52" o:title=""/>
          </v:shape>
          <o:OLEObject Type="Embed" ProgID="Equation.3" ShapeID="_x0000_i1032" DrawAspect="Content" ObjectID="_1787647790" r:id="rId53"/>
        </w:object>
      </w:r>
      <w:r>
        <w:t xml:space="preserve"> is the value of the total auxiliary Load when the Resource is at its minimum gross Power output level</w:t>
      </w:r>
    </w:p>
    <w:p w14:paraId="53EB2AC3" w14:textId="77777777" w:rsidR="00572BB0" w:rsidRDefault="00572BB0">
      <w:pPr>
        <w:pStyle w:val="ParaText"/>
        <w:ind w:left="1260" w:hanging="540"/>
        <w:jc w:val="left"/>
      </w:pPr>
      <w:r w:rsidRPr="00FE5FF1">
        <w:rPr>
          <w:position w:val="-12"/>
        </w:rPr>
        <w:object w:dxaOrig="420" w:dyaOrig="380" w14:anchorId="7D127DED">
          <v:shape id="_x0000_i1033" type="#_x0000_t75" style="width:22.2pt;height:22.2pt" o:ole="" fillcolor="window">
            <v:imagedata r:id="rId54" o:title=""/>
          </v:shape>
          <o:OLEObject Type="Embed" ProgID="Equation.3" ShapeID="_x0000_i1033" DrawAspect="Content" ObjectID="_1787647791" r:id="rId55"/>
        </w:object>
      </w:r>
      <w:r>
        <w:t xml:space="preserve"> is the value of the total auxiliary Load if the resource is off-line.  Note that if the auxiliary Load disappears when the unit is off-line then the value for this component is zero.</w:t>
      </w:r>
    </w:p>
    <w:p w14:paraId="7FD453A0" w14:textId="77777777" w:rsidR="00572BB0" w:rsidRDefault="00572BB0">
      <w:pPr>
        <w:pStyle w:val="ParaText"/>
        <w:ind w:left="1260" w:hanging="540"/>
        <w:jc w:val="left"/>
      </w:pPr>
      <w:r w:rsidRPr="00FE5FF1">
        <w:rPr>
          <w:position w:val="-10"/>
        </w:rPr>
        <w:object w:dxaOrig="700" w:dyaOrig="320" w14:anchorId="4975F0BF">
          <v:shape id="_x0000_i1034" type="#_x0000_t75" style="width:36.6pt;height:13.8pt" o:ole="" fillcolor="window">
            <v:imagedata r:id="rId56" o:title=""/>
          </v:shape>
          <o:OLEObject Type="Embed" ProgID="Equation.3" ShapeID="_x0000_i1034" DrawAspect="Content" ObjectID="_1787647792" r:id="rId57"/>
        </w:object>
      </w:r>
      <w:r>
        <w:t xml:space="preserve"> is the slope associated with the variable portion of the station aux Load</w:t>
      </w:r>
    </w:p>
    <w:p w14:paraId="0F992AB2" w14:textId="77777777" w:rsidR="00572BB0" w:rsidRDefault="00572BB0">
      <w:pPr>
        <w:pStyle w:val="ParaText"/>
        <w:ind w:left="1260" w:hanging="540"/>
        <w:jc w:val="left"/>
      </w:pPr>
      <w:r w:rsidRPr="00FE5FF1">
        <w:rPr>
          <w:position w:val="-6"/>
        </w:rPr>
        <w:object w:dxaOrig="200" w:dyaOrig="220" w14:anchorId="4CA1AEC5">
          <v:shape id="_x0000_i1035" type="#_x0000_t75" style="width:13.8pt;height:13.2pt" o:ole="" o:bullet="t" fillcolor="window">
            <v:imagedata r:id="rId58" o:title=""/>
          </v:shape>
          <o:OLEObject Type="Embed" ProgID="Equation.3" ShapeID="_x0000_i1035" DrawAspect="Content" ObjectID="_1787647793" r:id="rId59"/>
        </w:object>
      </w:r>
      <w:r>
        <w:t xml:space="preserve"> is the commitment variable that indicates whether or not this Resource is committed; </w:t>
      </w:r>
      <w:r>
        <w:object w:dxaOrig="200" w:dyaOrig="220" w14:anchorId="71BA9E2B">
          <v:shape id="_x0000_i1036" type="#_x0000_t75" style="width:13.8pt;height:13.2pt" o:ole="" o:bullet="t" fillcolor="window">
            <v:imagedata r:id="rId58" o:title=""/>
          </v:shape>
          <o:OLEObject Type="Embed" ProgID="Equation.3" ShapeID="_x0000_i1036" DrawAspect="Content" ObjectID="_1787647794" r:id="rId60"/>
        </w:object>
      </w:r>
      <w:r>
        <w:t xml:space="preserve"> is equal to 1 if the resource is on-line and 0 if it is off-line.</w:t>
      </w:r>
    </w:p>
    <w:p w14:paraId="0207B507" w14:textId="77777777" w:rsidR="00572BB0" w:rsidRDefault="00572BB0">
      <w:pPr>
        <w:pStyle w:val="ParaText"/>
        <w:ind w:left="720"/>
        <w:jc w:val="left"/>
      </w:pPr>
      <w:r>
        <w:t xml:space="preserve">The quantities GDF, LDF, </w:t>
      </w:r>
      <w:r w:rsidRPr="00FE5FF1">
        <w:rPr>
          <w:position w:val="-12"/>
        </w:rPr>
        <w:object w:dxaOrig="480" w:dyaOrig="380" w14:anchorId="1F52D953">
          <v:shape id="_x0000_i1037" type="#_x0000_t75" style="width:22.8pt;height:22.2pt" o:ole="" fillcolor="window">
            <v:imagedata r:id="rId52" o:title=""/>
          </v:shape>
          <o:OLEObject Type="Embed" ProgID="Equation.3" ShapeID="_x0000_i1037" DrawAspect="Content" ObjectID="_1787647795" r:id="rId61"/>
        </w:object>
      </w:r>
      <w:r>
        <w:rPr>
          <w:sz w:val="20"/>
        </w:rPr>
        <w:t xml:space="preserve">, </w:t>
      </w:r>
      <w:r w:rsidRPr="00FE5FF1">
        <w:rPr>
          <w:position w:val="-12"/>
        </w:rPr>
        <w:object w:dxaOrig="420" w:dyaOrig="380" w14:anchorId="486808D0">
          <v:shape id="_x0000_i1038" type="#_x0000_t75" style="width:22.2pt;height:22.2pt" o:ole="" fillcolor="window">
            <v:imagedata r:id="rId54" o:title=""/>
          </v:shape>
          <o:OLEObject Type="Embed" ProgID="Equation.3" ShapeID="_x0000_i1038" DrawAspect="Content" ObjectID="_1787647796" r:id="rId62"/>
        </w:object>
      </w:r>
      <w:r>
        <w:t xml:space="preserve">, </w:t>
      </w:r>
      <w:r w:rsidRPr="00FE5FF1">
        <w:rPr>
          <w:position w:val="-10"/>
        </w:rPr>
        <w:object w:dxaOrig="700" w:dyaOrig="320" w14:anchorId="5A26EE39">
          <v:shape id="_x0000_i1039" type="#_x0000_t75" style="width:36.6pt;height:13.8pt" o:ole="" fillcolor="window">
            <v:imagedata r:id="rId56" o:title=""/>
          </v:shape>
          <o:OLEObject Type="Embed" ProgID="Equation.3" ShapeID="_x0000_i1039" DrawAspect="Content" ObjectID="_1787647797" r:id="rId63"/>
        </w:object>
      </w:r>
      <w:r>
        <w:rPr>
          <w:sz w:val="20"/>
        </w:rPr>
        <w:t xml:space="preserve">, and </w:t>
      </w:r>
      <w:r w:rsidRPr="00FE5FF1">
        <w:rPr>
          <w:position w:val="-14"/>
        </w:rPr>
        <w:object w:dxaOrig="520" w:dyaOrig="400" w14:anchorId="228DF8AB">
          <v:shape id="_x0000_i1040" type="#_x0000_t75" style="width:27.6pt;height:22.8pt" o:ole="" fillcolor="window">
            <v:imagedata r:id="rId50" o:title=""/>
          </v:shape>
          <o:OLEObject Type="Embed" ProgID="Equation.3" ShapeID="_x0000_i1040" DrawAspect="Content" ObjectID="_1787647798" r:id="rId64"/>
        </w:object>
      </w:r>
      <w:r>
        <w:t xml:space="preserve"> are defined as part of the Master File as parameters that characterize the auxiliary Load.  The Market parameters such as the Bids, the Bid limits, the ramp rates, etc are on a net Power basis.</w:t>
      </w:r>
    </w:p>
    <w:p w14:paraId="7CB87028" w14:textId="77777777" w:rsidR="00572BB0" w:rsidRDefault="00572BB0">
      <w:pPr>
        <w:pStyle w:val="ParaText"/>
        <w:ind w:left="720"/>
        <w:jc w:val="left"/>
      </w:pPr>
      <w:r>
        <w:t>Market optimization determines the value of</w:t>
      </w:r>
      <w:r w:rsidRPr="00FE5FF1">
        <w:rPr>
          <w:position w:val="-12"/>
        </w:rPr>
        <w:object w:dxaOrig="480" w:dyaOrig="360" w14:anchorId="3B898A8B">
          <v:shape id="_x0000_i1041" type="#_x0000_t75" style="width:22.8pt;height:22.8pt" o:ole="" fillcolor="window">
            <v:imagedata r:id="rId65" o:title=""/>
          </v:shape>
          <o:OLEObject Type="Embed" ProgID="Equation.3" ShapeID="_x0000_i1041" DrawAspect="Content" ObjectID="_1787647799" r:id="rId66"/>
        </w:object>
      </w:r>
      <w:r>
        <w:t xml:space="preserve">. The equations above are used to calculate the values of </w:t>
      </w:r>
      <w:r w:rsidRPr="00FE5FF1">
        <w:rPr>
          <w:position w:val="-14"/>
        </w:rPr>
        <w:object w:dxaOrig="520" w:dyaOrig="380" w14:anchorId="2694C8D8">
          <v:shape id="_x0000_i1042" type="#_x0000_t75" style="width:27.6pt;height:22.2pt" o:ole="" fillcolor="window">
            <v:imagedata r:id="rId37" o:title=""/>
          </v:shape>
          <o:OLEObject Type="Embed" ProgID="Equation.3" ShapeID="_x0000_i1042" DrawAspect="Content" ObjectID="_1787647800" r:id="rId67"/>
        </w:object>
      </w:r>
      <w:r>
        <w:t xml:space="preserve"> and</w:t>
      </w:r>
      <w:r w:rsidRPr="00FE5FF1">
        <w:rPr>
          <w:position w:val="-12"/>
        </w:rPr>
        <w:object w:dxaOrig="400" w:dyaOrig="360" w14:anchorId="34E9D1D9">
          <v:shape id="_x0000_i1043" type="#_x0000_t75" style="width:22.8pt;height:22.8pt" o:ole="" fillcolor="window">
            <v:imagedata r:id="rId39" o:title=""/>
          </v:shape>
          <o:OLEObject Type="Embed" ProgID="Equation.3" ShapeID="_x0000_i1043" DrawAspect="Content" ObjectID="_1787647801" r:id="rId68"/>
        </w:object>
      </w:r>
      <w:r>
        <w:t>.  These schedules are distributed to the physical Resources using the GDFs and LDFs.</w:t>
      </w:r>
    </w:p>
    <w:p w14:paraId="4AB3AB97" w14:textId="77777777" w:rsidR="00572BB0" w:rsidRDefault="00572BB0">
      <w:pPr>
        <w:pStyle w:val="ParaText"/>
        <w:jc w:val="left"/>
      </w:pPr>
      <w:r>
        <w:t>This section contains a number of parameters. These parameters are set by the CAISO based on analysis of network characteristics.  Their values are reviewed when the configuration of generators' interconnections with the CAISO Controlled Grid changes, or when the CAISO otherwise determines that changes in nearby network configurations may have changed sufficiently to affect the parameters' values.</w:t>
      </w:r>
    </w:p>
    <w:p w14:paraId="69CA9067" w14:textId="77777777" w:rsidR="00572BB0" w:rsidRDefault="00572BB0">
      <w:pPr>
        <w:pStyle w:val="Heading5"/>
        <w:jc w:val="left"/>
      </w:pPr>
      <w:bookmarkStart w:id="216" w:name="_Toc196039153"/>
      <w:bookmarkStart w:id="217" w:name="_Toc391992816"/>
      <w:bookmarkStart w:id="218" w:name="_Toc414981220"/>
      <w:bookmarkStart w:id="219" w:name="_Toc528338332"/>
      <w:r>
        <w:t>Generator with Pumping Capability</w:t>
      </w:r>
      <w:bookmarkEnd w:id="216"/>
      <w:bookmarkEnd w:id="217"/>
      <w:bookmarkEnd w:id="218"/>
      <w:bookmarkEnd w:id="219"/>
    </w:p>
    <w:p w14:paraId="1B12A360" w14:textId="77777777" w:rsidR="00572BB0" w:rsidRDefault="00572BB0">
      <w:pPr>
        <w:pStyle w:val="ParaText"/>
        <w:jc w:val="left"/>
      </w:pPr>
      <w:r>
        <w:t xml:space="preserve">A Generator with pump storage capacity is a pump storage unit.  Pump storage units are hydro plants that generate by drawing water from a reservoir during peak hours for Generation and pump water back into the reservoir during off-peak hours.  Depending on the selected mode of operation of the unit, it operates either as a Generator or as a pump.  It is revenue metered at its POR.  The unit model is similar to that shown in </w:t>
      </w:r>
      <w:r w:rsidR="004D6436">
        <w:t xml:space="preserve">Exhibits </w:t>
      </w:r>
      <w:r>
        <w:t xml:space="preserve">4-5 and 4-6. </w:t>
      </w:r>
    </w:p>
    <w:p w14:paraId="35125931" w14:textId="77777777" w:rsidR="00572BB0" w:rsidRDefault="00572BB0">
      <w:pPr>
        <w:pStyle w:val="Bullet1HRt"/>
        <w:jc w:val="left"/>
      </w:pPr>
      <w:r>
        <w:t xml:space="preserve">When operating as a Generator, the unit supplies Power to the CAISO Controlled Grid. </w:t>
      </w:r>
    </w:p>
    <w:p w14:paraId="1BF472F0" w14:textId="77777777" w:rsidR="00572BB0" w:rsidRDefault="00572BB0">
      <w:pPr>
        <w:pStyle w:val="Bullet1HRt"/>
        <w:jc w:val="left"/>
      </w:pPr>
      <w:r>
        <w:t xml:space="preserve">When operating as a pump, the unit takes Power from the CAISO Controlled Grid. </w:t>
      </w:r>
    </w:p>
    <w:p w14:paraId="0BEA1544" w14:textId="77777777" w:rsidR="00572BB0" w:rsidRDefault="00572BB0">
      <w:pPr>
        <w:pStyle w:val="ParaText"/>
        <w:jc w:val="left"/>
      </w:pPr>
      <w:r>
        <w:t xml:space="preserve">There is one resource ID in Master File to represent the physical unit of the pump storage plant in both generation mode and load/pump mode.  There is also an indication that this unit can either generate or pump.  This market resource participates in the CAISO Markets as either a Generator or a Load.  The IFM Bids and Dispatch are on the basis of the market resource information.  The Market software internally handles the Generation or Demand Bid of this market resource and commit/Dispatch appropriately.  The market software can handle both modes of the pump storage plants with single resource ID. One is the generation model, which is the positive schedule, and the other is load/pump mode, which is the negative schedule. Settlements applies the appropriate rules for settling this market resource in a particular interval dependent on the direction of Energy flow (injection to network=Generation, take from network=pumping Load). </w:t>
      </w:r>
    </w:p>
    <w:p w14:paraId="2E3E8E65" w14:textId="77777777" w:rsidR="00572BB0" w:rsidRDefault="00572BB0">
      <w:pPr>
        <w:pStyle w:val="ParaText"/>
        <w:jc w:val="left"/>
      </w:pPr>
      <w:r>
        <w:t>The generating limits of the unit reflect its market registration and can be different from the physical limits.  The MW value and limits for Dispatch purposes (and IFM Bids, Dispatch and Settlement) are based on the overall Market Resource POR</w:t>
      </w:r>
      <w:r>
        <w:rPr>
          <w:rStyle w:val="FootnoteReference"/>
        </w:rPr>
        <w:footnoteReference w:id="25"/>
      </w:r>
      <w:r>
        <w:t>.</w:t>
      </w:r>
    </w:p>
    <w:p w14:paraId="30E9977A" w14:textId="77777777" w:rsidR="00572BB0" w:rsidRDefault="00572BB0">
      <w:pPr>
        <w:pStyle w:val="Heading5"/>
        <w:jc w:val="left"/>
      </w:pPr>
      <w:bookmarkStart w:id="220" w:name="_Toc196039154"/>
      <w:bookmarkStart w:id="221" w:name="_Toc391992817"/>
      <w:bookmarkStart w:id="222" w:name="_Toc414981221"/>
      <w:bookmarkStart w:id="223" w:name="_Toc528338333"/>
      <w:r>
        <w:t>Generating Unit with POR at Generator Tie</w:t>
      </w:r>
      <w:bookmarkEnd w:id="220"/>
      <w:bookmarkEnd w:id="221"/>
      <w:bookmarkEnd w:id="222"/>
      <w:bookmarkEnd w:id="223"/>
    </w:p>
    <w:p w14:paraId="0C64F48C" w14:textId="77777777" w:rsidR="00572BB0" w:rsidRDefault="00572BB0">
      <w:pPr>
        <w:pStyle w:val="ParaText"/>
        <w:jc w:val="left"/>
      </w:pPr>
      <w:r>
        <w:t>The Node at which Energy is delivered to a receiving party may be different from the node at which the Energy is generated.</w:t>
      </w:r>
    </w:p>
    <w:p w14:paraId="18064E71" w14:textId="77777777" w:rsidR="00572BB0" w:rsidRDefault="00572BB0">
      <w:pPr>
        <w:pStyle w:val="ParaText"/>
        <w:jc w:val="left"/>
      </w:pPr>
      <w:r>
        <w:t xml:space="preserve">Refer to Exhibit 4-7. This is a Generating Unit with auxiliary Load and with the station transformer modeled.  The unit is metered at the station bus.  The POR is remote from the Generator station bus linked to the Generator by a Generator tie. </w:t>
      </w:r>
    </w:p>
    <w:bookmarkStart w:id="224" w:name="_Toc224447781"/>
    <w:bookmarkStart w:id="225" w:name="_Toc224448092"/>
    <w:bookmarkStart w:id="226" w:name="_Toc224448285"/>
    <w:bookmarkStart w:id="227" w:name="_Toc342032509"/>
    <w:bookmarkStart w:id="228" w:name="_Toc342032591"/>
    <w:bookmarkEnd w:id="224"/>
    <w:bookmarkEnd w:id="225"/>
    <w:bookmarkEnd w:id="226"/>
    <w:bookmarkEnd w:id="227"/>
    <w:bookmarkEnd w:id="228"/>
    <w:p w14:paraId="44FC05A4" w14:textId="77777777" w:rsidR="00572BB0" w:rsidRDefault="00572BB0" w:rsidP="000936E3">
      <w:pPr>
        <w:jc w:val="center"/>
      </w:pPr>
      <w:r w:rsidRPr="000936E3">
        <w:object w:dxaOrig="13116" w:dyaOrig="9662" w14:anchorId="09244156">
          <v:shape id="_x0000_i1044" type="#_x0000_t75" style="width:277.8pt;height:208.8pt" o:ole="" o:allowoverlap="f">
            <v:imagedata r:id="rId69" o:title=""/>
          </v:shape>
          <o:OLEObject Type="Embed" ProgID="VisioViewer.Viewer.1" ShapeID="_x0000_i1044" DrawAspect="Content" ObjectID="_1787647802" r:id="rId70"/>
        </w:object>
      </w:r>
    </w:p>
    <w:p w14:paraId="13712E16" w14:textId="5975F77D" w:rsidR="00572BB0" w:rsidRDefault="00572BB0">
      <w:pPr>
        <w:pStyle w:val="Caption"/>
      </w:pPr>
      <w:bookmarkStart w:id="229" w:name="_Toc414982075"/>
      <w:bookmarkStart w:id="230" w:name="_Toc36647893"/>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7</w:t>
      </w:r>
      <w:r w:rsidR="00F77480">
        <w:fldChar w:fldCharType="end"/>
      </w:r>
      <w:r>
        <w:t>: Generating Unit Market POR Different from Generator Terminal</w:t>
      </w:r>
      <w:bookmarkEnd w:id="229"/>
      <w:bookmarkEnd w:id="230"/>
    </w:p>
    <w:p w14:paraId="7801BCBC" w14:textId="77777777" w:rsidR="00572BB0" w:rsidRDefault="00572BB0">
      <w:pPr>
        <w:pStyle w:val="ParaText"/>
      </w:pPr>
    </w:p>
    <w:p w14:paraId="75B261B8" w14:textId="77777777" w:rsidR="00572BB0" w:rsidRDefault="00572BB0">
      <w:pPr>
        <w:pStyle w:val="ParaText"/>
        <w:jc w:val="left"/>
      </w:pPr>
      <w:r>
        <w:t xml:space="preserve">There is one Market Resource entry in the Master File with one physical unit and auxiliary Load.  The unit’s Market limits are different from the physical unit limits and represent the commercial limits. Commercial data describing a Generating Unit's physical capabilities are contained in the CAISO's Master File, and are values that the Generator can regularly deliver to the CAISO Markets.  The Generating Unit may have additional physical capacity that is available under limited circumstances, or that is produced by the physical unit but consumed within the plant, but the Master File values are based on net dependable capacity.  Also, losses between the physical unit and the Generator's PNode are not included in the net dependable capacity. </w:t>
      </w:r>
    </w:p>
    <w:p w14:paraId="575BBF90" w14:textId="77777777" w:rsidR="00572BB0" w:rsidRDefault="00572BB0">
      <w:pPr>
        <w:pStyle w:val="ParaText"/>
        <w:jc w:val="left"/>
      </w:pPr>
      <w:r>
        <w:t>The IFM Bids, Dispatch and Settlement are on the basis of the market resource POR information.  All Dispatch related quantities (MW, limits, etc.) are provided on the basis of the POR.</w:t>
      </w:r>
    </w:p>
    <w:p w14:paraId="75D0CA8E" w14:textId="77777777" w:rsidR="00572BB0" w:rsidRDefault="00572BB0">
      <w:pPr>
        <w:pStyle w:val="Heading4"/>
        <w:jc w:val="left"/>
      </w:pPr>
      <w:bookmarkStart w:id="231" w:name="_Toc196039155"/>
      <w:bookmarkStart w:id="232" w:name="_Toc391992818"/>
      <w:bookmarkStart w:id="233" w:name="_Toc414981222"/>
      <w:bookmarkStart w:id="234" w:name="_Toc528338334"/>
      <w:r>
        <w:t>Generation Aggregation</w:t>
      </w:r>
      <w:bookmarkEnd w:id="231"/>
      <w:bookmarkEnd w:id="232"/>
      <w:bookmarkEnd w:id="233"/>
      <w:bookmarkEnd w:id="234"/>
    </w:p>
    <w:p w14:paraId="65F7A238" w14:textId="77777777" w:rsidR="00572BB0" w:rsidRDefault="00572BB0">
      <w:pPr>
        <w:pStyle w:val="ParaText"/>
        <w:jc w:val="left"/>
      </w:pPr>
      <w:r>
        <w:t>Generation Aggregation (GA) supports aggregate bidding of Generation Resources</w:t>
      </w:r>
      <w:r>
        <w:rPr>
          <w:rStyle w:val="FootnoteReference"/>
        </w:rPr>
        <w:footnoteReference w:id="26"/>
      </w:r>
      <w:r>
        <w:t>.  The Generation Aggregation Location corresponds to an Aggregated Pricing Node.  The Aggregated Generation is scheduled as a single Generating Unit Bid.  The aggregated schedule is distributed to the individual Generation resources using the specified Generation Distribution Factors (GDFs).</w:t>
      </w:r>
    </w:p>
    <w:p w14:paraId="68172944" w14:textId="77777777" w:rsidR="00572BB0" w:rsidRDefault="00572BB0">
      <w:pPr>
        <w:pStyle w:val="ParaText"/>
        <w:jc w:val="left"/>
      </w:pPr>
      <w:r>
        <w:t>An aggregated Generation Scheduling Point is used to Schedule the following resources:</w:t>
      </w:r>
    </w:p>
    <w:p w14:paraId="5B96F742" w14:textId="77777777" w:rsidR="00572BB0" w:rsidRDefault="00572BB0">
      <w:pPr>
        <w:pStyle w:val="Bullet1HRt"/>
        <w:jc w:val="left"/>
      </w:pPr>
      <w:r>
        <w:t>Physical Scheduling Plant units, e.g., a set of resources (typically hydro) that share the same energy resource (e.g., cascading river systems) and therefore are scheduled together to avoid inefficient use of the energy resource (e.g., water flow.)</w:t>
      </w:r>
    </w:p>
    <w:p w14:paraId="49988BD9" w14:textId="77777777" w:rsidR="00572BB0" w:rsidRDefault="00572BB0">
      <w:pPr>
        <w:pStyle w:val="Bullet1HRt"/>
        <w:jc w:val="left"/>
      </w:pPr>
      <w:r>
        <w:t>Other types of Generation resources that need to be scheduled at aggregated level.</w:t>
      </w:r>
      <w:r w:rsidRPr="00827FB5">
        <w:rPr>
          <w:rStyle w:val="FootnoteReference"/>
          <w:strike/>
        </w:rPr>
        <w:footnoteReference w:id="27"/>
      </w:r>
    </w:p>
    <w:p w14:paraId="7C39DABF" w14:textId="77777777" w:rsidR="00572BB0" w:rsidRDefault="00572BB0">
      <w:pPr>
        <w:pStyle w:val="Bullet1HRt"/>
        <w:numPr>
          <w:ilvl w:val="0"/>
          <w:numId w:val="0"/>
        </w:numPr>
        <w:ind w:left="720" w:hanging="360"/>
        <w:jc w:val="left"/>
      </w:pPr>
    </w:p>
    <w:p w14:paraId="5289C633" w14:textId="77777777" w:rsidR="00572BB0" w:rsidRDefault="00572BB0">
      <w:pPr>
        <w:pStyle w:val="Bullet1HRt"/>
        <w:numPr>
          <w:ilvl w:val="0"/>
          <w:numId w:val="0"/>
        </w:numPr>
        <w:ind w:left="720" w:hanging="360"/>
        <w:jc w:val="left"/>
      </w:pPr>
    </w:p>
    <w:p w14:paraId="0A857343" w14:textId="0AB7D380" w:rsidR="00572BB0" w:rsidRDefault="0015341F">
      <w:pPr>
        <w:pStyle w:val="Caption"/>
      </w:pPr>
      <w:bookmarkStart w:id="235" w:name="_Toc414982076"/>
      <w:bookmarkStart w:id="236" w:name="_Toc36647894"/>
      <w:r>
        <w:rPr>
          <w:lang w:eastAsia="en-US"/>
        </w:rPr>
        <w:drawing>
          <wp:anchor distT="0" distB="0" distL="114300" distR="114300" simplePos="0" relativeHeight="251644416" behindDoc="0" locked="0" layoutInCell="1" allowOverlap="1" wp14:anchorId="4EEB2901" wp14:editId="2E90DE03">
            <wp:simplePos x="0" y="0"/>
            <wp:positionH relativeFrom="column">
              <wp:align>center</wp:align>
            </wp:positionH>
            <wp:positionV relativeFrom="paragraph">
              <wp:posOffset>245745</wp:posOffset>
            </wp:positionV>
            <wp:extent cx="4311015" cy="3816985"/>
            <wp:effectExtent l="0" t="0" r="0" b="0"/>
            <wp:wrapTopAndBottom/>
            <wp:docPr id="276" name="Picture 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2"/>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bwMode="auto">
                    <a:xfrm>
                      <a:off x="0" y="0"/>
                      <a:ext cx="4311015" cy="3816985"/>
                    </a:xfrm>
                    <a:prstGeom prst="rect">
                      <a:avLst/>
                    </a:prstGeom>
                    <a:noFill/>
                  </pic:spPr>
                </pic:pic>
              </a:graphicData>
            </a:graphic>
            <wp14:sizeRelH relativeFrom="page">
              <wp14:pctWidth>0</wp14:pctWidth>
            </wp14:sizeRelH>
            <wp14:sizeRelV relativeFrom="page">
              <wp14:pctHeight>0</wp14:pctHeight>
            </wp14:sizeRelV>
          </wp:anchor>
        </w:drawing>
      </w:r>
      <w:r w:rsidR="00572BB0">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00572BB0">
        <w:noBreakHyphen/>
      </w:r>
      <w:r w:rsidR="00F77480">
        <w:fldChar w:fldCharType="begin"/>
      </w:r>
      <w:r w:rsidR="00F77480">
        <w:instrText xml:space="preserve"> SEQ Exhibit \* ARABIC \s 1 </w:instrText>
      </w:r>
      <w:r w:rsidR="00F77480">
        <w:fldChar w:fldCharType="separate"/>
      </w:r>
      <w:r w:rsidR="003E02FC">
        <w:t>8</w:t>
      </w:r>
      <w:r w:rsidR="00F77480">
        <w:fldChar w:fldCharType="end"/>
      </w:r>
      <w:r w:rsidR="00572BB0">
        <w:t>: Generation Aggregation</w:t>
      </w:r>
      <w:bookmarkEnd w:id="235"/>
      <w:bookmarkEnd w:id="236"/>
    </w:p>
    <w:p w14:paraId="3CA397EC" w14:textId="77777777" w:rsidR="00572BB0" w:rsidRDefault="00572BB0">
      <w:pPr>
        <w:pStyle w:val="ParaText"/>
      </w:pPr>
    </w:p>
    <w:p w14:paraId="6B08169E" w14:textId="77777777" w:rsidR="00572BB0" w:rsidRDefault="00572BB0">
      <w:pPr>
        <w:pStyle w:val="ParaText"/>
        <w:jc w:val="left"/>
      </w:pPr>
      <w:r>
        <w:t>Refer to Exhibit 4-8.  There is a single market resource in the Master File for this aggregated Generation.  This single entry in the Master File includes three physical Generating Units G1, G2, and G3 each with its own GDF.</w:t>
      </w:r>
      <w:r>
        <w:rPr>
          <w:rStyle w:val="FootnoteReference"/>
        </w:rPr>
        <w:footnoteReference w:id="28"/>
      </w:r>
      <w:r>
        <w:t xml:space="preserve">  The Aggregated Generation is considered a unique market resource and its limits represent the commercial data submitted for the market resource.  The IFM Bids, Dispatch, and Settlement are on the basis of the single market resource information.  There is a one to one relationship between the physical member units of this market resource and the related physical entities in EMS. </w:t>
      </w:r>
    </w:p>
    <w:p w14:paraId="30589C18" w14:textId="77777777" w:rsidR="00572BB0" w:rsidRDefault="00572BB0">
      <w:pPr>
        <w:pStyle w:val="Heading5"/>
        <w:jc w:val="left"/>
      </w:pPr>
      <w:bookmarkStart w:id="237" w:name="_Toc196039156"/>
      <w:bookmarkStart w:id="238" w:name="_Toc391992819"/>
      <w:bookmarkStart w:id="239" w:name="_Toc414981223"/>
      <w:bookmarkStart w:id="240" w:name="_Toc528338335"/>
      <w:r>
        <w:t>Combined Cycle Generating Unit</w:t>
      </w:r>
      <w:bookmarkEnd w:id="237"/>
      <w:bookmarkEnd w:id="238"/>
      <w:bookmarkEnd w:id="239"/>
      <w:bookmarkEnd w:id="240"/>
    </w:p>
    <w:p w14:paraId="5268FF63" w14:textId="77777777" w:rsidR="00572BB0" w:rsidRDefault="00572BB0">
      <w:pPr>
        <w:pStyle w:val="ParaText"/>
        <w:jc w:val="left"/>
      </w:pPr>
      <w:r>
        <w:t xml:space="preserve">A combined cycle Generating Unit is a type of Generation aggregation.  A combined cycle unit uses two or more Generation processes in series or in parallel, configured to optimize the Energy output of the system.  Typically, the initial Generation process uses natural gas from which the hot exhaust is redirected to a steam heat recovery process. </w:t>
      </w:r>
    </w:p>
    <w:p w14:paraId="211A5B6C" w14:textId="77777777" w:rsidR="00572BB0" w:rsidRDefault="00572BB0">
      <w:pPr>
        <w:pStyle w:val="ParaText"/>
        <w:jc w:val="left"/>
      </w:pPr>
      <w:r>
        <w:t>Refer to Exhibit 4-9.  The combined cycle Generating Unit is modeled as a set of Generating Units and its auxiliary Load in the physical system.  It is typically metered at its POR.</w:t>
      </w:r>
    </w:p>
    <w:p w14:paraId="0B320BA4" w14:textId="70A5750F" w:rsidR="00572BB0" w:rsidRDefault="00572BB0">
      <w:pPr>
        <w:pStyle w:val="Caption"/>
      </w:pPr>
      <w:bookmarkStart w:id="241" w:name="_Toc414982077"/>
      <w:bookmarkStart w:id="242" w:name="_Toc36647895"/>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9</w:t>
      </w:r>
      <w:r w:rsidR="00F77480">
        <w:fldChar w:fldCharType="end"/>
      </w:r>
      <w:r>
        <w:t>: Combined Cycle Generating Unit</w:t>
      </w:r>
      <w:bookmarkEnd w:id="241"/>
      <w:bookmarkEnd w:id="242"/>
    </w:p>
    <w:p w14:paraId="19F5380C" w14:textId="77777777" w:rsidR="00572BB0" w:rsidRDefault="0015341F">
      <w:pPr>
        <w:pStyle w:val="ParaText"/>
        <w:jc w:val="center"/>
      </w:pPr>
      <w:r>
        <w:rPr>
          <w:noProof/>
        </w:rPr>
        <w:drawing>
          <wp:inline distT="0" distB="0" distL="0" distR="0" wp14:anchorId="06A1D9FB" wp14:editId="0A343134">
            <wp:extent cx="2895600" cy="3400425"/>
            <wp:effectExtent l="0" t="0" r="0" b="0"/>
            <wp:docPr id="271"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2895600" cy="3400425"/>
                    </a:xfrm>
                    <a:prstGeom prst="rect">
                      <a:avLst/>
                    </a:prstGeom>
                    <a:noFill/>
                    <a:ln>
                      <a:noFill/>
                    </a:ln>
                  </pic:spPr>
                </pic:pic>
              </a:graphicData>
            </a:graphic>
          </wp:inline>
        </w:drawing>
      </w:r>
    </w:p>
    <w:p w14:paraId="6F73D0F0" w14:textId="77777777" w:rsidR="00572BB0" w:rsidRDefault="00572BB0">
      <w:pPr>
        <w:pStyle w:val="ParaText"/>
        <w:jc w:val="left"/>
      </w:pPr>
      <w:r>
        <w:t>The approach to modeling a combined cycle unit is to provide an aggregated Generating Unit with a single market resource ID (defined by the CAISO) regardless of the different modes of operation (e.g., 1</w:t>
      </w:r>
      <w:r>
        <w:rPr>
          <w:rFonts w:cs="Arial"/>
        </w:rPr>
        <w:t>x1, 2x1, etc.).  If th</w:t>
      </w:r>
      <w:r>
        <w:t>e operating characteristics for the particular operating configuration differ from that registered in the Master File under the corresponding resource ID, it is the responsibility of the SC that represents the combined cycle Generating Unit to select the operating mode and submit appropriate three-part Bids and inter-temporal constraints for the corresponding resource ID.</w:t>
      </w:r>
      <w:r>
        <w:rPr>
          <w:rStyle w:val="FootnoteReference"/>
        </w:rPr>
        <w:footnoteReference w:id="29"/>
      </w:r>
      <w:r>
        <w:t xml:space="preserve">  The SCUC optimal scheduling and Dispatch application assumes that the mode of operation is given and constant, as indicated by the selected resource ID, i.e., the operating configuration is not subject to optimization. </w:t>
      </w:r>
    </w:p>
    <w:p w14:paraId="49238A50" w14:textId="77777777" w:rsidR="00572BB0" w:rsidRDefault="00572BB0">
      <w:pPr>
        <w:pStyle w:val="ParaText"/>
        <w:jc w:val="left"/>
      </w:pPr>
      <w:r>
        <w:t>GDFs are used to disaggregate the total output of the plant to individual members for scheduling purposes.</w:t>
      </w:r>
      <w:r>
        <w:rPr>
          <w:rStyle w:val="FootnoteReference"/>
        </w:rPr>
        <w:footnoteReference w:id="30"/>
      </w:r>
      <w:r>
        <w:t xml:space="preserve">  The Generating limits of the resource reflect Market registration and may be different from the physical limits.  The MW value and limits for Dispatch purposes (and the three part UC Bids, Dispatch and Settlement) is based on the overall market resource POR.</w:t>
      </w:r>
    </w:p>
    <w:p w14:paraId="737DF41A" w14:textId="77777777" w:rsidR="00572BB0" w:rsidRDefault="00572BB0">
      <w:pPr>
        <w:pStyle w:val="ParaText"/>
        <w:jc w:val="left"/>
      </w:pPr>
      <w:r>
        <w:t>The combined cycle unit model may have station auxiliary Loads modeled, as described in CAISO Tariff Section 10.1.3.1 (Permitted Netting) and in Section 4.2.3.1.2 of this BPM.</w:t>
      </w:r>
    </w:p>
    <w:p w14:paraId="420A8FDE" w14:textId="77777777" w:rsidR="00572BB0" w:rsidRDefault="00572BB0">
      <w:pPr>
        <w:pStyle w:val="Heading4"/>
        <w:jc w:val="left"/>
      </w:pPr>
      <w:bookmarkStart w:id="243" w:name="_Toc196039157"/>
      <w:bookmarkStart w:id="244" w:name="_Toc391992820"/>
      <w:bookmarkStart w:id="245" w:name="_Toc414981224"/>
      <w:bookmarkStart w:id="246" w:name="_Toc528338336"/>
      <w:r>
        <w:t>Distributed Generation</w:t>
      </w:r>
      <w:bookmarkEnd w:id="243"/>
      <w:bookmarkEnd w:id="244"/>
      <w:bookmarkEnd w:id="245"/>
      <w:bookmarkEnd w:id="246"/>
    </w:p>
    <w:p w14:paraId="2A3E0C65" w14:textId="77777777" w:rsidR="00572BB0" w:rsidRDefault="00572BB0">
      <w:pPr>
        <w:pStyle w:val="ParaText"/>
        <w:jc w:val="left"/>
      </w:pPr>
      <w:r>
        <w:t>Distributed Generation connects to the power system at distribution voltage levels.  Distributed Generation is modeled in the FNM, but is only modeled in the EMS reliability model if it can be meaningfully represented by the State Estimator. This refers to the fact that there are some small resources which the market needs to represent for scheduling and settlements purposes, but are too small to be feasibly represented in the EMS environment. Factors affecting whether distributed Generation can be meaningfully represented by the State Estimator include the availability of real-time telemetry data, the size of the Generating facility, and detail of the system representation between the CAISO Controlled Grid and the underlying systems.  When distributed Generation is represented only in the FNM, it is represented as connecting to the nearest transmission substation.</w:t>
      </w:r>
    </w:p>
    <w:p w14:paraId="296E42E1" w14:textId="77777777" w:rsidR="00572BB0" w:rsidRDefault="00572BB0">
      <w:pPr>
        <w:pStyle w:val="Heading4"/>
        <w:jc w:val="left"/>
      </w:pPr>
      <w:bookmarkStart w:id="247" w:name="_Toc196039158"/>
      <w:bookmarkStart w:id="248" w:name="_Toc391992821"/>
      <w:bookmarkStart w:id="249" w:name="_Toc414981225"/>
      <w:bookmarkStart w:id="250" w:name="_Toc528338337"/>
      <w:r>
        <w:t>Generation Distribution Factors</w:t>
      </w:r>
      <w:bookmarkEnd w:id="247"/>
      <w:bookmarkEnd w:id="248"/>
      <w:bookmarkEnd w:id="249"/>
      <w:bookmarkEnd w:id="250"/>
    </w:p>
    <w:p w14:paraId="06087075" w14:textId="77777777" w:rsidR="00572BB0" w:rsidRDefault="00572BB0">
      <w:pPr>
        <w:pStyle w:val="ParaText"/>
        <w:jc w:val="left"/>
      </w:pPr>
      <w:r>
        <w:t>Generation aggregation supports aggregate bidding of Generation Resources.  The Generation aggregation location corresponds to an Aggregated Pricing Node.  Generation Distribution Factors (GDFs) are used to approximate the share of each of the Generation resources that make up the aggregated Generation. Bids for aggregated Generation resources are submitted for the aggregation, not for individual physical units, and Schedules and Dispatch instructions are similarly sent to the Generator for the aggregated Generation resource.  Since the CAISO's FNM separately models each individual resource for which telemetry is available, GDFs provide the translation from market Bids, Schedules, and Dispatch instructions to the individual units in the FNM.</w:t>
      </w:r>
    </w:p>
    <w:p w14:paraId="0CCEED42" w14:textId="77777777" w:rsidR="00572BB0" w:rsidRDefault="00572BB0">
      <w:pPr>
        <w:pStyle w:val="ParaText"/>
        <w:jc w:val="left"/>
      </w:pPr>
      <w:r>
        <w:t>The aggregated Generation is scheduled as a single Generating Unit Bid.  The aggregated Schedule is distributed to the individual Generation Resources using the specified GDFs, properly normalized to account for any Generation Outages.</w:t>
      </w:r>
    </w:p>
    <w:p w14:paraId="7970ABA7" w14:textId="77777777" w:rsidR="00572BB0" w:rsidRDefault="00572BB0">
      <w:pPr>
        <w:pStyle w:val="ParaText"/>
        <w:jc w:val="left"/>
      </w:pPr>
      <w:r>
        <w:t xml:space="preserve">GDFs are populated into the GDF table through two mechanisms. </w:t>
      </w:r>
    </w:p>
    <w:p w14:paraId="72762C16" w14:textId="77777777" w:rsidR="00572BB0" w:rsidRDefault="00572BB0">
      <w:pPr>
        <w:pStyle w:val="1"/>
        <w:jc w:val="left"/>
      </w:pPr>
      <w:r>
        <w:t xml:space="preserve">First, the SC representing the aggregated Generation Resource may submit GDFs for its Resource as part of its Bid, to represent its expected proportion of output from each Generating Unit within the aggregated Resource. </w:t>
      </w:r>
    </w:p>
    <w:p w14:paraId="3A86431A" w14:textId="77777777" w:rsidR="00572BB0" w:rsidRDefault="00572BB0">
      <w:pPr>
        <w:pStyle w:val="1"/>
        <w:jc w:val="left"/>
      </w:pPr>
      <w:r>
        <w:t>Second, CAISO maintains a default set of GDFs for each aggregated Generation resource, which is based on quantities such as maximum capacity or historical production, and which are used if the SC representing the Generator does not submit GDFs as part of its Bid.</w:t>
      </w:r>
      <w:r>
        <w:rPr>
          <w:rStyle w:val="FootnoteReference"/>
        </w:rPr>
        <w:footnoteReference w:id="31"/>
      </w:r>
    </w:p>
    <w:p w14:paraId="4BC900B4" w14:textId="77777777" w:rsidR="00572BB0" w:rsidRDefault="00572BB0">
      <w:pPr>
        <w:pStyle w:val="Heading4"/>
        <w:jc w:val="left"/>
      </w:pPr>
      <w:bookmarkStart w:id="251" w:name="_Toc196039159"/>
      <w:bookmarkStart w:id="252" w:name="_Toc391992822"/>
      <w:bookmarkStart w:id="253" w:name="_Toc414981226"/>
      <w:bookmarkStart w:id="254" w:name="_Toc528338338"/>
      <w:r>
        <w:t>System Resources</w:t>
      </w:r>
      <w:bookmarkEnd w:id="251"/>
      <w:bookmarkEnd w:id="252"/>
      <w:bookmarkEnd w:id="253"/>
      <w:bookmarkEnd w:id="254"/>
    </w:p>
    <w:p w14:paraId="792CE56F" w14:textId="77777777" w:rsidR="00572BB0" w:rsidRDefault="00572BB0">
      <w:pPr>
        <w:pStyle w:val="ParaText"/>
        <w:numPr>
          <w:ilvl w:val="0"/>
          <w:numId w:val="10"/>
        </w:numPr>
        <w:tabs>
          <w:tab w:val="left" w:pos="1800"/>
        </w:tabs>
      </w:pPr>
      <w:r>
        <w:t>System Resources are defined in the CAISO Tariff as either a</w:t>
      </w:r>
      <w:r w:rsidRPr="007855EB">
        <w:t xml:space="preserve"> group of resources, single resource, or a portion of a resource located outside of the CAISO </w:t>
      </w:r>
      <w:r w:rsidR="005D427F">
        <w:t>Balancing Authority Area</w:t>
      </w:r>
      <w:r w:rsidRPr="007855EB">
        <w:t xml:space="preserve">, or an allocated portion of a </w:t>
      </w:r>
      <w:r w:rsidR="005D427F">
        <w:t>Balancing Authority Area</w:t>
      </w:r>
      <w:r w:rsidRPr="007855EB">
        <w:t xml:space="preserve">’s portfolio of generating resources that are either a static Interchange schedule or directly responsive to that </w:t>
      </w:r>
      <w:r w:rsidR="005D427F">
        <w:t>Balancing Authority Area</w:t>
      </w:r>
      <w:r w:rsidRPr="007855EB">
        <w:t xml:space="preserve">’s Automatic Generation Control (AGC) capable of providing Energy and/or Ancillary Services to the CAISO </w:t>
      </w:r>
      <w:r w:rsidR="005D427F">
        <w:t>Balancing Authority Area</w:t>
      </w:r>
      <w:r w:rsidRPr="007855EB">
        <w:t>, provided that if the System Resource is providing Regulation to the CAISO it is directly responsive to AGC.</w:t>
      </w:r>
      <w:r>
        <w:t xml:space="preserve">  Scheduling Coordinators who desire to offer System Resources into the CAISO Markets must provide the CAISO with a list of the resource names which identifies its type and Intertie location.  These IDs are then placed in the CAISO’s Master File to facilitate participation of such resources.  Attachment B, titled “Master File Update Procedures” in the Market Instruments BPM provides the details regarding the setup and maintenance of System Resources as well as a description of the Market Participant data elements contained in the Master File.</w:t>
      </w:r>
    </w:p>
    <w:p w14:paraId="4A6AD0AE" w14:textId="77777777" w:rsidR="00572BB0" w:rsidRDefault="00572BB0">
      <w:pPr>
        <w:pStyle w:val="Heading4"/>
        <w:jc w:val="left"/>
      </w:pPr>
      <w:bookmarkStart w:id="255" w:name="_Toc196039160"/>
      <w:bookmarkStart w:id="256" w:name="_Toc391992823"/>
      <w:bookmarkStart w:id="257" w:name="_Toc414981227"/>
      <w:bookmarkStart w:id="258" w:name="_Toc528338339"/>
      <w:r>
        <w:t>Participating Load</w:t>
      </w:r>
      <w:bookmarkEnd w:id="255"/>
      <w:bookmarkEnd w:id="256"/>
      <w:bookmarkEnd w:id="257"/>
      <w:bookmarkEnd w:id="258"/>
    </w:p>
    <w:p w14:paraId="7ED478B3" w14:textId="77777777" w:rsidR="00572BB0" w:rsidRDefault="00572BB0">
      <w:pPr>
        <w:pStyle w:val="ParaText"/>
        <w:jc w:val="left"/>
      </w:pPr>
      <w:r>
        <w:t>Loads that are bid into the Market as resources are known as Participating Loads.  The definition of a Participating Load is given in Appendix A of the Tariff as follows:</w:t>
      </w:r>
    </w:p>
    <w:p w14:paraId="382774E5" w14:textId="77777777" w:rsidR="00572BB0" w:rsidRDefault="00572BB0">
      <w:pPr>
        <w:pStyle w:val="ParaText"/>
        <w:ind w:left="720"/>
        <w:jc w:val="left"/>
      </w:pPr>
      <w:r>
        <w:t>“An entity, including an entity with Pumping Load, providing Curtailable Demand, which has undertaken in writing by execution of a Participating Load Agreement to comply with all applicable provisions of the CAISO Tariff.”</w:t>
      </w:r>
    </w:p>
    <w:p w14:paraId="5CBC576C" w14:textId="77777777" w:rsidR="00572BB0" w:rsidRDefault="00572BB0">
      <w:pPr>
        <w:pStyle w:val="ParaText"/>
        <w:jc w:val="left"/>
      </w:pPr>
      <w:r>
        <w:t>In the FNM a non-aggregated Participating Load is modeled as a part of the nodal Load modeled at a particular Node.  The overall Load MW/MVAR values may be measured at the locations shown.</w:t>
      </w:r>
    </w:p>
    <w:p w14:paraId="4072A918" w14:textId="77777777" w:rsidR="00572BB0" w:rsidRDefault="00572BB0">
      <w:pPr>
        <w:pStyle w:val="ParaText"/>
        <w:jc w:val="left"/>
      </w:pPr>
      <w:r>
        <w:t>A Participating Load is a registered nodal Load with meter for participation in CAISO’s Energy and Non-Spinning Reserve AS Markets.</w:t>
      </w:r>
    </w:p>
    <w:p w14:paraId="09CDD5EA" w14:textId="77777777" w:rsidR="00572BB0" w:rsidRDefault="00572BB0">
      <w:pPr>
        <w:pStyle w:val="ParaText"/>
        <w:jc w:val="left"/>
      </w:pPr>
      <w:r>
        <w:t xml:space="preserve">Each Participating Load has one market resource record defined in the Master File with one physical member.  The Master File contains information as to whether this is the only end use-use Load at this location, and other information to allow submission of IFM Bid information for the Participating Loads.  Each market resource is scheduled by a single SC.  In the case of a Participating Load, the market resource may represent only a fraction of the Demand that exists at a Take-Out Point.  Participating Loads may include aggregations across multiple Take-Out Points as discussed in Section 4.2.3.7. </w:t>
      </w:r>
    </w:p>
    <w:p w14:paraId="38941D78" w14:textId="77777777" w:rsidR="00572BB0" w:rsidRDefault="00572BB0">
      <w:pPr>
        <w:pStyle w:val="ParaText"/>
        <w:jc w:val="left"/>
      </w:pPr>
      <w:r>
        <w:t xml:space="preserve">While POD loss adjustments are not made for Loads as they are for Generating Units, both Participating Loads and Generating Units have PNodes that are established for scheduling and Settlement in CAISO Markets.  These PNodes might not be the same as the CNode where the resource is connected. Settlement is made on the basis of the market resource at the Point of Delivery. </w:t>
      </w:r>
    </w:p>
    <w:p w14:paraId="253B458F" w14:textId="77777777" w:rsidR="00572BB0" w:rsidRDefault="00572BB0">
      <w:pPr>
        <w:pStyle w:val="ParaText"/>
        <w:jc w:val="left"/>
      </w:pPr>
      <w:r>
        <w:t>Participating Loads can be set up to participate as a Pumped Storage unit or alternatively under an arrangement that uses a similar bidding approach to the way Non</w:t>
      </w:r>
      <w:r>
        <w:noBreakHyphen/>
        <w:t>Participating Load is structured.</w:t>
      </w:r>
    </w:p>
    <w:p w14:paraId="6DE844EE" w14:textId="77777777" w:rsidR="00572BB0" w:rsidRDefault="00572BB0">
      <w:pPr>
        <w:pStyle w:val="ParaText"/>
        <w:jc w:val="left"/>
      </w:pPr>
      <w:r>
        <w:t>The Pumped Storage alternative cannot be used for Aggregated Participating Loads that share common metering. Thus the second alternative offers a more effective approach for Aggregated Participating Load as discussed in the next section.</w:t>
      </w:r>
    </w:p>
    <w:p w14:paraId="02A95155" w14:textId="77777777" w:rsidR="00572BB0" w:rsidRDefault="00572BB0">
      <w:pPr>
        <w:pStyle w:val="Heading4"/>
        <w:jc w:val="left"/>
      </w:pPr>
      <w:bookmarkStart w:id="259" w:name="_Toc196039161"/>
      <w:bookmarkStart w:id="260" w:name="_Toc391992824"/>
      <w:bookmarkStart w:id="261" w:name="_Toc414981228"/>
      <w:bookmarkStart w:id="262" w:name="_Toc528338340"/>
      <w:r>
        <w:t>Aggregated Participating Loads</w:t>
      </w:r>
      <w:bookmarkEnd w:id="259"/>
      <w:r w:rsidR="00FB4AD0">
        <w:t xml:space="preserve"> and </w:t>
      </w:r>
      <w:r w:rsidR="00CC37C1">
        <w:t>Reliability Demand Response Resources/</w:t>
      </w:r>
      <w:r w:rsidR="00FB4AD0">
        <w:t>Proxy Demand Resources</w:t>
      </w:r>
      <w:bookmarkEnd w:id="260"/>
      <w:bookmarkEnd w:id="261"/>
      <w:bookmarkEnd w:id="262"/>
    </w:p>
    <w:p w14:paraId="34A1C887" w14:textId="77777777" w:rsidR="00572BB0" w:rsidRDefault="00572BB0" w:rsidP="00973A69">
      <w:pPr>
        <w:pStyle w:val="ParaText"/>
        <w:jc w:val="left"/>
      </w:pPr>
      <w:r>
        <w:t>Aggregate Participating Loads that provide Curtailable Demand are treated similar to Participating Loads.  As described in the previous section, two alternative approaches/</w:t>
      </w:r>
      <w:r w:rsidR="009E784E">
        <w:t>structures are</w:t>
      </w:r>
      <w:r>
        <w:t xml:space="preserve"> available to Participating Loads. The first is to deal with the Participating Load in the same way as a Pumped Storage unit is handled. This is discussed in Section 4.2.3.1.3.  The Pumped Storage approach is not expected to be a good representation of the operating characteristics of many Loads that want to take advantage of the Aggregated Participating Load capability.  As discussed in the previous section, a second alternative is available, through a manual CAISO work around, which addresses some of the issues with the first alternative including the shortcoming of not being capable of handling loads that share common metering. Under the alternative approach, the </w:t>
      </w:r>
      <w:bookmarkStart w:id="263" w:name="OLE_LINK17"/>
      <w:bookmarkStart w:id="264" w:name="OLE_LINK18"/>
      <w:r>
        <w:t>Aggregated Participating Load</w:t>
      </w:r>
      <w:bookmarkEnd w:id="263"/>
      <w:bookmarkEnd w:id="264"/>
      <w:r>
        <w:t xml:space="preserve"> is eligible to provide Non–Spinning Reserve (on a contingency basis) provided that metering and network topology support this approach.</w:t>
      </w:r>
      <w:r>
        <w:rPr>
          <w:rStyle w:val="FootnoteReference"/>
        </w:rPr>
        <w:footnoteReference w:id="32"/>
      </w:r>
      <w:r>
        <w:t xml:space="preserve">  Under this alternative approach, the Aggregated Participating Load uses Energy bids similar to Non-Participating Load (ten segment energy only bid curve, etc.).   </w:t>
      </w:r>
    </w:p>
    <w:p w14:paraId="3D96A1B0" w14:textId="77777777" w:rsidR="00572BB0" w:rsidRDefault="00572BB0" w:rsidP="00973A69">
      <w:pPr>
        <w:pStyle w:val="ParaText"/>
        <w:jc w:val="left"/>
      </w:pPr>
      <w:r>
        <w:t>An Aggregated Participating Load is a collection of nodal Participating Loads that may be aggregated if the individual Loads are under 1 MW or are located at the same bus, or may be approved by the CAISO on a case-by-case basis within specified geographic areas, e.g., pumping Loads within the same watershed or water delivery system that bid into the CAISO Markets on a aggregated basis.  The overall Loads at each bus may or may not have MW/MVAR measurements at the bus level.  In general, the aggregated Participating Loads must be electrically (topologically) close. The pumping plants that are currently Participating Loads are within the same water delivery system. For scheduling, Scheduling Coordinators representing Participating Loads will submit their Schedules as an aggregated resource ID, and the IFM/RTM will distribute the Schedules to individual Loads for optimization. In general, the Load aggregations must be in a single AS Region and RUC zone.</w:t>
      </w:r>
    </w:p>
    <w:p w14:paraId="56C5A1B8" w14:textId="77777777" w:rsidR="00572BB0" w:rsidRDefault="00572BB0" w:rsidP="00973A69">
      <w:pPr>
        <w:pStyle w:val="ParaText"/>
        <w:jc w:val="left"/>
      </w:pPr>
      <w:r>
        <w:t>An Aggregated Participating Load is registered as a Custom Load Aggregation Point and consists of multiple nodal Participating Loads.  The individual nodal Participating Loads must be metered to qualify for registration.  The Aggregated Participating Load bids into the CAISO’s Energy and Non-Spinning Reserve AS Markets pursuant to Tariff Sections 30.5.2.3 and 30.5.2.6 as a single entity and is included in SCUC optimization accordingly.</w:t>
      </w:r>
    </w:p>
    <w:p w14:paraId="76DA064D" w14:textId="77777777" w:rsidR="00572BB0" w:rsidRDefault="00572BB0">
      <w:pPr>
        <w:pStyle w:val="ParaText"/>
        <w:jc w:val="left"/>
      </w:pPr>
      <w:r>
        <w:t xml:space="preserve">The Master File contains registration of a market resource for each Aggregated Participating Load and its member nodal Participating Loads.  An Aggregated Participating Load may include only a portion of a member nodal Load.  The default Aggregated Participating Load’s Load Distribution Factors, known as Custom Load Distribution Factors (CLDFs) are registered in the Master File.  CLDFs represent the percentage of each individual member’s default share of the Aggregated Participating Load.  It is possible that only a portion of a Participating Load will be subject to a Bid in any particular time interval, although it is expected that the full amount of Demand that is registered as a Participating Load would be dispatchable at some point in time.  The full amount of Demand that is registered as a Participating Load would be subject to its locational price, rather than the LAP or MSS price, pursuant to Tariff Section 30.5.3.2. </w:t>
      </w:r>
    </w:p>
    <w:p w14:paraId="2530BED8" w14:textId="77777777" w:rsidR="00572BB0" w:rsidRDefault="00572BB0">
      <w:pPr>
        <w:pStyle w:val="ParaText"/>
        <w:jc w:val="left"/>
      </w:pPr>
      <w:r>
        <w:t>For the FNM and for market applications, this market resource is referenced by the ID of the registered Aggregated Participating Load.</w:t>
      </w:r>
    </w:p>
    <w:p w14:paraId="5A163C82" w14:textId="77777777" w:rsidR="00FB4AD0" w:rsidRPr="006334FD" w:rsidRDefault="00FB4AD0">
      <w:pPr>
        <w:pStyle w:val="ParaText"/>
        <w:jc w:val="left"/>
      </w:pPr>
      <w:r>
        <w:t xml:space="preserve">The modeling of </w:t>
      </w:r>
      <w:r w:rsidR="00CC37C1" w:rsidRPr="00CC37C1">
        <w:t xml:space="preserve">Reliability Demand Response Resources (RDRR) or </w:t>
      </w:r>
      <w:r>
        <w:t xml:space="preserve">Proxy Demand </w:t>
      </w:r>
      <w:r w:rsidR="00CC37C1" w:rsidRPr="00CC37C1">
        <w:t xml:space="preserve">Resources (PDR) </w:t>
      </w:r>
      <w:r>
        <w:t xml:space="preserve">is similar to the modeling of Aggregated Participating Loads.  A </w:t>
      </w:r>
      <w:r w:rsidR="00CC37C1" w:rsidRPr="00CC37C1">
        <w:t xml:space="preserve">Reliability Demand Response Resource or </w:t>
      </w:r>
      <w:r>
        <w:t xml:space="preserve">Proxy Demand Resource is a </w:t>
      </w:r>
      <w:r w:rsidRPr="00FB4AD0">
        <w:t xml:space="preserve">Load or aggregation of Loads </w:t>
      </w:r>
      <w:r>
        <w:t xml:space="preserve">that </w:t>
      </w:r>
      <w:r w:rsidRPr="00FB4AD0">
        <w:t>provid</w:t>
      </w:r>
      <w:r>
        <w:t>es</w:t>
      </w:r>
      <w:r w:rsidRPr="00FB4AD0">
        <w:t xml:space="preserve"> Demand Response Services pursuant to a </w:t>
      </w:r>
      <w:r w:rsidR="00CC37C1" w:rsidRPr="00CC37C1">
        <w:t xml:space="preserve">Demand Response Provider </w:t>
      </w:r>
      <w:r w:rsidRPr="00FB4AD0">
        <w:t>Agreement</w:t>
      </w:r>
      <w:r>
        <w:t xml:space="preserve"> between the CAISO and a Demand Response Provider, which can be represented by a different Scheduling Coordinator than the Load Serving Entity.  The Load Serving Entity schedules the demand of these Loads as described in section 4.2.2.  </w:t>
      </w:r>
      <w:r w:rsidR="00BE35B7" w:rsidRPr="00BE35B7">
        <w:t>The Demand Response Provider establishes a separate resource consisting of a proxy generator at a PNode, or an aggregation of proxy generators at an APNode, which have the general characteristics of other generator aggregations for network modeling purposes, as described in section 4.2.3.2</w:t>
      </w:r>
      <w:r w:rsidR="00703B2B" w:rsidRPr="006334FD">
        <w:t>.</w:t>
      </w:r>
      <w:r w:rsidR="009A61D2" w:rsidRPr="006334FD">
        <w:t xml:space="preserve">  The locations of proxy generators may be either established at default locations by the CAISO</w:t>
      </w:r>
      <w:r w:rsidR="00E940CE" w:rsidRPr="006334FD">
        <w:t xml:space="preserve"> (pre-defined </w:t>
      </w:r>
      <w:r w:rsidR="00CC37C1">
        <w:t>RDRR/</w:t>
      </w:r>
      <w:r w:rsidR="00E940CE" w:rsidRPr="006334FD">
        <w:t>PDR)</w:t>
      </w:r>
      <w:r w:rsidR="009A61D2" w:rsidRPr="006334FD">
        <w:t>, using Generation Distribution Factors maintained by the CAISO</w:t>
      </w:r>
      <w:r w:rsidR="00E940CE" w:rsidRPr="006334FD">
        <w:t xml:space="preserve"> (custom </w:t>
      </w:r>
      <w:r w:rsidR="00CC37C1">
        <w:t>RDRR/</w:t>
      </w:r>
      <w:r w:rsidR="00E940CE" w:rsidRPr="006334FD">
        <w:t>PDR)</w:t>
      </w:r>
      <w:r w:rsidR="009A61D2" w:rsidRPr="006334FD">
        <w:t xml:space="preserve">, or identified by the Demand Response Aggregator, who would then provide Generation Distribution Factors to the CAISO.  </w:t>
      </w:r>
      <w:r w:rsidR="00BE35B7" w:rsidRPr="00BE35B7">
        <w:t xml:space="preserve">The Generation Distribution Factors are weighting factors for calculation of applicable LMP for the </w:t>
      </w:r>
      <w:r w:rsidR="00CC37C1" w:rsidRPr="00CC37C1">
        <w:t xml:space="preserve">Reliability Demand Response Resource or </w:t>
      </w:r>
      <w:r w:rsidR="00BE35B7" w:rsidRPr="00BE35B7">
        <w:t xml:space="preserve">Proxy Demand Resource. </w:t>
      </w:r>
      <w:r w:rsidR="00FE4953">
        <w:t xml:space="preserve"> </w:t>
      </w:r>
      <w:r w:rsidR="00971260" w:rsidRPr="006334FD">
        <w:t xml:space="preserve">The aggregations of locations in a </w:t>
      </w:r>
      <w:r w:rsidR="00CC37C1" w:rsidRPr="00CC37C1">
        <w:t xml:space="preserve">Reliability Demand Response Resource or </w:t>
      </w:r>
      <w:r w:rsidR="00971260" w:rsidRPr="006334FD">
        <w:t>Proxy Demand Resource must be contained within a Sub-Load Aggregation Point (Sub-LAP)</w:t>
      </w:r>
      <w:r w:rsidR="00EB7133" w:rsidRPr="006334FD">
        <w:t>, which is a subset of PNodes designated by the CAISO within a Default LAP</w:t>
      </w:r>
      <w:r w:rsidR="00971260" w:rsidRPr="006334FD">
        <w:t>.</w:t>
      </w:r>
      <w:r w:rsidR="00D6260F" w:rsidRPr="006334FD">
        <w:t xml:space="preserve">  Within each Sub-LAP, the default locations that the CAISO identifies to represent </w:t>
      </w:r>
      <w:r w:rsidR="00CC37C1" w:rsidRPr="00CC37C1">
        <w:t xml:space="preserve">Reliability Demand Response Resources or </w:t>
      </w:r>
      <w:r w:rsidR="00D6260F" w:rsidRPr="006334FD">
        <w:t xml:space="preserve">Proxy Demand </w:t>
      </w:r>
      <w:r w:rsidR="00FE4953">
        <w:t>R</w:t>
      </w:r>
      <w:r w:rsidR="00FE4953" w:rsidRPr="006334FD">
        <w:t xml:space="preserve">esources </w:t>
      </w:r>
      <w:r w:rsidR="00D6260F" w:rsidRPr="006334FD">
        <w:t>represent take-out points serving the largest amounts of demand within the Sub-LAP, and are distributed sufficiently to represent the geographic distribution of Load within the Sub-LAP.</w:t>
      </w:r>
    </w:p>
    <w:p w14:paraId="221C317A" w14:textId="77777777" w:rsidR="00572BB0" w:rsidRDefault="00572BB0">
      <w:pPr>
        <w:pStyle w:val="Heading4"/>
        <w:jc w:val="left"/>
      </w:pPr>
      <w:bookmarkStart w:id="265" w:name="_Toc196039162"/>
      <w:bookmarkStart w:id="266" w:name="_Toc391992825"/>
      <w:bookmarkStart w:id="267" w:name="_Toc414981229"/>
      <w:bookmarkStart w:id="268" w:name="_Toc528338341"/>
      <w:r>
        <w:t>Point of Receipt</w:t>
      </w:r>
      <w:bookmarkEnd w:id="265"/>
      <w:bookmarkEnd w:id="266"/>
      <w:bookmarkEnd w:id="267"/>
      <w:bookmarkEnd w:id="268"/>
    </w:p>
    <w:p w14:paraId="2EA2DE87" w14:textId="77777777" w:rsidR="00572BB0" w:rsidRDefault="00572BB0">
      <w:pPr>
        <w:pStyle w:val="ParaText"/>
        <w:jc w:val="left"/>
      </w:pPr>
      <w:r>
        <w:t>The section addresses the issues related to losses within a Market Participant’s internal network where the Point of Receipt (POR) for Generation is not located at the same node where the Energy is produced.</w:t>
      </w:r>
    </w:p>
    <w:p w14:paraId="393FA647" w14:textId="77777777" w:rsidR="00572BB0" w:rsidRDefault="00572BB0">
      <w:pPr>
        <w:pStyle w:val="ParaText"/>
        <w:jc w:val="left"/>
      </w:pPr>
      <w:r>
        <w:t>The physical model within FNM is based on a detailed model of the power system with individual equipment represented.  The analytical applications (power flow, contingency analysis, loss sensitivity and shift factor calculations) use this model.</w:t>
      </w:r>
    </w:p>
    <w:p w14:paraId="59DAC556" w14:textId="77777777" w:rsidR="00572BB0" w:rsidRDefault="00572BB0">
      <w:pPr>
        <w:pStyle w:val="ParaText"/>
        <w:jc w:val="left"/>
      </w:pPr>
      <w:r>
        <w:t>The commercial content of the FNM is defined as an additional layer on top of the detailed physical layer.  The commercial model is based on the model of resources as they participate in CAISO Markets and deliver their products at their POR.</w:t>
      </w:r>
      <w:r w:rsidR="00CE0D7A" w:rsidRPr="00B27957">
        <w:t xml:space="preserve"> </w:t>
      </w:r>
      <w:r w:rsidR="00CE0D7A">
        <w:t xml:space="preserve"> </w:t>
      </w:r>
      <w:r w:rsidR="00CE0D7A" w:rsidRPr="000D181E">
        <w:t xml:space="preserve">Multiple resources can utilize a common POR in the Full Network Model if they deliver energy into CAISO in the same physical point and </w:t>
      </w:r>
      <w:r w:rsidR="00CE0D7A">
        <w:t>they have</w:t>
      </w:r>
      <w:r w:rsidR="00CE0D7A" w:rsidRPr="000D181E">
        <w:t xml:space="preserve"> similar electrical connection characteristic</w:t>
      </w:r>
      <w:r w:rsidR="00CE0D7A">
        <w:t>s</w:t>
      </w:r>
      <w:r w:rsidR="00CE0D7A" w:rsidRPr="000D181E">
        <w:t>.  In the situation where multiple resources have different physical connection point</w:t>
      </w:r>
      <w:r w:rsidR="00CE0D7A">
        <w:t>s</w:t>
      </w:r>
      <w:r w:rsidR="00CE0D7A" w:rsidRPr="000D181E">
        <w:t xml:space="preserve"> or different electrical connection characteristic</w:t>
      </w:r>
      <w:r w:rsidR="00CE0D7A">
        <w:t>s</w:t>
      </w:r>
      <w:r w:rsidR="00CE0D7A" w:rsidRPr="000D181E">
        <w:t>, the CAISO may create separate POR</w:t>
      </w:r>
      <w:r w:rsidR="00CE0D7A">
        <w:t>s</w:t>
      </w:r>
      <w:r w:rsidR="00CE0D7A" w:rsidRPr="000D181E">
        <w:t xml:space="preserve"> to effectively manage the Grid via the detailed modeling of FNM</w:t>
      </w:r>
      <w:r w:rsidR="00CE0D7A">
        <w:t xml:space="preserve">.  </w:t>
      </w:r>
      <w:r w:rsidR="00CE0D7A" w:rsidRPr="00086BE4">
        <w:t xml:space="preserve">The situations in which the CAISO would consider a resource to have different electrical connection characteristics include, among others, generators </w:t>
      </w:r>
      <w:r w:rsidR="00CE0D7A" w:rsidRPr="00D75AB8">
        <w:t>that have remedial action schemes installed.  These generat</w:t>
      </w:r>
      <w:r w:rsidR="00CE0D7A">
        <w:t>or</w:t>
      </w:r>
      <w:r w:rsidR="00CE0D7A" w:rsidRPr="00D75AB8">
        <w:t>s have different electrical characteristics than those that do not have remedial action schemes installed.</w:t>
      </w:r>
      <w:r w:rsidR="00CE0D7A" w:rsidRPr="00086BE4">
        <w:t xml:space="preserve">  The modeling of different electrical connection characteristics at the same physical connection point may result in each of the PORs having different locational marginal prices.</w:t>
      </w:r>
    </w:p>
    <w:p w14:paraId="38D16263" w14:textId="77777777" w:rsidR="00572BB0" w:rsidRDefault="00572BB0">
      <w:pPr>
        <w:pStyle w:val="ParaText"/>
        <w:jc w:val="left"/>
      </w:pPr>
      <w:r>
        <w:t xml:space="preserve">Exhibit 4-10 illustrates an example of a physical model with three Generating Units belonging to a Market Participant.  The Market Participant connects to the CAISO Controlled Grid through the Market Participant’s own transmission system.  Exhibit 4-11 is the representation of the same participant on the market side where the physical resources are aggregated to a single market resource and the transmission facilities of the Market Participant and the related losses are internalized. </w:t>
      </w:r>
    </w:p>
    <w:p w14:paraId="53B84A41" w14:textId="77777777" w:rsidR="00572BB0" w:rsidRDefault="00572BB0">
      <w:pPr>
        <w:pStyle w:val="ParaText"/>
        <w:jc w:val="left"/>
      </w:pPr>
      <w:r>
        <w:t>In general, a meter may be located at either the resource's PNode or another point that is closer to the CNode where the resource is physically connected.  If the meter is not located at the PNode, the meter may or may not contain electronic loss compensation to represent deliveries to the PNode.  The ADFs and beta values will be determined through AC power flow analysis, and applied using the stated equations as discussed later in this section.</w:t>
      </w:r>
    </w:p>
    <w:p w14:paraId="600574BB" w14:textId="77777777" w:rsidR="00572BB0" w:rsidRDefault="00572BB0">
      <w:pPr>
        <w:pStyle w:val="ParaText"/>
        <w:jc w:val="left"/>
      </w:pPr>
      <w:r>
        <w:t>The key considerations for the three Generating Unit examples are:</w:t>
      </w:r>
    </w:p>
    <w:p w14:paraId="4C5C10F6" w14:textId="77777777" w:rsidR="00572BB0" w:rsidRDefault="00572BB0">
      <w:pPr>
        <w:pStyle w:val="Bullet1HRt"/>
        <w:jc w:val="left"/>
      </w:pPr>
      <w:r>
        <w:t>The LMPs at Buses 1 and 2 and other ISO Grid locations must not be influenced by the internal losses associated with the network of the Market Participant.</w:t>
      </w:r>
    </w:p>
    <w:p w14:paraId="03037DD8" w14:textId="77777777" w:rsidR="00572BB0" w:rsidRDefault="00572BB0">
      <w:pPr>
        <w:pStyle w:val="Bullet1HRt"/>
        <w:jc w:val="left"/>
      </w:pPr>
      <w:r>
        <w:t>Network loss sensitivities must exclude the impact of the Market Participant’s internal network.</w:t>
      </w:r>
    </w:p>
    <w:p w14:paraId="37FF7E18" w14:textId="77777777" w:rsidR="00572BB0" w:rsidRDefault="00572BB0">
      <w:pPr>
        <w:pStyle w:val="Bullet1HRt"/>
        <w:jc w:val="left"/>
      </w:pPr>
      <w:r>
        <w:t>The Market Participant’s internal losses must not be included in the calculation of total system losses.</w:t>
      </w:r>
    </w:p>
    <w:p w14:paraId="5F952228" w14:textId="77777777" w:rsidR="000936E3" w:rsidRDefault="000936E3">
      <w:pPr>
        <w:pStyle w:val="Caption"/>
      </w:pPr>
    </w:p>
    <w:p w14:paraId="774C354A" w14:textId="77777777" w:rsidR="000936E3" w:rsidRDefault="000936E3">
      <w:pPr>
        <w:pStyle w:val="Caption"/>
      </w:pPr>
    </w:p>
    <w:p w14:paraId="41A55324" w14:textId="77777777" w:rsidR="000936E3" w:rsidRDefault="000936E3">
      <w:pPr>
        <w:pStyle w:val="Caption"/>
      </w:pPr>
    </w:p>
    <w:p w14:paraId="7E735E45" w14:textId="77777777" w:rsidR="000936E3" w:rsidRDefault="000936E3">
      <w:pPr>
        <w:pStyle w:val="Caption"/>
      </w:pPr>
    </w:p>
    <w:p w14:paraId="2AF4873C" w14:textId="745C46AD" w:rsidR="00572BB0" w:rsidRDefault="00572BB0">
      <w:pPr>
        <w:pStyle w:val="Caption"/>
      </w:pPr>
      <w:bookmarkStart w:id="269" w:name="_Toc414982078"/>
      <w:bookmarkStart w:id="270" w:name="_Toc36647896"/>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10</w:t>
      </w:r>
      <w:r w:rsidR="00F77480">
        <w:fldChar w:fldCharType="end"/>
      </w:r>
      <w:r>
        <w:t>: Detailed Physical Model of Aggregated Market Participant</w:t>
      </w:r>
      <w:bookmarkEnd w:id="269"/>
      <w:bookmarkEnd w:id="270"/>
    </w:p>
    <w:p w14:paraId="01F4E08B" w14:textId="77777777" w:rsidR="00572BB0" w:rsidRDefault="0015341F">
      <w:pPr>
        <w:pStyle w:val="ParaText"/>
        <w:jc w:val="center"/>
      </w:pPr>
      <w:r>
        <w:rPr>
          <w:noProof/>
        </w:rPr>
        <w:drawing>
          <wp:inline distT="0" distB="0" distL="0" distR="0" wp14:anchorId="0F504227" wp14:editId="150696BB">
            <wp:extent cx="2933700" cy="2343150"/>
            <wp:effectExtent l="0" t="0" r="0" b="0"/>
            <wp:docPr id="270"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73" cstate="print">
                      <a:extLst>
                        <a:ext uri="{28A0092B-C50C-407E-A947-70E740481C1C}">
                          <a14:useLocalDpi xmlns:a14="http://schemas.microsoft.com/office/drawing/2010/main" val="0"/>
                        </a:ext>
                      </a:extLst>
                    </a:blip>
                    <a:srcRect/>
                    <a:stretch>
                      <a:fillRect/>
                    </a:stretch>
                  </pic:blipFill>
                  <pic:spPr bwMode="auto">
                    <a:xfrm>
                      <a:off x="0" y="0"/>
                      <a:ext cx="2933700" cy="2343150"/>
                    </a:xfrm>
                    <a:prstGeom prst="rect">
                      <a:avLst/>
                    </a:prstGeom>
                    <a:noFill/>
                    <a:ln>
                      <a:noFill/>
                    </a:ln>
                  </pic:spPr>
                </pic:pic>
              </a:graphicData>
            </a:graphic>
          </wp:inline>
        </w:drawing>
      </w:r>
    </w:p>
    <w:p w14:paraId="2A56DC82" w14:textId="1F283402" w:rsidR="00572BB0" w:rsidRDefault="00572BB0">
      <w:pPr>
        <w:pStyle w:val="Caption"/>
      </w:pPr>
      <w:bookmarkStart w:id="271" w:name="_Toc414982079"/>
      <w:bookmarkStart w:id="272" w:name="_Toc36647897"/>
      <w:r>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noBreakHyphen/>
      </w:r>
      <w:r w:rsidR="00F77480">
        <w:fldChar w:fldCharType="begin"/>
      </w:r>
      <w:r w:rsidR="00F77480">
        <w:instrText xml:space="preserve"> SEQ Exhibit \* ARABIC \s 1 </w:instrText>
      </w:r>
      <w:r w:rsidR="00F77480">
        <w:fldChar w:fldCharType="separate"/>
      </w:r>
      <w:r w:rsidR="003E02FC">
        <w:t>11</w:t>
      </w:r>
      <w:r w:rsidR="00F77480">
        <w:fldChar w:fldCharType="end"/>
      </w:r>
      <w:r>
        <w:t>: Commercial Model of Aggregated Market Resource</w:t>
      </w:r>
      <w:bookmarkEnd w:id="271"/>
      <w:bookmarkEnd w:id="272"/>
    </w:p>
    <w:p w14:paraId="615640EB" w14:textId="77777777" w:rsidR="00572BB0" w:rsidRDefault="0015341F">
      <w:pPr>
        <w:pStyle w:val="ParaText"/>
        <w:jc w:val="center"/>
      </w:pPr>
      <w:r>
        <w:rPr>
          <w:noProof/>
        </w:rPr>
        <w:drawing>
          <wp:inline distT="0" distB="0" distL="0" distR="0" wp14:anchorId="38D13F21" wp14:editId="4E6F9B7F">
            <wp:extent cx="3038475" cy="2019300"/>
            <wp:effectExtent l="0" t="0" r="9525" b="0"/>
            <wp:docPr id="269"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3038475" cy="2019300"/>
                    </a:xfrm>
                    <a:prstGeom prst="rect">
                      <a:avLst/>
                    </a:prstGeom>
                    <a:noFill/>
                    <a:ln>
                      <a:noFill/>
                    </a:ln>
                  </pic:spPr>
                </pic:pic>
              </a:graphicData>
            </a:graphic>
          </wp:inline>
        </w:drawing>
      </w:r>
    </w:p>
    <w:p w14:paraId="4505521C" w14:textId="77777777" w:rsidR="00572BB0" w:rsidRDefault="00572BB0">
      <w:pPr>
        <w:pStyle w:val="ParaText"/>
        <w:jc w:val="left"/>
      </w:pPr>
      <w:r>
        <w:t xml:space="preserve">An approximate model is used to allow a simplified approach for handling the situation where the POR is distinct from the physical Generator terminal.  The key to the approach is to define two quantities for each of the physical resources that are associated with the market resource.  The first is the aggregate distribution factor (ADF).  This is the distribution factor that indicates how much of the aggregate market resource is distributed to an individual Generator if the internal network for the Market Participant were lossless (ADFs in the formulations in this section of the document are lossless GDFs).  In other words the ADF values would sum to 1.0 for all the physical Generators that are associated with the aggregate Resource.  The second quantity that is defined for a physical Generator that is part of an aggregate is the factor beta.  This factor represents how much of the MW output of the physical Generator is lost before it reaches the POR for the market resource.  This factor allows the losses of the Market Participant’s internal network to be approximated in a simple fashion.  The ADF and beta for an individual are combined into an overall GDF. </w:t>
      </w:r>
    </w:p>
    <w:p w14:paraId="782BD4BC" w14:textId="77777777" w:rsidR="00572BB0" w:rsidRDefault="00572BB0">
      <w:pPr>
        <w:pStyle w:val="ParaText"/>
        <w:jc w:val="left"/>
      </w:pPr>
      <w:r>
        <w:t>The following formulas indicate how these factors are used to go between the physical Generators and the market resource.  They also indicate how the internal losses of the Market Participant’s network are excluded from impacting the market losses and loss sensitivities.</w:t>
      </w:r>
    </w:p>
    <w:p w14:paraId="448D24F6" w14:textId="77777777" w:rsidR="00572BB0" w:rsidRDefault="00572BB0">
      <w:pPr>
        <w:pStyle w:val="Bullet1HRt"/>
        <w:jc w:val="left"/>
      </w:pPr>
      <w:r>
        <w:t>Disaggregate market resources to physical resources using the following formulas:</w:t>
      </w:r>
    </w:p>
    <w:p w14:paraId="75CFC429" w14:textId="77777777" w:rsidR="00572BB0" w:rsidRDefault="00572BB0">
      <w:pPr>
        <w:ind w:left="360" w:firstLine="360"/>
        <w:jc w:val="left"/>
      </w:pPr>
      <w:r w:rsidRPr="00FE5FF1">
        <w:rPr>
          <w:position w:val="-12"/>
        </w:rPr>
        <w:object w:dxaOrig="1540" w:dyaOrig="360" w14:anchorId="2AAD2E0E">
          <v:shape id="_x0000_i1045" type="#_x0000_t75" style="width:79.2pt;height:22.8pt" o:ole="" fillcolor="window">
            <v:imagedata r:id="rId75" o:title=""/>
          </v:shape>
          <o:OLEObject Type="Embed" ProgID="Equation.3" ShapeID="_x0000_i1045" DrawAspect="Content" ObjectID="_1787647803" r:id="rId76"/>
        </w:object>
      </w:r>
    </w:p>
    <w:p w14:paraId="3EA54E15" w14:textId="77777777" w:rsidR="00572BB0" w:rsidRDefault="00572BB0">
      <w:pPr>
        <w:ind w:left="360" w:firstLine="360"/>
        <w:jc w:val="left"/>
      </w:pPr>
      <w:r w:rsidRPr="00FE5FF1">
        <w:rPr>
          <w:position w:val="-30"/>
        </w:rPr>
        <w:object w:dxaOrig="1600" w:dyaOrig="700" w14:anchorId="50CC9D89">
          <v:shape id="_x0000_i1046" type="#_x0000_t75" style="width:79.8pt;height:36.6pt" o:ole="" fillcolor="window">
            <v:imagedata r:id="rId77" o:title=""/>
          </v:shape>
          <o:OLEObject Type="Embed" ProgID="Equation.3" ShapeID="_x0000_i1046" DrawAspect="Content" ObjectID="_1787647804" r:id="rId78"/>
        </w:object>
      </w:r>
    </w:p>
    <w:p w14:paraId="66B158C3" w14:textId="77777777" w:rsidR="00572BB0" w:rsidRDefault="00572BB0">
      <w:pPr>
        <w:pStyle w:val="Bullet1HRt"/>
        <w:jc w:val="left"/>
      </w:pPr>
      <w:r>
        <w:t>Convert calculated system losses calculated by network applications (NA) to market losses for use by SCUC according to the following formula:</w:t>
      </w:r>
    </w:p>
    <w:p w14:paraId="3CA72893" w14:textId="77777777" w:rsidR="00572BB0" w:rsidRDefault="00572BB0">
      <w:pPr>
        <w:ind w:left="360" w:firstLine="360"/>
        <w:jc w:val="left"/>
      </w:pPr>
      <w:r w:rsidRPr="00FE5FF1">
        <w:rPr>
          <w:position w:val="-28"/>
        </w:rPr>
        <w:object w:dxaOrig="2299" w:dyaOrig="680" w14:anchorId="54C4716D">
          <v:shape id="_x0000_i1047" type="#_x0000_t75" style="width:115.8pt;height:36.6pt" o:ole="" fillcolor="window">
            <v:imagedata r:id="rId79" o:title=""/>
          </v:shape>
          <o:OLEObject Type="Embed" ProgID="Equation.3" ShapeID="_x0000_i1047" DrawAspect="Content" ObjectID="_1787647805" r:id="rId80"/>
        </w:object>
      </w:r>
    </w:p>
    <w:p w14:paraId="73CC7347" w14:textId="77777777" w:rsidR="00572BB0" w:rsidRDefault="00572BB0">
      <w:pPr>
        <w:pStyle w:val="Bullet1HRt"/>
        <w:jc w:val="left"/>
      </w:pPr>
      <w:r>
        <w:t>Convert the NA calculated physical loss sensitivities to a market resource loss sensitivity using the following formula:</w:t>
      </w:r>
    </w:p>
    <w:p w14:paraId="056F6FDF" w14:textId="77777777" w:rsidR="00572BB0" w:rsidRDefault="00572BB0">
      <w:pPr>
        <w:ind w:left="360" w:firstLine="360"/>
        <w:jc w:val="left"/>
      </w:pPr>
      <w:r w:rsidRPr="00FE5FF1">
        <w:rPr>
          <w:position w:val="-30"/>
        </w:rPr>
        <w:object w:dxaOrig="6420" w:dyaOrig="700" w14:anchorId="0F404894">
          <v:shape id="_x0000_i1048" type="#_x0000_t75" style="width:323.4pt;height:36.6pt" o:ole="" fillcolor="window">
            <v:imagedata r:id="rId81" o:title=""/>
          </v:shape>
          <o:OLEObject Type="Embed" ProgID="Equation.3" ShapeID="_x0000_i1048" DrawAspect="Content" ObjectID="_1787647806" r:id="rId82"/>
        </w:object>
      </w:r>
    </w:p>
    <w:p w14:paraId="1F2361E8" w14:textId="77777777" w:rsidR="00572BB0" w:rsidRDefault="00572BB0">
      <w:pPr>
        <w:pStyle w:val="Bullet1HRt"/>
        <w:jc w:val="left"/>
      </w:pPr>
      <w:r>
        <w:t>Convert the NA calculated physical Resource MW base points to the market resource MW base point using the following formula:</w:t>
      </w:r>
    </w:p>
    <w:p w14:paraId="2B6FB4FC" w14:textId="77777777" w:rsidR="00572BB0" w:rsidRDefault="00572BB0">
      <w:pPr>
        <w:ind w:left="360" w:firstLine="360"/>
        <w:jc w:val="left"/>
      </w:pPr>
      <w:r w:rsidRPr="00FE5FF1">
        <w:rPr>
          <w:position w:val="-28"/>
        </w:rPr>
        <w:object w:dxaOrig="2020" w:dyaOrig="680" w14:anchorId="302D1169">
          <v:shape id="_x0000_i1049" type="#_x0000_t75" style="width:100.2pt;height:36.6pt" o:ole="" fillcolor="window">
            <v:imagedata r:id="rId83" o:title=""/>
          </v:shape>
          <o:OLEObject Type="Embed" ProgID="Equation.3" ShapeID="_x0000_i1049" DrawAspect="Content" ObjectID="_1787647807" r:id="rId84"/>
        </w:object>
      </w:r>
    </w:p>
    <w:p w14:paraId="777EE7C2" w14:textId="77777777" w:rsidR="00572BB0" w:rsidRDefault="00572BB0" w:rsidP="00950284">
      <w:pPr>
        <w:pStyle w:val="Heading3"/>
        <w:jc w:val="left"/>
      </w:pPr>
      <w:bookmarkStart w:id="273" w:name="_Toc196039163"/>
      <w:bookmarkStart w:id="274" w:name="_Toc391992826"/>
      <w:bookmarkStart w:id="275" w:name="_Toc414981230"/>
      <w:bookmarkStart w:id="276" w:name="_Toc528338342"/>
      <w:r>
        <w:t>Modeling Transmission Related Market Attributes</w:t>
      </w:r>
      <w:bookmarkEnd w:id="273"/>
      <w:bookmarkEnd w:id="274"/>
      <w:bookmarkEnd w:id="275"/>
      <w:bookmarkEnd w:id="276"/>
    </w:p>
    <w:p w14:paraId="5A8DF0DD" w14:textId="77777777" w:rsidR="00572BB0" w:rsidRDefault="00572BB0">
      <w:pPr>
        <w:pStyle w:val="ParaText"/>
        <w:jc w:val="left"/>
      </w:pPr>
      <w:r>
        <w:t>The following sections describe market related concepts impacting transmission system modeling in the FNM.</w:t>
      </w:r>
    </w:p>
    <w:p w14:paraId="125E4400" w14:textId="77777777" w:rsidR="00572BB0" w:rsidRDefault="00572BB0">
      <w:pPr>
        <w:pStyle w:val="Heading4"/>
        <w:jc w:val="left"/>
      </w:pPr>
      <w:bookmarkStart w:id="277" w:name="_Toc196039164"/>
      <w:bookmarkStart w:id="278" w:name="_Toc391992827"/>
      <w:bookmarkStart w:id="279" w:name="_Toc414981231"/>
      <w:bookmarkStart w:id="280" w:name="_Toc528338343"/>
      <w:r>
        <w:t>Intertie</w:t>
      </w:r>
      <w:r w:rsidR="00D71AF1">
        <w:t xml:space="preserve"> Scheduling Constraint</w:t>
      </w:r>
      <w:r>
        <w:t>s</w:t>
      </w:r>
      <w:bookmarkEnd w:id="277"/>
      <w:bookmarkEnd w:id="278"/>
      <w:bookmarkEnd w:id="279"/>
      <w:bookmarkEnd w:id="280"/>
    </w:p>
    <w:p w14:paraId="45637530" w14:textId="77777777" w:rsidR="00572BB0" w:rsidRDefault="00572BB0">
      <w:pPr>
        <w:pStyle w:val="ParaText"/>
        <w:jc w:val="left"/>
      </w:pPr>
      <w:r>
        <w:t xml:space="preserve">Interties represent the transmission interconnections between the CAISO </w:t>
      </w:r>
      <w:r w:rsidR="005D427F">
        <w:t>Balancing Authority Area</w:t>
      </w:r>
      <w:r>
        <w:t xml:space="preserve"> and adjoining </w:t>
      </w:r>
      <w:r w:rsidR="005D427F">
        <w:t>Balancing Authority Area</w:t>
      </w:r>
      <w:r>
        <w:t xml:space="preserve">s and are used as the Scheduling Points for imports, exports, and wheeling.  Interties or Scheduling Points are also used for wheeling power across a </w:t>
      </w:r>
      <w:r w:rsidR="005D427F">
        <w:t>Balancing Authority Area</w:t>
      </w:r>
      <w:r>
        <w:t xml:space="preserve">.  An Intertie can be used by multiple SCs.  Each SC can schedule interchange at multiple Interties.  </w:t>
      </w:r>
      <w:r w:rsidRPr="009F5BC7">
        <w:t>An SC can have multiple interchange schedules at the same Intertie Scheduling Point by assigning a unique interchange identifier to each interchange schedule.</w:t>
      </w:r>
    </w:p>
    <w:p w14:paraId="13938D54" w14:textId="77777777" w:rsidR="00572BB0" w:rsidRDefault="00572BB0">
      <w:pPr>
        <w:pStyle w:val="ParaText"/>
        <w:jc w:val="left"/>
      </w:pPr>
      <w:r>
        <w:t xml:space="preserve">With each Intertie there is a requirement to include the following </w:t>
      </w:r>
      <w:r w:rsidR="00D71AF1">
        <w:t xml:space="preserve">scheduling </w:t>
      </w:r>
      <w:r>
        <w:t>constraints during the SCUC optimization:</w:t>
      </w:r>
    </w:p>
    <w:p w14:paraId="1EA18FA8" w14:textId="77777777" w:rsidR="00572BB0" w:rsidRDefault="00572BB0">
      <w:pPr>
        <w:pStyle w:val="ParaText"/>
        <w:jc w:val="center"/>
      </w:pPr>
      <w:r w:rsidRPr="00FE5FF1">
        <w:rPr>
          <w:position w:val="-60"/>
        </w:rPr>
        <w:object w:dxaOrig="3460" w:dyaOrig="1300" w14:anchorId="4C01B319">
          <v:shape id="_x0000_i1050" type="#_x0000_t75" style="width:172.2pt;height:64.2pt" o:ole="" fillcolor="window">
            <v:imagedata r:id="rId85" o:title=""/>
          </v:shape>
          <o:OLEObject Type="Embed" ProgID="Equation.3" ShapeID="_x0000_i1050" DrawAspect="Content" ObjectID="_1787647808" r:id="rId86"/>
        </w:object>
      </w:r>
    </w:p>
    <w:p w14:paraId="3710E617" w14:textId="77777777" w:rsidR="00572BB0" w:rsidRDefault="00572BB0">
      <w:pPr>
        <w:pStyle w:val="ParaText"/>
      </w:pPr>
      <w:r>
        <w:t>Where:</w:t>
      </w:r>
    </w:p>
    <w:p w14:paraId="1E57D3D4" w14:textId="77777777" w:rsidR="00572BB0" w:rsidRDefault="00572BB0">
      <w:pPr>
        <w:pStyle w:val="ParaText"/>
        <w:ind w:left="720"/>
      </w:pPr>
      <w:r>
        <w:rPr>
          <w:i/>
          <w:iCs/>
        </w:rPr>
        <w:t>I</w:t>
      </w:r>
      <w:r>
        <w:t xml:space="preserve"> = Total Energy Import</w:t>
      </w:r>
    </w:p>
    <w:p w14:paraId="2A662CD5" w14:textId="77777777" w:rsidR="00572BB0" w:rsidRDefault="00572BB0">
      <w:pPr>
        <w:pStyle w:val="ParaText"/>
        <w:ind w:left="720"/>
      </w:pPr>
      <w:r>
        <w:rPr>
          <w:i/>
          <w:iCs/>
        </w:rPr>
        <w:t>E</w:t>
      </w:r>
      <w:r>
        <w:t xml:space="preserve"> = Total Energy Export</w:t>
      </w:r>
    </w:p>
    <w:p w14:paraId="2CD29F6D" w14:textId="77777777" w:rsidR="00572BB0" w:rsidRDefault="00572BB0">
      <w:pPr>
        <w:pStyle w:val="ParaText"/>
        <w:ind w:left="720"/>
      </w:pPr>
      <w:r>
        <w:rPr>
          <w:i/>
          <w:iCs/>
        </w:rPr>
        <w:t>R</w:t>
      </w:r>
      <w:r>
        <w:t xml:space="preserve"> = Total AS Import (total of RegUp, Spin, and NonSpin imports, and RegDown exports)</w:t>
      </w:r>
    </w:p>
    <w:p w14:paraId="273AED58" w14:textId="77777777" w:rsidR="00572BB0" w:rsidRDefault="00572BB0">
      <w:pPr>
        <w:pStyle w:val="ParaText"/>
        <w:ind w:left="720"/>
      </w:pPr>
      <w:r>
        <w:rPr>
          <w:i/>
          <w:iCs/>
        </w:rPr>
        <w:t>F</w:t>
      </w:r>
      <w:r>
        <w:rPr>
          <w:i/>
          <w:iCs/>
          <w:vertAlign w:val="subscript"/>
        </w:rPr>
        <w:t>I</w:t>
      </w:r>
      <w:r>
        <w:t xml:space="preserve"> = Intertie </w:t>
      </w:r>
      <w:r w:rsidR="000F3960">
        <w:t xml:space="preserve">ATC </w:t>
      </w:r>
      <w:r>
        <w:t>in the import direction</w:t>
      </w:r>
    </w:p>
    <w:p w14:paraId="1AB00D28" w14:textId="77777777" w:rsidR="00572BB0" w:rsidRDefault="00572BB0">
      <w:pPr>
        <w:pStyle w:val="ParaText"/>
        <w:ind w:left="720"/>
      </w:pPr>
      <w:r>
        <w:rPr>
          <w:i/>
          <w:iCs/>
        </w:rPr>
        <w:t>F</w:t>
      </w:r>
      <w:r>
        <w:rPr>
          <w:i/>
          <w:iCs/>
          <w:vertAlign w:val="subscript"/>
        </w:rPr>
        <w:t>E</w:t>
      </w:r>
      <w:r>
        <w:t xml:space="preserve"> = Intertie </w:t>
      </w:r>
      <w:r w:rsidR="000F3960">
        <w:t xml:space="preserve">ATC </w:t>
      </w:r>
      <w:r>
        <w:t>in the export direction</w:t>
      </w:r>
    </w:p>
    <w:p w14:paraId="6EF5763E" w14:textId="77777777" w:rsidR="00572BB0" w:rsidRDefault="00572BB0">
      <w:pPr>
        <w:pStyle w:val="ParaText"/>
        <w:ind w:left="720"/>
      </w:pPr>
      <w:r>
        <w:rPr>
          <w:i/>
          <w:iCs/>
        </w:rPr>
        <w:t>S</w:t>
      </w:r>
      <w:r>
        <w:t xml:space="preserve"> = Total AS Export (total of RegUp, Spin, and NonSpin exports, and RegDown imports)</w:t>
      </w:r>
    </w:p>
    <w:p w14:paraId="59C62A00" w14:textId="77777777" w:rsidR="00572BB0" w:rsidRDefault="00572BB0">
      <w:pPr>
        <w:pStyle w:val="ParaText"/>
        <w:ind w:left="720"/>
      </w:pPr>
      <w:r>
        <w:rPr>
          <w:iCs/>
        </w:rPr>
        <w:t>And the double arrow in each of the equations denotes that the inequalities on the left translate into the two sets of inequalities on the right.</w:t>
      </w:r>
    </w:p>
    <w:p w14:paraId="2246170C" w14:textId="77777777" w:rsidR="00572BB0" w:rsidRDefault="00572BB0">
      <w:pPr>
        <w:pStyle w:val="ParaText"/>
        <w:jc w:val="left"/>
      </w:pPr>
      <w:r>
        <w:t>The Energy and Ancillary Service co-optimization constraints discussed in this section apply in general to all "Intertie" constraints.  An Intertie constraint is a capacity constraint that is defined for a set of Scheduling Point resources.  The Intertie constraints for Energy &amp; AS co-optimization are defined as a limit on the capacity that is scheduled from a collection of specific Scheduling Point resources, whereas the Transmission Interface constraints pertain to flows on groups of branches as a result of Energy Scheduled in CAISO Markets from all resources, regardless of whether the resources are part of a particular Intertie constraint's definition.</w:t>
      </w:r>
      <w:r w:rsidR="00C47D43">
        <w:t xml:space="preserve">  Limits on flows on Transmission Interfaces across Interties are discussed in section</w:t>
      </w:r>
      <w:r w:rsidR="00D10001">
        <w:t>s</w:t>
      </w:r>
      <w:r w:rsidR="00C47D43">
        <w:t xml:space="preserve"> 2.1.1.2</w:t>
      </w:r>
      <w:r w:rsidR="00D10001">
        <w:t xml:space="preserve"> and 4.2.5.1</w:t>
      </w:r>
      <w:r w:rsidR="00C47D43">
        <w:t>.</w:t>
      </w:r>
    </w:p>
    <w:p w14:paraId="75EEE10D" w14:textId="77777777" w:rsidR="00572BB0" w:rsidRDefault="00572BB0">
      <w:pPr>
        <w:pStyle w:val="Heading4"/>
        <w:jc w:val="left"/>
      </w:pPr>
      <w:bookmarkStart w:id="281" w:name="_Toc196039165"/>
      <w:bookmarkStart w:id="282" w:name="_Toc391992828"/>
      <w:bookmarkStart w:id="283" w:name="_Toc414981232"/>
      <w:bookmarkStart w:id="284" w:name="_Toc528338344"/>
      <w:r>
        <w:t>ETC/TOR Contracts</w:t>
      </w:r>
      <w:bookmarkEnd w:id="281"/>
      <w:bookmarkEnd w:id="282"/>
      <w:bookmarkEnd w:id="283"/>
      <w:bookmarkEnd w:id="284"/>
    </w:p>
    <w:p w14:paraId="683CAAAE" w14:textId="77777777" w:rsidR="00572BB0" w:rsidRDefault="00572BB0">
      <w:pPr>
        <w:pStyle w:val="ParaText"/>
        <w:jc w:val="left"/>
      </w:pPr>
      <w:r>
        <w:t>ETC and TOR Contracts are defined in Appendix A of the CAISO Tariff as follows:</w:t>
      </w:r>
    </w:p>
    <w:p w14:paraId="7A6CB1E5" w14:textId="77777777" w:rsidR="00572BB0" w:rsidRDefault="00572BB0">
      <w:pPr>
        <w:pStyle w:val="Bullet1HRt"/>
        <w:jc w:val="left"/>
      </w:pPr>
      <w:r>
        <w:rPr>
          <w:b/>
          <w:bCs/>
        </w:rPr>
        <w:t>Existing Transmission Contracts (ETC) or Existing Contracts</w:t>
      </w:r>
      <w:r>
        <w:t xml:space="preserve"> – “The contracts which grant transmission rights in existence on the CAISO Operations </w:t>
      </w:r>
      <w:r w:rsidR="008C5C08">
        <w:t xml:space="preserve">Date </w:t>
      </w:r>
      <w:r>
        <w:t>(including any contracts entered into pursuant to such contracts) as may be amended in accordance with their terms or by agreement between the parties thereto from time to time.”</w:t>
      </w:r>
    </w:p>
    <w:p w14:paraId="36F1927B" w14:textId="77777777" w:rsidR="00572BB0" w:rsidRDefault="00572BB0">
      <w:pPr>
        <w:pStyle w:val="Bullet1HRt"/>
        <w:jc w:val="left"/>
      </w:pPr>
      <w:r>
        <w:rPr>
          <w:b/>
          <w:bCs/>
        </w:rPr>
        <w:t>Transmission Ownership Right (TOR)</w:t>
      </w:r>
      <w:r>
        <w:t xml:space="preserve"> – “The ownership or joint ownership right to transmission facilities within the CAISO </w:t>
      </w:r>
      <w:r w:rsidR="005D427F">
        <w:t>Balancing Authority Area</w:t>
      </w:r>
      <w:r>
        <w:t xml:space="preserve"> of a Non-Participating TO that has not executed the Transmission Control Agreement, which transmission facilities are not incorporated into the CAISO Controlled Grid.”</w:t>
      </w:r>
    </w:p>
    <w:p w14:paraId="6C8D4EEC" w14:textId="77777777" w:rsidR="00572BB0" w:rsidRDefault="00572BB0">
      <w:pPr>
        <w:pStyle w:val="ParaText"/>
        <w:jc w:val="left"/>
      </w:pPr>
      <w:r>
        <w:t xml:space="preserve">To allow end-to-end operations from the allocation and auction of CRRs to financial settlements, the FNM needs to include additional elements for these entities, to represent the sources and sinks of ETC and TOR transactions. The role of the FNM in scheduling ETCs and TORs consists primarily of establishing PNodes to represent the sources and sinks of these transactions, so that the ETCs/TORs will be properly scheduled and settled in the IFM and RTM.  Since the FNM </w:t>
      </w:r>
      <w:r w:rsidR="00B23D52">
        <w:t xml:space="preserve">represents </w:t>
      </w:r>
      <w:r>
        <w:t>a nodal model, any ETC/TOR from node to node will become an ETC/TOR using these source and sink PNodes.  The treatment of ETCs and TORs during market optimization is described in the BPM for Market Operations.</w:t>
      </w:r>
    </w:p>
    <w:p w14:paraId="0419B690" w14:textId="77777777" w:rsidR="00572BB0" w:rsidRDefault="00572BB0">
      <w:pPr>
        <w:pStyle w:val="ParaText"/>
        <w:jc w:val="left"/>
      </w:pPr>
      <w:r>
        <w:t>The Master File includes the ETC and TOR contracts. The Master File stores the Contract Reference Number (CRN) of the ETC or TOR. The ETC and TOR values are provided by the transmission owners when the CRN is first established.</w:t>
      </w:r>
    </w:p>
    <w:p w14:paraId="697D6B7B" w14:textId="77777777" w:rsidR="00572BB0" w:rsidRDefault="00572BB0">
      <w:pPr>
        <w:pStyle w:val="Heading4"/>
        <w:jc w:val="left"/>
      </w:pPr>
      <w:bookmarkStart w:id="285" w:name="_Toc196039166"/>
      <w:bookmarkStart w:id="286" w:name="_Toc391992829"/>
      <w:bookmarkStart w:id="287" w:name="_Toc414981233"/>
      <w:bookmarkStart w:id="288" w:name="_Toc528338345"/>
      <w:r>
        <w:t>Modeling for New Participating Transmission Owners</w:t>
      </w:r>
      <w:bookmarkEnd w:id="285"/>
      <w:r w:rsidR="006334FD">
        <w:t xml:space="preserve"> and External Systems</w:t>
      </w:r>
      <w:bookmarkEnd w:id="286"/>
      <w:bookmarkEnd w:id="287"/>
      <w:bookmarkEnd w:id="288"/>
    </w:p>
    <w:p w14:paraId="0B913E3B" w14:textId="77777777" w:rsidR="00572BB0" w:rsidRDefault="00572BB0">
      <w:pPr>
        <w:pStyle w:val="ParaText"/>
        <w:jc w:val="left"/>
      </w:pPr>
      <w:r>
        <w:t xml:space="preserve">The following Southern California municipalities have joined CAISO as New Participating Transmission Owners (i.e., New PTOs):  Anaheim, Riverside, Banning, Vernon, Azusa and Pasadena.  These cities have transferred the operational control of their contract rights on certain transmission networks outside of California to CAISO through the New PTO agreements.  In the future other entities may enter similar arrangements with the CAISO and become New PTOs. Managing congestion on the New PTO rights within the </w:t>
      </w:r>
      <w:r w:rsidR="00B448F0">
        <w:t xml:space="preserve">CAISO market </w:t>
      </w:r>
      <w:r>
        <w:t xml:space="preserve">requires special considerations as discussed below. </w:t>
      </w:r>
    </w:p>
    <w:p w14:paraId="5E0D0A2A" w14:textId="77777777" w:rsidR="00572BB0" w:rsidRDefault="00572BB0">
      <w:pPr>
        <w:pStyle w:val="ParaText"/>
        <w:jc w:val="left"/>
      </w:pPr>
      <w:r>
        <w:t xml:space="preserve">Unlike </w:t>
      </w:r>
      <w:r w:rsidR="0063282A">
        <w:t xml:space="preserve">CAISO’s original </w:t>
      </w:r>
      <w:r>
        <w:t>market</w:t>
      </w:r>
      <w:r w:rsidR="0063282A">
        <w:t xml:space="preserve"> design</w:t>
      </w:r>
      <w:r>
        <w:t>, which use</w:t>
      </w:r>
      <w:r w:rsidR="0063282A">
        <w:t>d</w:t>
      </w:r>
      <w:r>
        <w:t xml:space="preserve"> a simple radial network model to perform zonal Congestion Management, modeling the New PTO rights requires a detailed representation of the network in the CAISO </w:t>
      </w:r>
      <w:r w:rsidR="005D427F">
        <w:t>Balancing Authority Area</w:t>
      </w:r>
      <w:r>
        <w:t xml:space="preserve"> and CAISO Controlled Grid.  </w:t>
      </w:r>
      <w:r w:rsidR="0063282A">
        <w:t xml:space="preserve">The </w:t>
      </w:r>
      <w:r>
        <w:t xml:space="preserve">lines </w:t>
      </w:r>
      <w:r w:rsidR="0063282A">
        <w:t xml:space="preserve">that are modeled </w:t>
      </w:r>
      <w:r>
        <w:t xml:space="preserve">within the New PTO network model are actual physical lines within other </w:t>
      </w:r>
      <w:r w:rsidR="005D427F">
        <w:t>Balancing Authority Area</w:t>
      </w:r>
      <w:r>
        <w:t>s.</w:t>
      </w:r>
      <w:r w:rsidR="0063282A">
        <w:t xml:space="preserve"> </w:t>
      </w:r>
      <w:r>
        <w:t xml:space="preserve"> Because most of these Converted Rights involve capacity outside the CAISO </w:t>
      </w:r>
      <w:r w:rsidR="005D427F">
        <w:t>Balancing Authority Area</w:t>
      </w:r>
      <w:r>
        <w:t>, their modeling involves different consideration</w:t>
      </w:r>
      <w:r w:rsidR="0063282A">
        <w:t>s</w:t>
      </w:r>
      <w:r>
        <w:t xml:space="preserve"> from the network within the CAISO </w:t>
      </w:r>
      <w:r w:rsidR="005D427F">
        <w:t>Balancing Authority Area</w:t>
      </w:r>
      <w:r>
        <w:t>.</w:t>
      </w:r>
    </w:p>
    <w:p w14:paraId="354BD7F5" w14:textId="77777777" w:rsidR="00572BB0" w:rsidRDefault="00572BB0">
      <w:pPr>
        <w:pStyle w:val="ParaText"/>
        <w:jc w:val="left"/>
      </w:pPr>
      <w:r>
        <w:t xml:space="preserve">The market system allows for co-optimization </w:t>
      </w:r>
      <w:r w:rsidR="006B053A">
        <w:t>within scheduling limits for</w:t>
      </w:r>
      <w:r>
        <w:t xml:space="preserve"> Schedules at any of the New PTO </w:t>
      </w:r>
      <w:r w:rsidR="00610824">
        <w:t xml:space="preserve">and other external </w:t>
      </w:r>
      <w:r>
        <w:t>Scheduling Points, taking into account the pertinent contractual and ownership rights of the New</w:t>
      </w:r>
      <w:r w:rsidR="00610824">
        <w:t xml:space="preserve"> and existing</w:t>
      </w:r>
      <w:r>
        <w:t xml:space="preserve"> PTOs within their network area.  Thus, this model takes into consideration the simultaneous contract and ownership rights on each of the transmission line segments in IFM and RTM to determine a feasible point-to-point transmission capacity per direction.</w:t>
      </w:r>
    </w:p>
    <w:p w14:paraId="39A89EA8" w14:textId="77777777" w:rsidR="00572BB0" w:rsidRDefault="00572BB0">
      <w:pPr>
        <w:pStyle w:val="ParaText"/>
        <w:jc w:val="left"/>
      </w:pPr>
      <w:r>
        <w:t xml:space="preserve">The New PTO network Scheduling Points are normal Scheduling Points at which the CAISO Controlled Grid connects with other </w:t>
      </w:r>
      <w:r w:rsidR="005D427F">
        <w:t>Balancing Authority Area</w:t>
      </w:r>
      <w:r>
        <w:t xml:space="preserve">s, as specified in the CAISO Tariff.  </w:t>
      </w:r>
      <w:bookmarkStart w:id="289" w:name="_Toc224447787"/>
      <w:bookmarkStart w:id="290" w:name="_Toc224448098"/>
      <w:bookmarkStart w:id="291" w:name="_Toc224448291"/>
      <w:bookmarkEnd w:id="289"/>
      <w:bookmarkEnd w:id="290"/>
      <w:bookmarkEnd w:id="291"/>
      <w:r w:rsidR="00610824">
        <w:t>The New PTO model and other parts of the external model are a subset of the overall physical network model for the external region, and the quantity of transmission rights under CAISO operational control is not proportional to the total network capacity</w:t>
      </w:r>
      <w:r w:rsidR="009D7AAB">
        <w:t>, so contractual rights cannot be enforced as conventional Transmission Interface limits on flows through the looped network model.</w:t>
      </w:r>
      <w:r w:rsidR="00610824">
        <w:t xml:space="preserve">  </w:t>
      </w:r>
      <w:r w:rsidR="009D7AAB">
        <w:t>Instead, t</w:t>
      </w:r>
      <w:r w:rsidR="00610824">
        <w:t>he use of</w:t>
      </w:r>
      <w:r w:rsidR="009D7AAB">
        <w:t xml:space="preserve"> a set of </w:t>
      </w:r>
      <w:r w:rsidR="00930DEA">
        <w:t>nested intertie</w:t>
      </w:r>
      <w:r w:rsidR="00EA2051">
        <w:t xml:space="preserve"> </w:t>
      </w:r>
      <w:r w:rsidR="009D7AAB">
        <w:t xml:space="preserve">scheduling </w:t>
      </w:r>
      <w:r w:rsidR="001E4D0E">
        <w:t>constraints recognizes</w:t>
      </w:r>
      <w:r w:rsidR="00610824">
        <w:t xml:space="preserve"> the point-to-point characteristic of the New PTO</w:t>
      </w:r>
      <w:r w:rsidR="00B46DDD">
        <w:t xml:space="preserve"> contractual rights</w:t>
      </w:r>
      <w:r w:rsidR="00061758">
        <w:t>.</w:t>
      </w:r>
      <w:r w:rsidR="00610824">
        <w:t xml:space="preserve"> </w:t>
      </w:r>
      <w:r w:rsidR="009D7AAB">
        <w:t xml:space="preserve"> Each intertie scheduling constraint accounts for the net schedules at one or more Scheduling Points, to limit the net schedules to the available capacity from New PTO Scheduling Points into the CAISO balancing authority, or between New PTO Scheduling Points.  The limit applied to each of these </w:t>
      </w:r>
      <w:r w:rsidR="00D90E61">
        <w:t>intertie scheduling constraint</w:t>
      </w:r>
      <w:r w:rsidR="001324E3">
        <w:t>s</w:t>
      </w:r>
      <w:r w:rsidR="00D90E61">
        <w:t xml:space="preserve"> has the form that is presented in section 4.2.4.1, with the ATC applicable to the intertie scheduling constraint being equal to the quantity of transmission rights placed under CAISO operational control, to or from the combined Scheduling Points to which it applies. </w:t>
      </w:r>
    </w:p>
    <w:p w14:paraId="14DB65E8" w14:textId="77777777" w:rsidR="001324E3" w:rsidRDefault="001324E3">
      <w:pPr>
        <w:pStyle w:val="ParaText"/>
        <w:jc w:val="left"/>
      </w:pPr>
      <w:r>
        <w:t>In the Real-Time Market, compensating injections are used to match modeled flows across the market area’s boundary with flows observed in the SE solution, as described in section 3.1.4.  Because the compensating injections are not market schedules, this process does not affect the enforcement of the nested intertie scheduling constraints.</w:t>
      </w:r>
    </w:p>
    <w:p w14:paraId="3FE124B6" w14:textId="77777777" w:rsidR="000759A1" w:rsidRPr="000759A1" w:rsidRDefault="00572BB0" w:rsidP="000759A1">
      <w:pPr>
        <w:pStyle w:val="Heading4"/>
        <w:jc w:val="left"/>
      </w:pPr>
      <w:bookmarkStart w:id="292" w:name="_Toc399854826"/>
      <w:bookmarkStart w:id="293" w:name="_Toc399854827"/>
      <w:bookmarkStart w:id="294" w:name="_Toc399854828"/>
      <w:bookmarkStart w:id="295" w:name="_Toc196039167"/>
      <w:bookmarkStart w:id="296" w:name="_Toc391992830"/>
      <w:bookmarkStart w:id="297" w:name="_Toc414981234"/>
      <w:bookmarkStart w:id="298" w:name="_Toc528338346"/>
      <w:bookmarkEnd w:id="292"/>
      <w:bookmarkEnd w:id="293"/>
      <w:bookmarkEnd w:id="294"/>
      <w:r>
        <w:t xml:space="preserve">Dynamic </w:t>
      </w:r>
      <w:bookmarkEnd w:id="295"/>
      <w:r w:rsidR="000759A1">
        <w:t>Transfers</w:t>
      </w:r>
      <w:bookmarkEnd w:id="296"/>
      <w:bookmarkEnd w:id="297"/>
      <w:bookmarkEnd w:id="298"/>
    </w:p>
    <w:p w14:paraId="3B4A3322" w14:textId="77777777" w:rsidR="000759A1" w:rsidRDefault="000759A1" w:rsidP="0084683B">
      <w:pPr>
        <w:pStyle w:val="ParaText"/>
        <w:jc w:val="left"/>
      </w:pPr>
      <w:r>
        <w:t xml:space="preserve">Dynamic Transfer is a general term that applies to either dynamic schedules or pseudo-ties. </w:t>
      </w:r>
      <w:r w:rsidR="00E752F2">
        <w:t xml:space="preserve"> </w:t>
      </w:r>
      <w:r w:rsidRPr="001D3BA9">
        <w:t xml:space="preserve">The term “dynamic schedule” refers to an interchange schedule in which the resource remains under the control of the native balancing authority (BA) where the source of transfer is electrically located, and the native BA includes the resource’s output in its balancing of supply and demand. </w:t>
      </w:r>
      <w:r w:rsidR="00E752F2">
        <w:t xml:space="preserve"> </w:t>
      </w:r>
      <w:r w:rsidRPr="001D3BA9">
        <w:t xml:space="preserve">The term “pseudo-tie” refers to a transfer in which the source is accounted for in the attaining BA’s balance. </w:t>
      </w:r>
      <w:r w:rsidR="00E752F2">
        <w:t xml:space="preserve"> </w:t>
      </w:r>
      <w:r w:rsidRPr="001D3BA9">
        <w:t>The attaining BA also performs other balancing area functions for pseudo-tie resources.</w:t>
      </w:r>
    </w:p>
    <w:p w14:paraId="2898711A" w14:textId="77777777" w:rsidR="000759A1" w:rsidRPr="001D3BA9" w:rsidRDefault="000759A1" w:rsidP="0084683B">
      <w:pPr>
        <w:pStyle w:val="ParaText"/>
        <w:jc w:val="left"/>
      </w:pPr>
      <w:r w:rsidRPr="001D3BA9">
        <w:t xml:space="preserve">Dynamic imports and pseudo-ties offer benefits to both the native and attaining BAs. </w:t>
      </w:r>
      <w:r w:rsidR="00E752F2">
        <w:t xml:space="preserve"> </w:t>
      </w:r>
      <w:r w:rsidRPr="001D3BA9">
        <w:t>In the</w:t>
      </w:r>
      <w:r>
        <w:t xml:space="preserve"> </w:t>
      </w:r>
      <w:r w:rsidRPr="001D3BA9">
        <w:t>case of dynamic transfer imports, dynamic schedules facilitate mid-hour dispatch of ancillary</w:t>
      </w:r>
      <w:r>
        <w:t xml:space="preserve"> </w:t>
      </w:r>
      <w:r w:rsidRPr="001D3BA9">
        <w:t xml:space="preserve">services and energy bid into the </w:t>
      </w:r>
      <w:r w:rsidR="00930DEA">
        <w:t>CA</w:t>
      </w:r>
      <w:r w:rsidRPr="001D3BA9">
        <w:t xml:space="preserve">ISO real-time markets on the interties. </w:t>
      </w:r>
      <w:r w:rsidR="00E752F2">
        <w:t xml:space="preserve"> </w:t>
      </w:r>
      <w:r w:rsidRPr="001D3BA9">
        <w:t>Typically, adjacent</w:t>
      </w:r>
      <w:r>
        <w:t xml:space="preserve"> </w:t>
      </w:r>
      <w:r w:rsidRPr="001D3BA9">
        <w:t>balancing authorities preclude dispatch during mid-hour of static scheduled reserves as energy,</w:t>
      </w:r>
      <w:r>
        <w:t xml:space="preserve"> </w:t>
      </w:r>
      <w:r w:rsidRPr="001D3BA9">
        <w:t>as they view ancillary services solely as “contingency reserves” to be dispatched only in system</w:t>
      </w:r>
      <w:r>
        <w:t xml:space="preserve"> </w:t>
      </w:r>
      <w:r w:rsidRPr="001D3BA9">
        <w:t xml:space="preserve">emergencies. </w:t>
      </w:r>
      <w:r w:rsidR="00E752F2">
        <w:t xml:space="preserve"> </w:t>
      </w:r>
      <w:r w:rsidRPr="001D3BA9">
        <w:t>Mid-hour dispatch of these services requires manual scheduling work, in real</w:t>
      </w:r>
      <w:r>
        <w:t xml:space="preserve"> </w:t>
      </w:r>
      <w:r w:rsidRPr="001D3BA9">
        <w:t>time, between the respective balancing authority real-time schedulers, and adjustments to static</w:t>
      </w:r>
      <w:r>
        <w:t xml:space="preserve"> </w:t>
      </w:r>
      <w:r w:rsidRPr="001D3BA9">
        <w:t xml:space="preserve">balancing authority area interchange schedules. </w:t>
      </w:r>
      <w:r w:rsidR="00E752F2">
        <w:t xml:space="preserve"> </w:t>
      </w:r>
      <w:r w:rsidRPr="001D3BA9">
        <w:t>Dynamic schedules “automate” this mid-hour</w:t>
      </w:r>
      <w:r>
        <w:t xml:space="preserve"> </w:t>
      </w:r>
      <w:r w:rsidRPr="001D3BA9">
        <w:t xml:space="preserve">dispatch and interchange adjustment process. </w:t>
      </w:r>
      <w:r w:rsidR="00E752F2">
        <w:t xml:space="preserve"> </w:t>
      </w:r>
      <w:r w:rsidRPr="001D3BA9">
        <w:t>Thus, dynamic schedules facilitate the provision</w:t>
      </w:r>
      <w:r>
        <w:t xml:space="preserve"> </w:t>
      </w:r>
      <w:r w:rsidRPr="001D3BA9">
        <w:t xml:space="preserve">of ancillary services and energy to the </w:t>
      </w:r>
      <w:r w:rsidR="00930DEA">
        <w:t>CA</w:t>
      </w:r>
      <w:r w:rsidRPr="001D3BA9">
        <w:t>ISO on the interties, no longer restricting these services</w:t>
      </w:r>
      <w:r>
        <w:t xml:space="preserve"> </w:t>
      </w:r>
      <w:r w:rsidRPr="001D3BA9">
        <w:t>to pre-dispatch, on an hourly basis.</w:t>
      </w:r>
    </w:p>
    <w:p w14:paraId="7B37AC70" w14:textId="77777777" w:rsidR="000759A1" w:rsidRPr="001D3BA9" w:rsidRDefault="000759A1" w:rsidP="0084683B">
      <w:pPr>
        <w:pStyle w:val="ParaText"/>
        <w:jc w:val="left"/>
      </w:pPr>
      <w:r w:rsidRPr="001D3BA9">
        <w:t>A pseudo-tie takes the use of conventional dynamic scheduling functionality several steps</w:t>
      </w:r>
      <w:r>
        <w:t xml:space="preserve"> </w:t>
      </w:r>
      <w:r w:rsidRPr="001D3BA9">
        <w:t xml:space="preserve">further, with additional benefits to both balancing authorities. </w:t>
      </w:r>
      <w:r w:rsidR="00E752F2">
        <w:t xml:space="preserve"> </w:t>
      </w:r>
      <w:r w:rsidRPr="001D3BA9">
        <w:t>A pseudo-tie effectively brings the</w:t>
      </w:r>
      <w:r>
        <w:t xml:space="preserve"> </w:t>
      </w:r>
      <w:r w:rsidRPr="001D3BA9">
        <w:t xml:space="preserve">external generating resource into the </w:t>
      </w:r>
      <w:r w:rsidR="00930DEA">
        <w:t>CA</w:t>
      </w:r>
      <w:r w:rsidRPr="001D3BA9">
        <w:t xml:space="preserve">ISO BAA, electrically. </w:t>
      </w:r>
      <w:r w:rsidR="00E752F2">
        <w:t xml:space="preserve"> </w:t>
      </w:r>
      <w:r w:rsidRPr="001D3BA9">
        <w:t>The native BAA benefits most from</w:t>
      </w:r>
      <w:r>
        <w:t xml:space="preserve"> </w:t>
      </w:r>
      <w:r w:rsidRPr="001D3BA9">
        <w:t>the voltage support provided by the resource, locally, and is released from any regulation</w:t>
      </w:r>
      <w:r>
        <w:t xml:space="preserve"> </w:t>
      </w:r>
      <w:r w:rsidRPr="001D3BA9">
        <w:t>burden for the pseudo-tie generator.</w:t>
      </w:r>
    </w:p>
    <w:p w14:paraId="21DF3528" w14:textId="77777777" w:rsidR="00572BB0" w:rsidRDefault="00572BB0">
      <w:pPr>
        <w:pStyle w:val="Heading4"/>
        <w:jc w:val="left"/>
      </w:pPr>
      <w:bookmarkStart w:id="299" w:name="_Toc350436171"/>
      <w:bookmarkStart w:id="300" w:name="_Toc350436172"/>
      <w:bookmarkStart w:id="301" w:name="_Toc350436173"/>
      <w:bookmarkStart w:id="302" w:name="_Toc350436174"/>
      <w:bookmarkStart w:id="303" w:name="_Toc350436175"/>
      <w:bookmarkStart w:id="304" w:name="_Toc350436176"/>
      <w:bookmarkStart w:id="305" w:name="_Toc350436177"/>
      <w:bookmarkStart w:id="306" w:name="_Toc350436178"/>
      <w:bookmarkStart w:id="307" w:name="_Toc350436179"/>
      <w:bookmarkStart w:id="308" w:name="_Toc350436180"/>
      <w:bookmarkStart w:id="309" w:name="_Toc350436181"/>
      <w:bookmarkStart w:id="310" w:name="_Toc196039169"/>
      <w:bookmarkStart w:id="311" w:name="_Toc391992831"/>
      <w:bookmarkStart w:id="312" w:name="_Toc414981235"/>
      <w:bookmarkStart w:id="313" w:name="_Toc528338347"/>
      <w:bookmarkEnd w:id="299"/>
      <w:bookmarkEnd w:id="300"/>
      <w:bookmarkEnd w:id="301"/>
      <w:bookmarkEnd w:id="302"/>
      <w:bookmarkEnd w:id="303"/>
      <w:bookmarkEnd w:id="304"/>
      <w:bookmarkEnd w:id="305"/>
      <w:bookmarkEnd w:id="306"/>
      <w:bookmarkEnd w:id="307"/>
      <w:bookmarkEnd w:id="308"/>
      <w:bookmarkEnd w:id="309"/>
      <w:r>
        <w:t>Remedial Action Schemes</w:t>
      </w:r>
      <w:bookmarkEnd w:id="310"/>
      <w:bookmarkEnd w:id="311"/>
      <w:bookmarkEnd w:id="312"/>
      <w:bookmarkEnd w:id="313"/>
    </w:p>
    <w:p w14:paraId="0B070BBD" w14:textId="77777777" w:rsidR="00572BB0" w:rsidRDefault="00572BB0">
      <w:pPr>
        <w:pStyle w:val="ParaText"/>
        <w:jc w:val="left"/>
      </w:pPr>
      <w:r>
        <w:t>Remedial Action Schemes (RAS) are protection schemes used to support power system reliability.</w:t>
      </w:r>
      <w:r>
        <w:rPr>
          <w:rStyle w:val="FootnoteReference"/>
        </w:rPr>
        <w:footnoteReference w:id="33"/>
      </w:r>
      <w:r>
        <w:t xml:space="preserve">  The action resulting from a RAS is determined by operational needs, and may include automatic Load shedding, Generation tripping, transmission system separation, or other measures to restore safe system operating conditions.  Execution of these actions is triggered by overloads, outages, frequency deviation, or other conditions.  The planning and implementation of RAS is determined by system reliability needs.  Market operations are affected by RAS availability and operations, but are not the reason for RAS implementation.</w:t>
      </w:r>
    </w:p>
    <w:p w14:paraId="2859FAB9" w14:textId="77777777" w:rsidR="00572BB0" w:rsidRDefault="00572BB0">
      <w:pPr>
        <w:pStyle w:val="ParaText"/>
        <w:jc w:val="left"/>
      </w:pPr>
      <w:r>
        <w:t>Generally, RAS are manually armed and triggered by telemetry.  Some RAS are armed most of the time, while others are armed only when critical system conditions already exist and additional system protection is required.  The arming or activation of RAS does not consider market pricing as a condition.</w:t>
      </w:r>
      <w:r>
        <w:rPr>
          <w:szCs w:val="22"/>
        </w:rPr>
        <w:t xml:space="preserve"> </w:t>
      </w:r>
      <w:r>
        <w:rPr>
          <w:rFonts w:cs="Arial"/>
          <w:color w:val="000000"/>
          <w:szCs w:val="22"/>
        </w:rPr>
        <w:t>If a RAS affects the impact of a contingency, the CAISO will account for this impact as part of the definition of that particular contingency.</w:t>
      </w:r>
    </w:p>
    <w:p w14:paraId="1EF4535E" w14:textId="03B83E90" w:rsidR="00572BB0" w:rsidRDefault="00572BB0">
      <w:pPr>
        <w:pStyle w:val="ParaText"/>
        <w:jc w:val="left"/>
      </w:pPr>
      <w:r>
        <w:t>The impact on the FNM is that RAS activation or deactivation may affect transmission limits.  When arming or activation of RAS affects transmission constraints</w:t>
      </w:r>
      <w:r w:rsidR="00531D55" w:rsidRPr="00531D55">
        <w:t xml:space="preserve"> that are otherwise not modeled as part of the contingency</w:t>
      </w:r>
      <w:r>
        <w:t xml:space="preserve">, the CAISO’s operators </w:t>
      </w:r>
      <w:r w:rsidR="00531D55">
        <w:t xml:space="preserve">may </w:t>
      </w:r>
      <w:r>
        <w:t>respond by adjusting the transmission limits that are used in future market dispatch intervals. Similarly, adjustments as appropriate will be made upon deactivation of an RAS.</w:t>
      </w:r>
    </w:p>
    <w:p w14:paraId="1E2EED8E" w14:textId="77777777" w:rsidR="00572BB0" w:rsidRDefault="00572BB0">
      <w:pPr>
        <w:pStyle w:val="Heading3"/>
        <w:jc w:val="left"/>
      </w:pPr>
      <w:bookmarkStart w:id="314" w:name="_Toc196039170"/>
      <w:bookmarkStart w:id="315" w:name="_Toc391992832"/>
      <w:bookmarkStart w:id="316" w:name="_Toc414981236"/>
      <w:bookmarkStart w:id="317" w:name="_Toc528338348"/>
      <w:r>
        <w:t>Groupings &amp; Zone Definitions</w:t>
      </w:r>
      <w:bookmarkEnd w:id="314"/>
      <w:bookmarkEnd w:id="315"/>
      <w:bookmarkEnd w:id="316"/>
      <w:bookmarkEnd w:id="317"/>
    </w:p>
    <w:p w14:paraId="095C211A" w14:textId="77777777" w:rsidR="00572BB0" w:rsidRDefault="00572BB0">
      <w:pPr>
        <w:pStyle w:val="ParaText"/>
        <w:jc w:val="left"/>
      </w:pPr>
      <w:r>
        <w:t>The following sections describe Market related concepts impacting modeling of groups and zones in the FNM.</w:t>
      </w:r>
    </w:p>
    <w:p w14:paraId="2E6EA4FC" w14:textId="77777777" w:rsidR="00572BB0" w:rsidRDefault="00572BB0">
      <w:pPr>
        <w:pStyle w:val="Heading4"/>
        <w:jc w:val="left"/>
      </w:pPr>
      <w:bookmarkStart w:id="318" w:name="_Toc196039171"/>
      <w:bookmarkStart w:id="319" w:name="_Toc391992833"/>
      <w:bookmarkStart w:id="320" w:name="_Toc414981237"/>
      <w:bookmarkStart w:id="321" w:name="_Toc528338349"/>
      <w:r>
        <w:t>Transmission Interface Constraints</w:t>
      </w:r>
      <w:bookmarkEnd w:id="318"/>
      <w:bookmarkEnd w:id="319"/>
      <w:bookmarkEnd w:id="320"/>
      <w:bookmarkEnd w:id="321"/>
    </w:p>
    <w:p w14:paraId="65BC1669" w14:textId="77777777" w:rsidR="00572BB0" w:rsidRDefault="00572BB0">
      <w:pPr>
        <w:pStyle w:val="ParaText"/>
        <w:jc w:val="left"/>
      </w:pPr>
      <w:r>
        <w:t xml:space="preserve">A Transmission Interface consists of one or more transmission line branches.  A branch can be a member of multiple Transmission Interfaces.  The default Transmission Interface definition is included with the EMS network model data.  The ratings for Transmission Interfaces are referred to as </w:t>
      </w:r>
      <w:r w:rsidR="00743A51">
        <w:t>s</w:t>
      </w:r>
      <w:r w:rsidR="00777DCE">
        <w:t xml:space="preserve">ystem </w:t>
      </w:r>
      <w:r w:rsidR="00743A51">
        <w:t>o</w:t>
      </w:r>
      <w:r w:rsidR="00777DCE">
        <w:t xml:space="preserve">perating </w:t>
      </w:r>
      <w:r w:rsidR="00743A51">
        <w:t>l</w:t>
      </w:r>
      <w:r w:rsidR="00777DCE">
        <w:t>imits</w:t>
      </w:r>
      <w:r>
        <w:t xml:space="preserve">, usually determined by power flow analysis, transient stability analysis, voltage stability analysis and contingency analysis, performed by power system operations engineers and sometimes involving multiple neighboring </w:t>
      </w:r>
      <w:r w:rsidR="005D427F">
        <w:t>Balancing Authority Area</w:t>
      </w:r>
      <w:r>
        <w:t xml:space="preserve">s.  </w:t>
      </w:r>
      <w:r w:rsidR="00777DCE">
        <w:t xml:space="preserve">To establish a common practice for scheduling limits that are expressed as Total Transfer Capability (TTC), a </w:t>
      </w:r>
      <w:r w:rsidR="00743A51">
        <w:t>system operating limit</w:t>
      </w:r>
      <w:r w:rsidR="00777DCE">
        <w:t xml:space="preserve"> is commonly used as </w:t>
      </w:r>
      <w:r w:rsidR="00E108A9">
        <w:t>the corresponding TTC for Interties, but these limit values may differ in some cases.</w:t>
      </w:r>
      <w:r w:rsidR="00777DCE">
        <w:t xml:space="preserve">  </w:t>
      </w:r>
      <w:r>
        <w:t>These ratings are specified in MW’s, are directional and can change based on season.  Transmission Interfaces only have normal ratings.  The normal ratings are used in the base case only.</w:t>
      </w:r>
      <w:r>
        <w:rPr>
          <w:rStyle w:val="FootnoteReference"/>
        </w:rPr>
        <w:t xml:space="preserve"> </w:t>
      </w:r>
      <w:r>
        <w:rPr>
          <w:rStyle w:val="FootnoteReference"/>
        </w:rPr>
        <w:footnoteReference w:id="34"/>
      </w:r>
      <w:r>
        <w:t xml:space="preserve">  The default Transmission Interface rating is included with the EMS network model data. Representative values of Transmission Interface ratings are contained in the CRR FNM that is released under Section 6.5.1.1 of the tariff, as described in Section 2.2.  For major Transmission Interfaces such as Interties and Paths 15 and 26, updates of Transmission Interface ratings will be made available through the CAISO OASIS.</w:t>
      </w:r>
    </w:p>
    <w:p w14:paraId="7BB4A331" w14:textId="68DFD1DF" w:rsidR="00572BB0" w:rsidRDefault="00572BB0">
      <w:pPr>
        <w:pStyle w:val="ParaText"/>
        <w:jc w:val="left"/>
      </w:pPr>
      <w:r>
        <w:t xml:space="preserve">Usually these ratings already take into consideration the effects of significant contingencies.  The determination of the </w:t>
      </w:r>
      <w:r w:rsidR="00743A51">
        <w:t xml:space="preserve">system operating limits </w:t>
      </w:r>
      <w:r w:rsidR="00E108A9">
        <w:t xml:space="preserve">and </w:t>
      </w:r>
      <w:r w:rsidR="00AC4B6E">
        <w:t>T</w:t>
      </w:r>
      <w:r>
        <w:t xml:space="preserve">TCs is not in the scope of the IFM/RUC software.  </w:t>
      </w:r>
      <w:r w:rsidR="00AC4B6E">
        <w:t>E</w:t>
      </w:r>
      <w:r>
        <w:t>xternal application</w:t>
      </w:r>
      <w:r w:rsidR="00AC4B6E">
        <w:t>s and processes</w:t>
      </w:r>
      <w:r>
        <w:t xml:space="preserve"> provide the </w:t>
      </w:r>
      <w:r w:rsidR="00743A51">
        <w:t>system operating limit</w:t>
      </w:r>
      <w:r w:rsidR="00E108A9">
        <w:t xml:space="preserve"> and </w:t>
      </w:r>
      <w:r w:rsidR="00AC4B6E">
        <w:t>T</w:t>
      </w:r>
      <w:r>
        <w:t>TC</w:t>
      </w:r>
      <w:r w:rsidR="00AC4B6E">
        <w:t>,</w:t>
      </w:r>
      <w:r>
        <w:t xml:space="preserve"> </w:t>
      </w:r>
      <w:r w:rsidR="00E108A9">
        <w:t>and a</w:t>
      </w:r>
      <w:r w:rsidR="00596009">
        <w:t>re</w:t>
      </w:r>
      <w:r w:rsidR="00E108A9">
        <w:t xml:space="preserve"> applied as scheduling limits, </w:t>
      </w:r>
      <w:r>
        <w:t>ETC/TOR reservation</w:t>
      </w:r>
      <w:r w:rsidR="00596009">
        <w:t>s</w:t>
      </w:r>
      <w:r w:rsidR="00AC4B6E">
        <w:t xml:space="preserve">, Transmission Reliability Margin (TRM), and </w:t>
      </w:r>
      <w:r w:rsidR="00596009">
        <w:t xml:space="preserve">the </w:t>
      </w:r>
      <w:r w:rsidR="00AC4B6E">
        <w:t xml:space="preserve">resulting </w:t>
      </w:r>
      <w:r w:rsidR="00E108A9">
        <w:t>Available Transmission Capability (</w:t>
      </w:r>
      <w:r w:rsidR="00AC4B6E">
        <w:t>ATC</w:t>
      </w:r>
      <w:r w:rsidR="00E108A9">
        <w:t>)</w:t>
      </w:r>
      <w:r>
        <w:t xml:space="preserve"> on the relevant Transmission Interface(s).</w:t>
      </w:r>
      <w:r w:rsidR="00B1729C">
        <w:t xml:space="preserve">  IFM subtracts the amount of ETC/TOR reservation from the TTC of the relevant Intertie Transmission Interfaces to obtain the ATC, as described in Appendix L</w:t>
      </w:r>
      <w:r w:rsidR="007D7CAE">
        <w:t>-1</w:t>
      </w:r>
      <w:r w:rsidR="00B1729C">
        <w:t xml:space="preserve"> of the tariff.</w:t>
      </w:r>
      <w:r>
        <w:t xml:space="preserve">  The actual ratings of the Transmission Interfaces used by the IFM/RUC application are affected by certain ETC/TOR reservations (such as</w:t>
      </w:r>
      <w:r w:rsidR="00596009">
        <w:t xml:space="preserve"> ownership shares of the Southwest Power Link that have not been placed under CAISO </w:t>
      </w:r>
      <w:r w:rsidR="006C3846">
        <w:t>O</w:t>
      </w:r>
      <w:r w:rsidR="00596009">
        <w:t xml:space="preserve">perational </w:t>
      </w:r>
      <w:r w:rsidR="006C3846">
        <w:t>C</w:t>
      </w:r>
      <w:r w:rsidR="00596009">
        <w:t>ontrol</w:t>
      </w:r>
      <w:r>
        <w:t>) and need to be handled by the IFM/RUC application.  Sufficiently prior to the closure of the Day-Ahead Market, PTOs inform the CAISO of the amount of the ETC/TOR reservations on their networks for the Trading Day, which can be used in</w:t>
      </w:r>
      <w:r w:rsidR="00032F7B">
        <w:t xml:space="preserve"> DAM and RTM</w:t>
      </w:r>
      <w:r>
        <w:t xml:space="preserve">. </w:t>
      </w:r>
      <w:r w:rsidR="00B1729C">
        <w:t xml:space="preserve"> </w:t>
      </w:r>
      <w:r>
        <w:t>Details are described in CAISO Operating Procedures. See Section 4.2.7 for further discussion and examples.</w:t>
      </w:r>
    </w:p>
    <w:p w14:paraId="5BE581F7" w14:textId="77777777" w:rsidR="006264F8" w:rsidRDefault="00596009">
      <w:pPr>
        <w:pStyle w:val="ParaText"/>
        <w:jc w:val="left"/>
      </w:pPr>
      <w:r>
        <w:t>Constraints are also modeled to represent DC lines, including the Pacific DC Intertie, the IPP DC intertie, and the Trans-Bay</w:t>
      </w:r>
      <w:r w:rsidR="009D02B1">
        <w:t xml:space="preserve"> Cable.  The modeling of DC lines can be illustrated by the Trans-Bay Cable.  </w:t>
      </w:r>
      <w:r w:rsidR="009D02B1" w:rsidRPr="009D02B1">
        <w:t>The Trans</w:t>
      </w:r>
      <w:r w:rsidR="006F76C1">
        <w:t>-</w:t>
      </w:r>
      <w:r w:rsidR="009D02B1" w:rsidRPr="009D02B1">
        <w:t xml:space="preserve">Bay Cable is modeled in the market system using </w:t>
      </w:r>
      <w:r w:rsidR="006F76C1">
        <w:t>an injection</w:t>
      </w:r>
      <w:r w:rsidR="009D02B1" w:rsidRPr="009D02B1">
        <w:t xml:space="preserve"> at the source</w:t>
      </w:r>
      <w:r w:rsidR="006F76C1">
        <w:t xml:space="preserve"> where power flows into the AC network,</w:t>
      </w:r>
      <w:r w:rsidR="009D02B1" w:rsidRPr="009D02B1">
        <w:t xml:space="preserve"> </w:t>
      </w:r>
      <w:r w:rsidR="006F76C1">
        <w:t xml:space="preserve">at </w:t>
      </w:r>
      <w:r w:rsidR="009D02B1" w:rsidRPr="009D02B1">
        <w:t>Potrero Terminal</w:t>
      </w:r>
      <w:r w:rsidR="006F76C1">
        <w:t>,</w:t>
      </w:r>
      <w:r w:rsidR="009D02B1" w:rsidRPr="009D02B1">
        <w:t xml:space="preserve"> and </w:t>
      </w:r>
      <w:r w:rsidR="006F76C1">
        <w:t xml:space="preserve">a withdrawal at the </w:t>
      </w:r>
      <w:r w:rsidR="009D02B1" w:rsidRPr="009D02B1">
        <w:t>sink</w:t>
      </w:r>
      <w:r w:rsidR="006F76C1">
        <w:t xml:space="preserve"> where power is withdrawn from the AC network,</w:t>
      </w:r>
      <w:r w:rsidR="009D02B1" w:rsidRPr="009D02B1">
        <w:t xml:space="preserve"> </w:t>
      </w:r>
      <w:r w:rsidR="006F76C1">
        <w:t xml:space="preserve">at </w:t>
      </w:r>
      <w:r w:rsidR="009D02B1" w:rsidRPr="009D02B1">
        <w:t xml:space="preserve">Pittsburg Terminal.  </w:t>
      </w:r>
      <w:r w:rsidR="00B73BDB">
        <w:t xml:space="preserve">The market </w:t>
      </w:r>
      <w:r w:rsidR="00B73BDB" w:rsidRPr="009D02B1">
        <w:t>optim</w:t>
      </w:r>
      <w:r w:rsidR="00B73BDB">
        <w:t>ization</w:t>
      </w:r>
      <w:r w:rsidR="00B73BDB" w:rsidRPr="009D02B1">
        <w:t xml:space="preserve"> </w:t>
      </w:r>
      <w:r w:rsidR="00B73BDB">
        <w:t>determines the f</w:t>
      </w:r>
      <w:r w:rsidR="006F76C1">
        <w:t>low on the Trans-Bay cable</w:t>
      </w:r>
      <w:r w:rsidR="009D02B1" w:rsidRPr="009D02B1">
        <w:t xml:space="preserve"> by </w:t>
      </w:r>
      <w:r w:rsidR="006F76C1">
        <w:t>including a</w:t>
      </w:r>
      <w:r w:rsidR="009D02B1" w:rsidRPr="009D02B1">
        <w:t xml:space="preserve"> wheeling bid between these two terminals</w:t>
      </w:r>
      <w:r w:rsidR="006F76C1">
        <w:t>, which is compared to the price differential between them</w:t>
      </w:r>
      <w:r w:rsidR="009D02B1" w:rsidRPr="009D02B1">
        <w:t>.</w:t>
      </w:r>
      <w:r w:rsidR="006F76C1">
        <w:t xml:space="preserve">  The w</w:t>
      </w:r>
      <w:r w:rsidR="009D02B1" w:rsidRPr="009D02B1">
        <w:t>heeling bid guarantees that the injections</w:t>
      </w:r>
      <w:r w:rsidR="006F76C1">
        <w:t xml:space="preserve"> and </w:t>
      </w:r>
      <w:r w:rsidR="009D02B1" w:rsidRPr="009D02B1">
        <w:t xml:space="preserve">withdrawals at the source and sink remain equal. </w:t>
      </w:r>
      <w:r w:rsidR="006F76C1">
        <w:t xml:space="preserve"> </w:t>
      </w:r>
      <w:r w:rsidR="009D02B1" w:rsidRPr="009D02B1">
        <w:t>I</w:t>
      </w:r>
      <w:r w:rsidR="006F76C1">
        <w:t>n this case, i</w:t>
      </w:r>
      <w:r w:rsidR="009D02B1" w:rsidRPr="009D02B1">
        <w:t>t is assumed that the Potrero terminal will always have a higher price compared to the P</w:t>
      </w:r>
      <w:r w:rsidR="00B73BDB">
        <w:t>ittsburg</w:t>
      </w:r>
      <w:r w:rsidR="009D02B1" w:rsidRPr="009D02B1">
        <w:t xml:space="preserve"> terminal. </w:t>
      </w:r>
      <w:r w:rsidR="006F76C1">
        <w:t xml:space="preserve"> </w:t>
      </w:r>
      <w:r w:rsidR="009D02B1" w:rsidRPr="009D02B1">
        <w:t xml:space="preserve">Outages and derates are managed through </w:t>
      </w:r>
      <w:r w:rsidR="006F76C1">
        <w:t>an Intertie constraint</w:t>
      </w:r>
      <w:r w:rsidR="009D02B1" w:rsidRPr="009D02B1">
        <w:t xml:space="preserve"> </w:t>
      </w:r>
      <w:r w:rsidR="006F76C1">
        <w:t>that</w:t>
      </w:r>
      <w:r w:rsidR="009D02B1" w:rsidRPr="009D02B1">
        <w:t xml:space="preserve"> allows the software to control the total flow on the line. </w:t>
      </w:r>
      <w:r w:rsidR="006F76C1">
        <w:t xml:space="preserve"> </w:t>
      </w:r>
      <w:r w:rsidR="009D02B1" w:rsidRPr="009D02B1">
        <w:t xml:space="preserve">In </w:t>
      </w:r>
      <w:r w:rsidR="006F76C1">
        <w:t>DAM,</w:t>
      </w:r>
      <w:r w:rsidR="009D02B1" w:rsidRPr="009D02B1">
        <w:t xml:space="preserve"> the MVar injections are assumed fixed. </w:t>
      </w:r>
      <w:r w:rsidR="00B73BDB">
        <w:t xml:space="preserve"> RTM utilizes</w:t>
      </w:r>
      <w:r w:rsidR="009D02B1" w:rsidRPr="009D02B1">
        <w:t xml:space="preserve"> the MVar injections from the solved SE solution</w:t>
      </w:r>
      <w:r w:rsidR="00B73BDB">
        <w:t>.</w:t>
      </w:r>
      <w:r w:rsidR="00820067">
        <w:t xml:space="preserve">  </w:t>
      </w:r>
    </w:p>
    <w:p w14:paraId="0EB7C19E" w14:textId="77777777" w:rsidR="00414C06" w:rsidRDefault="006264F8">
      <w:pPr>
        <w:pStyle w:val="ParaText"/>
        <w:jc w:val="left"/>
      </w:pPr>
      <w:r>
        <w:t xml:space="preserve">When the CAISO implemented the expanded </w:t>
      </w:r>
      <w:r w:rsidR="00820067">
        <w:t>full network model</w:t>
      </w:r>
      <w:r>
        <w:t xml:space="preserve"> of external systems</w:t>
      </w:r>
      <w:r w:rsidR="00820067">
        <w:t xml:space="preserve">, </w:t>
      </w:r>
      <w:r>
        <w:t xml:space="preserve">the CAISO had to also adjust </w:t>
      </w:r>
      <w:r w:rsidR="00820067">
        <w:t xml:space="preserve">the modelling of the DC lines for </w:t>
      </w:r>
      <w:r w:rsidR="009631CB">
        <w:t xml:space="preserve">which the </w:t>
      </w:r>
      <w:r>
        <w:t>CA</w:t>
      </w:r>
      <w:r w:rsidR="009631CB">
        <w:t xml:space="preserve">ISO does not have direct operational control, such as for the Pacific DC </w:t>
      </w:r>
      <w:r w:rsidR="00820067">
        <w:t>and the IPP DC intertie</w:t>
      </w:r>
      <w:r w:rsidR="009631CB">
        <w:t>s, to reflect the fact that power is flowing through the DC element instead of the expanded AC network. Th</w:t>
      </w:r>
      <w:r>
        <w:t xml:space="preserve">e CAISO accomplishes this </w:t>
      </w:r>
      <w:r w:rsidR="009631CB">
        <w:t xml:space="preserve">by enforcing additional constraints for the DC elements such that the sum of import and export schedules, and the injections and withdrawals modelled at both terminals </w:t>
      </w:r>
      <w:r>
        <w:t xml:space="preserve">including </w:t>
      </w:r>
      <w:r w:rsidR="009631CB">
        <w:t xml:space="preserve">losses, are balanced. </w:t>
      </w:r>
      <w:r w:rsidR="00414C06">
        <w:t xml:space="preserve">For instance, considering the case of the Pacific DC intertie, the power injected in the north terminal will flow through the DC element and will be seen like effectively injecting power into the system from the south </w:t>
      </w:r>
      <w:r w:rsidR="009D5D75">
        <w:t>terminal</w:t>
      </w:r>
      <w:r w:rsidR="00414C06">
        <w:t xml:space="preserve">. Consequently, the marginal congestion component and losses components </w:t>
      </w:r>
      <w:r>
        <w:t xml:space="preserve">of the LMP at </w:t>
      </w:r>
      <w:r w:rsidR="00414C06">
        <w:t xml:space="preserve">both terminals </w:t>
      </w:r>
      <w:r>
        <w:t>should be</w:t>
      </w:r>
      <w:r w:rsidR="00414C06">
        <w:t xml:space="preserve"> very close one to another. </w:t>
      </w:r>
      <w:r>
        <w:t xml:space="preserve">The </w:t>
      </w:r>
      <w:r w:rsidR="009D5D75">
        <w:t xml:space="preserve">prices between the terminals (rectifier and inverter) of the DC elements are aligned through the market clearing process by means of enforcing the additional constraints modelled for the DC elements. </w:t>
      </w:r>
      <w:r w:rsidR="00D76C76">
        <w:t xml:space="preserve"> </w:t>
      </w:r>
    </w:p>
    <w:p w14:paraId="3A8B788E" w14:textId="77777777" w:rsidR="00572BB0" w:rsidRDefault="00572BB0">
      <w:pPr>
        <w:pStyle w:val="Heading4"/>
        <w:jc w:val="left"/>
      </w:pPr>
      <w:bookmarkStart w:id="322" w:name="_Toc196039172"/>
      <w:bookmarkStart w:id="323" w:name="_Toc391992834"/>
      <w:bookmarkStart w:id="324" w:name="_Toc414981238"/>
      <w:bookmarkStart w:id="325" w:name="_Toc528338350"/>
      <w:r>
        <w:t>Utility Distribution Company</w:t>
      </w:r>
      <w:bookmarkEnd w:id="322"/>
      <w:bookmarkEnd w:id="323"/>
      <w:bookmarkEnd w:id="324"/>
      <w:bookmarkEnd w:id="325"/>
    </w:p>
    <w:p w14:paraId="139CB53B" w14:textId="77777777" w:rsidR="00572BB0" w:rsidRDefault="00572BB0">
      <w:pPr>
        <w:pStyle w:val="ParaText"/>
        <w:jc w:val="left"/>
      </w:pPr>
      <w:r>
        <w:t>A UDC is a subset of an FNM Load Zone.</w:t>
      </w:r>
    </w:p>
    <w:p w14:paraId="7DE16382" w14:textId="77777777" w:rsidR="00572BB0" w:rsidRDefault="00572BB0">
      <w:pPr>
        <w:pStyle w:val="ParaText"/>
        <w:jc w:val="left"/>
      </w:pPr>
      <w:r>
        <w:t>From the IFM/RTM system applications perspective, UDC losses for each relevant UDC service area (or zone) within California that is not itself part of an MSS (e.g., PG&amp;E,  Azuza, etc.) are calculated for the first Dispatch interval of the Real-Time Market Dispatch execution.  Losses for a UDC that also satisfies the MSS classification (e.g., NCPA) are not required for the purpose of Unaccounted for Energy (UFE) allocation due to their special loss treatment under the MSS agreement. Measurement of incremental losses relative to the distributed slack bus applies to the calculation of LMPs and LMP components.  LMPs and LMP components apply to the primary Settlement of Energy transactions in CAISO Markets.  The losses discussed in this section are actual MW losses, and are measured within the boundaries of Utility Distribution Companies to support the Settlement of Unaccounted-for Energy (UFE).</w:t>
      </w:r>
    </w:p>
    <w:p w14:paraId="4AB37294" w14:textId="77777777" w:rsidR="00572BB0" w:rsidRDefault="00572BB0">
      <w:pPr>
        <w:pStyle w:val="ParaText"/>
        <w:jc w:val="left"/>
      </w:pPr>
      <w:r>
        <w:t>From the Power flow perspective, the following must be calculated for each five-minute interval to be used by the Settlements Department for the calculation of UFE:</w:t>
      </w:r>
    </w:p>
    <w:p w14:paraId="613F7773" w14:textId="77777777" w:rsidR="00572BB0" w:rsidRDefault="00572BB0">
      <w:pPr>
        <w:pStyle w:val="Bullet1"/>
        <w:jc w:val="left"/>
      </w:pPr>
      <w:r>
        <w:t>Transmission losses in each relevant utility service area</w:t>
      </w:r>
    </w:p>
    <w:p w14:paraId="5AD64EE4" w14:textId="77777777" w:rsidR="00572BB0" w:rsidRDefault="00572BB0">
      <w:pPr>
        <w:pStyle w:val="Bullet1"/>
        <w:jc w:val="left"/>
      </w:pPr>
      <w:r>
        <w:t>Sum of all transmission losses in all relevant utility service areas</w:t>
      </w:r>
    </w:p>
    <w:p w14:paraId="6A9D720B" w14:textId="77777777" w:rsidR="00572BB0" w:rsidRDefault="00572BB0">
      <w:pPr>
        <w:pStyle w:val="Bullet1HRt"/>
        <w:jc w:val="left"/>
      </w:pPr>
      <w:r>
        <w:t xml:space="preserve">Total </w:t>
      </w:r>
      <w:r w:rsidR="00D37C93">
        <w:t>CA</w:t>
      </w:r>
      <w:r>
        <w:t>ISO system transmission losses</w:t>
      </w:r>
    </w:p>
    <w:p w14:paraId="352CFB72" w14:textId="77777777" w:rsidR="00572BB0" w:rsidRDefault="00572BB0">
      <w:pPr>
        <w:pStyle w:val="ParaText"/>
        <w:jc w:val="left"/>
      </w:pPr>
      <w:r>
        <w:rPr>
          <w:rFonts w:cs="Arial"/>
          <w:szCs w:val="22"/>
        </w:rPr>
        <w:t>The settlement of Transmission Losses is described in BPM Configuration Guide CC 6474 - Real Time Unaccounted for Energy Settlement in the Settlements &amp; Billing BPM</w:t>
      </w:r>
      <w:r>
        <w:rPr>
          <w:rFonts w:ascii="Courier New" w:hAnsi="Courier New" w:cs="Courier New"/>
          <w:sz w:val="20"/>
        </w:rPr>
        <w:t>.</w:t>
      </w:r>
    </w:p>
    <w:p w14:paraId="19B70A06" w14:textId="77777777" w:rsidR="00572BB0" w:rsidRDefault="00572BB0">
      <w:pPr>
        <w:pStyle w:val="Heading4"/>
        <w:jc w:val="left"/>
      </w:pPr>
      <w:bookmarkStart w:id="326" w:name="_Toc196039173"/>
      <w:bookmarkStart w:id="327" w:name="_Toc391992835"/>
      <w:bookmarkStart w:id="328" w:name="_Toc414981239"/>
      <w:bookmarkStart w:id="329" w:name="_Toc528338351"/>
      <w:r>
        <w:t>Aggregated Price Locations (APL)</w:t>
      </w:r>
      <w:bookmarkEnd w:id="326"/>
      <w:bookmarkEnd w:id="327"/>
      <w:bookmarkEnd w:id="328"/>
      <w:bookmarkEnd w:id="329"/>
    </w:p>
    <w:p w14:paraId="1E085835" w14:textId="77777777" w:rsidR="00572BB0" w:rsidRDefault="00572BB0">
      <w:pPr>
        <w:pStyle w:val="ParaText"/>
        <w:jc w:val="left"/>
      </w:pPr>
      <w:r>
        <w:t>An aggregated pricing Location (APL), also known as an Aggregated Pricing Node, consists of an aggregation of individual Pricing Nodes (PNodes).  The APLs correspond to Trading Hubs, Default Load Zones or aggregated Generation Scheduling Points.  The LMP’s at APLs are calculated as a weighted average of the LMP’s of the individual Pricing Locations or Pricing Nodes associated with the PNodes.</w:t>
      </w:r>
    </w:p>
    <w:p w14:paraId="412C9C6E" w14:textId="77777777" w:rsidR="00572BB0" w:rsidRDefault="00572BB0">
      <w:pPr>
        <w:pStyle w:val="ParaText"/>
        <w:jc w:val="left"/>
      </w:pPr>
      <w:r>
        <w:t>An APL in this context is defined based on two or more PNodes.  The main difference between the PNode and the APL is that the prices at APLs are calculated after the Market optimization based on the prices of the PLs.</w:t>
      </w:r>
    </w:p>
    <w:p w14:paraId="677A041F" w14:textId="77777777" w:rsidR="00572BB0" w:rsidRDefault="00572BB0">
      <w:pPr>
        <w:pStyle w:val="ParaText"/>
        <w:jc w:val="left"/>
      </w:pPr>
      <w:r>
        <w:t>Exhibit 4-</w:t>
      </w:r>
      <w:r w:rsidR="000936E3">
        <w:t xml:space="preserve">12 </w:t>
      </w:r>
      <w:r>
        <w:t>shows the relationship between CNodes, PNodes, and APLs.</w:t>
      </w:r>
    </w:p>
    <w:p w14:paraId="4EFD0323" w14:textId="44E19F29" w:rsidR="00572BB0" w:rsidRDefault="0015341F">
      <w:pPr>
        <w:pStyle w:val="Caption"/>
      </w:pPr>
      <w:bookmarkStart w:id="330" w:name="_Toc414982080"/>
      <w:bookmarkStart w:id="331" w:name="_Toc36647898"/>
      <w:r>
        <w:rPr>
          <w:lang w:eastAsia="en-US"/>
        </w:rPr>
        <w:drawing>
          <wp:anchor distT="0" distB="0" distL="114300" distR="114300" simplePos="0" relativeHeight="251646464" behindDoc="0" locked="0" layoutInCell="1" allowOverlap="1" wp14:anchorId="7840AAA2" wp14:editId="63DEFFE9">
            <wp:simplePos x="0" y="0"/>
            <wp:positionH relativeFrom="column">
              <wp:align>center</wp:align>
            </wp:positionH>
            <wp:positionV relativeFrom="paragraph">
              <wp:posOffset>236855</wp:posOffset>
            </wp:positionV>
            <wp:extent cx="4220845" cy="2604770"/>
            <wp:effectExtent l="0" t="0" r="0" b="5080"/>
            <wp:wrapTopAndBottom/>
            <wp:docPr id="275" name="Picture 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3"/>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4220845" cy="2604770"/>
                    </a:xfrm>
                    <a:prstGeom prst="rect">
                      <a:avLst/>
                    </a:prstGeom>
                    <a:noFill/>
                  </pic:spPr>
                </pic:pic>
              </a:graphicData>
            </a:graphic>
            <wp14:sizeRelH relativeFrom="page">
              <wp14:pctWidth>0</wp14:pctWidth>
            </wp14:sizeRelH>
            <wp14:sizeRelV relativeFrom="page">
              <wp14:pctHeight>0</wp14:pctHeight>
            </wp14:sizeRelV>
          </wp:anchor>
        </w:drawing>
      </w:r>
      <w:r w:rsidR="00572BB0">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00572BB0">
        <w:noBreakHyphen/>
      </w:r>
      <w:r w:rsidR="00F77480">
        <w:fldChar w:fldCharType="begin"/>
      </w:r>
      <w:r w:rsidR="00F77480">
        <w:instrText xml:space="preserve"> SEQ Exhibit \* ARABIC \s 1 </w:instrText>
      </w:r>
      <w:r w:rsidR="00F77480">
        <w:fldChar w:fldCharType="separate"/>
      </w:r>
      <w:r w:rsidR="003E02FC">
        <w:t>12</w:t>
      </w:r>
      <w:r w:rsidR="00F77480">
        <w:fldChar w:fldCharType="end"/>
      </w:r>
      <w:r w:rsidR="00572BB0">
        <w:t>: Price Location and Aggregation Relationships</w:t>
      </w:r>
      <w:bookmarkEnd w:id="330"/>
      <w:bookmarkEnd w:id="331"/>
    </w:p>
    <w:p w14:paraId="5B6E2271" w14:textId="77777777" w:rsidR="00572BB0" w:rsidRDefault="00572BB0">
      <w:pPr>
        <w:pStyle w:val="ParaText"/>
      </w:pPr>
    </w:p>
    <w:p w14:paraId="2B2C22E4" w14:textId="77777777" w:rsidR="00572BB0" w:rsidRDefault="00572BB0">
      <w:pPr>
        <w:pStyle w:val="Heading4"/>
        <w:jc w:val="left"/>
      </w:pPr>
      <w:bookmarkStart w:id="332" w:name="_Toc196039174"/>
      <w:bookmarkStart w:id="333" w:name="_Toc391992836"/>
      <w:bookmarkStart w:id="334" w:name="_Toc414981240"/>
      <w:bookmarkStart w:id="335" w:name="_Toc528338352"/>
      <w:r>
        <w:t>Trading Hubs</w:t>
      </w:r>
      <w:bookmarkEnd w:id="332"/>
      <w:bookmarkEnd w:id="333"/>
      <w:bookmarkEnd w:id="334"/>
      <w:bookmarkEnd w:id="335"/>
    </w:p>
    <w:p w14:paraId="57435680" w14:textId="77777777" w:rsidR="00572BB0" w:rsidRDefault="00572BB0">
      <w:pPr>
        <w:pStyle w:val="ParaText"/>
        <w:jc w:val="left"/>
      </w:pPr>
      <w:r>
        <w:t>Trading Hubs are defined in the CAISO Tariff Attachment A as follows:</w:t>
      </w:r>
    </w:p>
    <w:p w14:paraId="4D5A45E4" w14:textId="77777777" w:rsidR="00572BB0" w:rsidRDefault="00572BB0">
      <w:pPr>
        <w:pStyle w:val="ParaText"/>
        <w:jc w:val="left"/>
      </w:pPr>
      <w:r>
        <w:t>“An aggregation of network Pricing Nodes maintained and calculated by the CAISO for settlement and trading purposes posted by the CAISO on its CAISO website.”</w:t>
      </w:r>
    </w:p>
    <w:p w14:paraId="1B380A0E" w14:textId="77777777" w:rsidR="00572BB0" w:rsidRDefault="00572BB0">
      <w:pPr>
        <w:pStyle w:val="ParaText"/>
        <w:jc w:val="left"/>
      </w:pPr>
      <w:r>
        <w:t>Trading Hubs, which are a form of an Aggregated Pricing Node, are aggregation points that include all Generation Points of Receipt connected to the associated network nodes.  The Trading Hub GDFs describe the distribution pattern of the entire Generation output within the Trading Hub, for each season and time-of-use period (on-peak or off-peak).  The CAISO builds the model of Trading Hubs and the associated Hub GDFs.  Initially, the Trading Hubs are set up to be the same as the CAISO’s existing congestion zones (e.g., NP15, SP15 and ZP26).</w:t>
      </w:r>
    </w:p>
    <w:p w14:paraId="4FE686D6" w14:textId="77777777" w:rsidR="00572BB0" w:rsidRDefault="00572BB0">
      <w:pPr>
        <w:pStyle w:val="ParaText"/>
        <w:jc w:val="left"/>
      </w:pPr>
      <w:r>
        <w:t>In any of the CAISO Markets, Trading Hub prices are weighted averages calculated using the individual Trading Hub member nodal prices weighted by Trading Hub GDFs.</w:t>
      </w:r>
    </w:p>
    <w:p w14:paraId="59CFB215" w14:textId="77777777" w:rsidR="00572BB0" w:rsidRDefault="00572BB0">
      <w:pPr>
        <w:pStyle w:val="ParaText"/>
        <w:jc w:val="left"/>
      </w:pPr>
      <w:r>
        <w:t>The Trading Hubs and the Trading Hub Generation Distribution Factors are maintained in the CAISO software applications. The Trading Hubs and the Trading Hub Generation Distribution Factors will be published to market participants from these sources.</w:t>
      </w:r>
    </w:p>
    <w:p w14:paraId="0FEFB084" w14:textId="77777777" w:rsidR="00572BB0" w:rsidRDefault="00572BB0">
      <w:pPr>
        <w:pStyle w:val="Heading4"/>
        <w:jc w:val="left"/>
      </w:pPr>
      <w:bookmarkStart w:id="336" w:name="_Toc196039175"/>
      <w:bookmarkStart w:id="337" w:name="_Toc391992837"/>
      <w:bookmarkStart w:id="338" w:name="_Toc414981241"/>
      <w:bookmarkStart w:id="339" w:name="_Toc528338353"/>
      <w:r>
        <w:t>Metered Sub-Systems</w:t>
      </w:r>
      <w:bookmarkEnd w:id="336"/>
      <w:bookmarkEnd w:id="337"/>
      <w:bookmarkEnd w:id="338"/>
      <w:bookmarkEnd w:id="339"/>
    </w:p>
    <w:p w14:paraId="7953661B" w14:textId="77777777" w:rsidR="00572BB0" w:rsidRDefault="00572BB0">
      <w:pPr>
        <w:pStyle w:val="ParaText"/>
        <w:jc w:val="left"/>
      </w:pPr>
      <w:r>
        <w:t>The discussion of MSSs in this BPM is intended to address only issues pertinent to modeling of MSSs in the FNM.  Details of other aspects of MSS operation are contained in Section 4.9.1 of the CAISO Tariff and in the BPM for Market Operations.</w:t>
      </w:r>
    </w:p>
    <w:p w14:paraId="0F8115D1" w14:textId="77777777" w:rsidR="00572BB0" w:rsidRDefault="00572BB0">
      <w:pPr>
        <w:pStyle w:val="ParaText"/>
        <w:jc w:val="left"/>
      </w:pPr>
      <w:r>
        <w:t>The following principles apply to modeling of Metered Sub-System (MSSs):</w:t>
      </w:r>
    </w:p>
    <w:p w14:paraId="662EBE14" w14:textId="77777777" w:rsidR="00572BB0" w:rsidRDefault="00572BB0">
      <w:pPr>
        <w:pStyle w:val="Bullet1HRt"/>
        <w:jc w:val="left"/>
      </w:pPr>
      <w:r>
        <w:t>MSSs, their detailed transmission systems, Generators and Loads are modeled in the FNM.</w:t>
      </w:r>
    </w:p>
    <w:p w14:paraId="2A3EE639" w14:textId="77777777" w:rsidR="00572BB0" w:rsidRDefault="00572BB0">
      <w:pPr>
        <w:pStyle w:val="Bullet1HRt"/>
        <w:jc w:val="left"/>
      </w:pPr>
      <w:r>
        <w:t>CAISO State Estimator solves for the state of the grid within the MSSs.</w:t>
      </w:r>
    </w:p>
    <w:p w14:paraId="4A12F432" w14:textId="77777777" w:rsidR="00572BB0" w:rsidRDefault="00572BB0">
      <w:pPr>
        <w:pStyle w:val="Bullet1HRt"/>
        <w:jc w:val="left"/>
      </w:pPr>
      <w:r>
        <w:t>CAISO forecasts the Load of MSSs. Load forecast of MSS is distributed using Load Distribution Factors (LDFs).</w:t>
      </w:r>
    </w:p>
    <w:p w14:paraId="542EF3AF" w14:textId="77777777" w:rsidR="00572BB0" w:rsidRDefault="00572BB0">
      <w:pPr>
        <w:pStyle w:val="Bullet1HRt"/>
        <w:jc w:val="left"/>
      </w:pPr>
      <w:r>
        <w:t>MSSs may have multiple interchange points with CAISO (e.g., Silicon Valley Power-Santa Clara).</w:t>
      </w:r>
    </w:p>
    <w:p w14:paraId="28477264" w14:textId="77777777" w:rsidR="00572BB0" w:rsidRDefault="00572BB0">
      <w:pPr>
        <w:pStyle w:val="Bullet1HRt"/>
        <w:jc w:val="left"/>
      </w:pPr>
      <w:r>
        <w:t>Resources in an MSS may participate in CAISO Energy and AS Markets.</w:t>
      </w:r>
    </w:p>
    <w:p w14:paraId="57FC3CCB" w14:textId="77777777" w:rsidR="00572BB0" w:rsidRDefault="00572BB0">
      <w:pPr>
        <w:pStyle w:val="Bullet1HRt"/>
        <w:jc w:val="left"/>
      </w:pPr>
      <w:r>
        <w:t>Additional market scheduling and settlement features apply to MSSs.  For example, an MSS may elect to carry out its own Load following (and opt out of RUC) or may have CAISO provide Load following (and participate in RUC).  The details of these market features are beyond the scope of this BPM.</w:t>
      </w:r>
    </w:p>
    <w:p w14:paraId="02B5291E" w14:textId="77777777" w:rsidR="00572BB0" w:rsidRDefault="00572BB0">
      <w:pPr>
        <w:pStyle w:val="ParaText"/>
        <w:jc w:val="left"/>
      </w:pPr>
      <w:r>
        <w:t xml:space="preserve">For an MSS, internal MSS transmission constraints are monitored but not enforced by the IFM/RTM system.  (The mechanism for accomplishing this is the FNM exception list) For an MSS, the losses are calculated and stored in a database separate from the loss values of UDCs and the Utility.  Losses in the MSS internal transmission system are included in the Power flow solution, but separated from the reporting of UDC losses to settlements.  The effect of the operation of the MSS internal transmission system is excluded from CAISO losses, loss sensitivity calculations and LMPs. </w:t>
      </w:r>
    </w:p>
    <w:p w14:paraId="7AF7108D" w14:textId="77777777" w:rsidR="00572BB0" w:rsidRDefault="00572BB0">
      <w:pPr>
        <w:pStyle w:val="Heading4"/>
        <w:jc w:val="left"/>
        <w:rPr>
          <w:lang w:val="fr-FR"/>
        </w:rPr>
      </w:pPr>
      <w:bookmarkStart w:id="340" w:name="_Toc196039176"/>
      <w:bookmarkStart w:id="341" w:name="_Toc391992838"/>
      <w:bookmarkStart w:id="342" w:name="_Toc414981242"/>
      <w:bookmarkStart w:id="343" w:name="_Toc528338354"/>
      <w:r>
        <w:rPr>
          <w:lang w:val="fr-FR"/>
        </w:rPr>
        <w:t>RUC Zones</w:t>
      </w:r>
      <w:bookmarkEnd w:id="340"/>
      <w:bookmarkEnd w:id="341"/>
      <w:bookmarkEnd w:id="342"/>
      <w:bookmarkEnd w:id="343"/>
    </w:p>
    <w:p w14:paraId="7342FB51" w14:textId="77777777" w:rsidR="00572BB0" w:rsidRDefault="00572BB0" w:rsidP="00542A5C">
      <w:pPr>
        <w:pStyle w:val="ParaText"/>
        <w:jc w:val="left"/>
      </w:pPr>
      <w:r>
        <w:t>The RUC requirements are specified by RUC zones.  The RUC zones include the three default Load zones (i.e., the three original PTO service areas) and other RUC zones defined by CAISO, which need not coincide with the boundaries of three original PTO service areas.  The RUC requirements for the default RUC zones do not include the RUC requirements for the custom RUC zones.  The net short quantities are represented in two forms:  (i) MW, and (ii) percent of Load Forecast (LF) cleared in the IFM, for each RUC zone.  The RUC requirement setter (RRS) application allows the operator to make adjustments to these quantities on either a system wide basis, or for an individual RUC zones.  Adjustments are made by changing either of the two forms displayed (MW or percentage LF).  The default for this adjustment factor is 100%. If the operator specifies a percentage other than 100%, then the system Loads are adjusted by that amount for the RUC procurement.</w:t>
      </w:r>
    </w:p>
    <w:p w14:paraId="6BB03A33" w14:textId="77777777" w:rsidR="00572BB0" w:rsidRPr="009C3AD2" w:rsidRDefault="007F2606" w:rsidP="009C3AD2">
      <w:pPr>
        <w:pStyle w:val="Heading3"/>
        <w:jc w:val="left"/>
      </w:pPr>
      <w:bookmarkStart w:id="344" w:name="_Toc391992839"/>
      <w:bookmarkStart w:id="345" w:name="_Toc414981243"/>
      <w:bookmarkStart w:id="346" w:name="_Toc528338355"/>
      <w:r w:rsidRPr="009C3AD2">
        <w:t>Integrated Balancing Authority Areas (IBAAs)</w:t>
      </w:r>
      <w:bookmarkEnd w:id="344"/>
      <w:bookmarkEnd w:id="345"/>
      <w:bookmarkEnd w:id="346"/>
    </w:p>
    <w:p w14:paraId="62B5A665" w14:textId="77777777" w:rsidR="007F2606" w:rsidRPr="00550CCC" w:rsidRDefault="007F2606" w:rsidP="00542A5C">
      <w:pPr>
        <w:pStyle w:val="ParaText"/>
        <w:jc w:val="left"/>
        <w:rPr>
          <w:rFonts w:cs="Arial"/>
          <w:szCs w:val="22"/>
        </w:rPr>
      </w:pPr>
      <w:r w:rsidRPr="00550CCC">
        <w:rPr>
          <w:rFonts w:cs="Arial"/>
          <w:szCs w:val="22"/>
        </w:rPr>
        <w:t>The FNM includes models for a number of other Balancing Authority Areas to manage congestion within the CAISO network. Section 27.5.3 of the CAISO Tariff provides that the FNM will include a model of an IBAA’s network topology and provides a general description of how the FNM will model an IBAA.</w:t>
      </w:r>
      <w:r w:rsidR="00F2699A">
        <w:rPr>
          <w:rStyle w:val="FootnoteReference"/>
          <w:rFonts w:cs="Arial"/>
          <w:szCs w:val="22"/>
        </w:rPr>
        <w:footnoteReference w:id="35"/>
      </w:r>
      <w:r w:rsidRPr="00550CCC">
        <w:rPr>
          <w:rFonts w:cs="Arial"/>
          <w:szCs w:val="22"/>
        </w:rPr>
        <w:t xml:space="preserve">  Pricing for Scheduling Points associated with IBAAs is further described in CAISO Tariff Appendix C (Section G).</w:t>
      </w:r>
    </w:p>
    <w:p w14:paraId="6DBD51DF" w14:textId="77777777" w:rsidR="007F2606" w:rsidRPr="00550CCC" w:rsidRDefault="007F2606" w:rsidP="00542A5C">
      <w:pPr>
        <w:pStyle w:val="ParaText"/>
        <w:jc w:val="left"/>
        <w:rPr>
          <w:rFonts w:cs="Arial"/>
          <w:szCs w:val="22"/>
        </w:rPr>
      </w:pPr>
      <w:r w:rsidRPr="00550CCC">
        <w:rPr>
          <w:rFonts w:cs="Arial"/>
          <w:szCs w:val="22"/>
        </w:rPr>
        <w:t xml:space="preserve">Presently, the FNM includes the following external Balancing Authority Areas as IBAAs.  These are Balancing Authority Areas that have been determined to have direct interconnections with the CAISO Balancing Authority Area, such that power flows within the IBAA significantly affect power flows within the CAISO Balancing Authority Area, and whose network topology should therefore be modeled in further detail in the FNM beyond the simpler modeling of other interconnections between the IBAA and the CAISO Balancing Authority Area.  The IBAAs currently as defined in Section 27.5.3.1 of the CAISO Tariff in effect are: </w:t>
      </w:r>
    </w:p>
    <w:p w14:paraId="12FAC868" w14:textId="77777777" w:rsidR="007F2606" w:rsidRPr="00550CCC" w:rsidRDefault="007F2606" w:rsidP="00542A5C">
      <w:pPr>
        <w:pStyle w:val="Bullet1HRt"/>
        <w:numPr>
          <w:ilvl w:val="0"/>
          <w:numId w:val="0"/>
        </w:numPr>
        <w:jc w:val="left"/>
        <w:rPr>
          <w:rFonts w:cs="Arial"/>
          <w:szCs w:val="22"/>
        </w:rPr>
      </w:pPr>
      <w:r w:rsidRPr="00550CCC">
        <w:rPr>
          <w:rFonts w:cs="Arial"/>
          <w:szCs w:val="22"/>
        </w:rPr>
        <w:t>1)</w:t>
      </w:r>
      <w:r w:rsidRPr="00550CCC">
        <w:rPr>
          <w:rFonts w:cs="Arial"/>
          <w:szCs w:val="22"/>
        </w:rPr>
        <w:tab/>
        <w:t>Sacramento Municipal Utility District, which includes the transmission facilities of the following entities:</w:t>
      </w:r>
    </w:p>
    <w:p w14:paraId="39E702F1" w14:textId="77777777" w:rsidR="007F2606" w:rsidRPr="00550CCC" w:rsidRDefault="007F2606" w:rsidP="00542A5C">
      <w:pPr>
        <w:pStyle w:val="Bullet2"/>
        <w:jc w:val="left"/>
        <w:rPr>
          <w:rFonts w:cs="Arial"/>
          <w:szCs w:val="22"/>
        </w:rPr>
      </w:pPr>
      <w:r w:rsidRPr="00550CCC">
        <w:rPr>
          <w:rFonts w:cs="Arial"/>
          <w:szCs w:val="22"/>
        </w:rPr>
        <w:t>Western Area Power Administration – Sierra Nevada Region</w:t>
      </w:r>
    </w:p>
    <w:p w14:paraId="6E68A420" w14:textId="77777777" w:rsidR="007F2606" w:rsidRPr="00550CCC" w:rsidRDefault="007F2606" w:rsidP="00542A5C">
      <w:pPr>
        <w:pStyle w:val="Bullet2"/>
        <w:jc w:val="left"/>
        <w:rPr>
          <w:rFonts w:cs="Arial"/>
          <w:szCs w:val="22"/>
        </w:rPr>
      </w:pPr>
      <w:r w:rsidRPr="00550CCC">
        <w:rPr>
          <w:rFonts w:cs="Arial"/>
          <w:szCs w:val="22"/>
        </w:rPr>
        <w:t xml:space="preserve">Modesto Irrigation District </w:t>
      </w:r>
    </w:p>
    <w:p w14:paraId="3F6D51E4" w14:textId="77777777" w:rsidR="007F2606" w:rsidRPr="00550CCC" w:rsidRDefault="007F2606" w:rsidP="00542A5C">
      <w:pPr>
        <w:pStyle w:val="Bullet2"/>
        <w:jc w:val="left"/>
        <w:rPr>
          <w:rFonts w:cs="Arial"/>
          <w:szCs w:val="22"/>
        </w:rPr>
      </w:pPr>
      <w:r w:rsidRPr="00550CCC">
        <w:rPr>
          <w:rFonts w:cs="Arial"/>
          <w:szCs w:val="22"/>
        </w:rPr>
        <w:t>City of Redding</w:t>
      </w:r>
    </w:p>
    <w:p w14:paraId="5FEB71D1" w14:textId="77777777" w:rsidR="007F2606" w:rsidRPr="00550CCC" w:rsidRDefault="007F2606" w:rsidP="00542A5C">
      <w:pPr>
        <w:pStyle w:val="Bullet2HRt"/>
        <w:jc w:val="left"/>
        <w:rPr>
          <w:rFonts w:cs="Arial"/>
          <w:szCs w:val="22"/>
        </w:rPr>
      </w:pPr>
      <w:r w:rsidRPr="00550CCC">
        <w:rPr>
          <w:rFonts w:cs="Arial"/>
          <w:szCs w:val="22"/>
        </w:rPr>
        <w:t>City of Roseville</w:t>
      </w:r>
    </w:p>
    <w:p w14:paraId="667A3E88" w14:textId="77777777" w:rsidR="007F2606" w:rsidRPr="00550CCC" w:rsidRDefault="007F2606" w:rsidP="00542A5C">
      <w:pPr>
        <w:pStyle w:val="Bullet1HRt"/>
        <w:numPr>
          <w:ilvl w:val="0"/>
          <w:numId w:val="0"/>
        </w:numPr>
        <w:jc w:val="left"/>
        <w:rPr>
          <w:rFonts w:cs="Arial"/>
          <w:szCs w:val="22"/>
        </w:rPr>
      </w:pPr>
      <w:r w:rsidRPr="00550CCC">
        <w:rPr>
          <w:rFonts w:cs="Arial"/>
          <w:szCs w:val="22"/>
        </w:rPr>
        <w:t>2)</w:t>
      </w:r>
      <w:r w:rsidRPr="00550CCC">
        <w:rPr>
          <w:rFonts w:cs="Arial"/>
          <w:szCs w:val="22"/>
        </w:rPr>
        <w:tab/>
        <w:t>Turlock Irrigation District</w:t>
      </w:r>
    </w:p>
    <w:p w14:paraId="7ABDDEEA" w14:textId="77777777" w:rsidR="007F2606" w:rsidRPr="00550CCC" w:rsidRDefault="007F2606" w:rsidP="00542A5C">
      <w:pPr>
        <w:pStyle w:val="ParaText"/>
        <w:jc w:val="left"/>
        <w:rPr>
          <w:rFonts w:cs="Arial"/>
          <w:szCs w:val="22"/>
        </w:rPr>
      </w:pPr>
      <w:r w:rsidRPr="00550CCC">
        <w:rPr>
          <w:rFonts w:cs="Arial"/>
          <w:szCs w:val="22"/>
        </w:rPr>
        <w:t>Together, the Sacramento Municipal Utility District and Turlock Irrigation District are referred to as the SMUD-TID IBAA.</w:t>
      </w:r>
    </w:p>
    <w:p w14:paraId="611DAC58" w14:textId="77777777" w:rsidR="007F2606" w:rsidRPr="00550CCC" w:rsidRDefault="007F2606" w:rsidP="00542A5C">
      <w:pPr>
        <w:pStyle w:val="ParaText"/>
        <w:jc w:val="left"/>
        <w:rPr>
          <w:rFonts w:cs="Arial"/>
          <w:szCs w:val="22"/>
        </w:rPr>
      </w:pPr>
      <w:r w:rsidRPr="00550CCC">
        <w:rPr>
          <w:rFonts w:cs="Arial"/>
          <w:szCs w:val="22"/>
        </w:rPr>
        <w:t xml:space="preserve">If approved by the Commission, the CAISO may model additional IBAAs after the initial implementation of the SMUD-TID IBAA pursuant to the procedures provided in Section 27.5.3 of the CAISO Tariff.  In the event that the CAISO proposes additional IBAAs, it will follow a stakeholder process as prescribed by CAISO Tariff Section 27.5.3.8 and as further described below.  </w:t>
      </w:r>
    </w:p>
    <w:p w14:paraId="4A699731" w14:textId="77777777" w:rsidR="00572BB0" w:rsidRPr="00550CCC" w:rsidRDefault="00572BB0" w:rsidP="00542A5C">
      <w:pPr>
        <w:pStyle w:val="Heading4"/>
        <w:spacing w:line="25" w:lineRule="atLeast"/>
        <w:jc w:val="left"/>
        <w:rPr>
          <w:rFonts w:cs="Arial"/>
          <w:bCs/>
          <w:szCs w:val="22"/>
        </w:rPr>
      </w:pPr>
      <w:bookmarkStart w:id="347" w:name="_Toc196039178"/>
      <w:bookmarkStart w:id="348" w:name="_Toc391992840"/>
      <w:bookmarkStart w:id="349" w:name="_Toc414981244"/>
      <w:bookmarkStart w:id="350" w:name="_Toc528338356"/>
      <w:r w:rsidRPr="00550CCC">
        <w:rPr>
          <w:rFonts w:cs="Arial"/>
          <w:bCs/>
          <w:szCs w:val="22"/>
        </w:rPr>
        <w:t>Background</w:t>
      </w:r>
      <w:bookmarkEnd w:id="347"/>
      <w:bookmarkEnd w:id="348"/>
      <w:bookmarkEnd w:id="349"/>
      <w:bookmarkEnd w:id="350"/>
    </w:p>
    <w:p w14:paraId="4FDA09DE" w14:textId="77777777" w:rsidR="007F2606" w:rsidRPr="00550CCC" w:rsidRDefault="007F2606" w:rsidP="00542A5C">
      <w:pPr>
        <w:pStyle w:val="ParaText"/>
        <w:jc w:val="left"/>
        <w:rPr>
          <w:rFonts w:cs="Arial"/>
          <w:szCs w:val="22"/>
        </w:rPr>
      </w:pPr>
      <w:bookmarkStart w:id="351" w:name="OLE_LINK11"/>
      <w:bookmarkStart w:id="352" w:name="OLE_LINK12"/>
      <w:r w:rsidRPr="00550CCC">
        <w:rPr>
          <w:rFonts w:cs="Arial"/>
          <w:szCs w:val="22"/>
        </w:rPr>
        <w:t xml:space="preserve">Power systems modeling recognizes that the CAISO Balancing Authority Area is interconnected with several other Balancing Authority Areas in the Western Electricity Coordinating Council (WECC) interconnected system.  For example, the CAISO’s Reliability model includes a model for </w:t>
      </w:r>
      <w:r w:rsidR="00EB63A5">
        <w:rPr>
          <w:rFonts w:cs="Arial"/>
          <w:szCs w:val="22"/>
        </w:rPr>
        <w:t>a</w:t>
      </w:r>
      <w:r w:rsidRPr="00550CCC">
        <w:rPr>
          <w:rFonts w:cs="Arial"/>
          <w:szCs w:val="22"/>
        </w:rPr>
        <w:t xml:space="preserve">djacent Balancing Authority Areas’ high voltage physical networks.  One of the goals of </w:t>
      </w:r>
      <w:r w:rsidR="00B23D52">
        <w:rPr>
          <w:rFonts w:cs="Arial"/>
          <w:szCs w:val="22"/>
        </w:rPr>
        <w:t xml:space="preserve">the CAISO </w:t>
      </w:r>
      <w:r w:rsidR="00EC3676">
        <w:rPr>
          <w:rFonts w:cs="Arial"/>
          <w:szCs w:val="22"/>
        </w:rPr>
        <w:t>m</w:t>
      </w:r>
      <w:r w:rsidR="00B23D52">
        <w:rPr>
          <w:rFonts w:cs="Arial"/>
          <w:szCs w:val="22"/>
        </w:rPr>
        <w:t xml:space="preserve">arket </w:t>
      </w:r>
      <w:r w:rsidRPr="00550CCC">
        <w:rPr>
          <w:rFonts w:cs="Arial"/>
          <w:szCs w:val="22"/>
        </w:rPr>
        <w:t>is to manage congestion through power systems modeling by reflecting, where feasible, actual power flows on the integrated system.  In contrast, interactions between Balancing Authority Areas in the Western interconnection generally consist of managing flows through deliveries at interties between Balancing Authority Areas, which do not necessarily reflect actual power flows.  An accurate network model of neighboring Balancing Authority Areas whose networks are closely interrelated with the CAISO, and actual flows between areas</w:t>
      </w:r>
      <w:r w:rsidR="00F26AE7" w:rsidRPr="00550CCC">
        <w:rPr>
          <w:rFonts w:cs="Arial"/>
          <w:szCs w:val="22"/>
        </w:rPr>
        <w:t xml:space="preserve">, </w:t>
      </w:r>
      <w:r w:rsidR="00826BFE">
        <w:rPr>
          <w:rFonts w:cs="Arial"/>
          <w:szCs w:val="22"/>
        </w:rPr>
        <w:t xml:space="preserve">allows </w:t>
      </w:r>
      <w:r w:rsidR="00F26AE7" w:rsidRPr="00550CCC">
        <w:rPr>
          <w:rFonts w:cs="Arial"/>
          <w:szCs w:val="22"/>
        </w:rPr>
        <w:t>the</w:t>
      </w:r>
      <w:r w:rsidRPr="00550CCC">
        <w:rPr>
          <w:rFonts w:cs="Arial"/>
          <w:szCs w:val="22"/>
        </w:rPr>
        <w:t xml:space="preserve"> CAISO to achieve its congestion management objectives.   </w:t>
      </w:r>
    </w:p>
    <w:p w14:paraId="7AB96608" w14:textId="77777777" w:rsidR="007F2606" w:rsidRPr="00550CCC" w:rsidRDefault="007F2606" w:rsidP="00542A5C">
      <w:pPr>
        <w:pStyle w:val="ParaText"/>
        <w:jc w:val="left"/>
        <w:rPr>
          <w:rFonts w:cs="Arial"/>
          <w:szCs w:val="22"/>
        </w:rPr>
      </w:pPr>
      <w:r w:rsidRPr="00550CCC">
        <w:rPr>
          <w:rFonts w:cs="Arial"/>
          <w:szCs w:val="22"/>
        </w:rPr>
        <w:t>The SMUD-TID IBAA transmission network is embedded and/or runs in parallel with major parts of the CAISO network thereby having significant impact in the operation of the CAISO grid.   Loop flow or unscheduled parallel flow to and from the SMUD-TID IBAA is significant and has a significant impact on optimal resource scheduling and the Locational Marginal Prices (LMPs) in the CAISO Markets.  With respect to the SMUD-TID IBAA, the high degree of integration between those Balancing Authority Areas and the CAISO Balancing Authority Area creates congestion management issues between the Day Ahead and Real-Time Markets.  If the CAISO can more accurately model certain flows on its system during the Integrated Forward Market, it will be able to clear more feasible schedules in the Day-Ahead Market that are more likely to reflect the flows that will materialize in Real-Time.</w:t>
      </w:r>
    </w:p>
    <w:p w14:paraId="358C3FB0" w14:textId="77777777" w:rsidR="00572BB0" w:rsidRPr="00550CCC" w:rsidRDefault="00572BB0" w:rsidP="00542A5C">
      <w:pPr>
        <w:pStyle w:val="Heading4"/>
        <w:spacing w:line="300" w:lineRule="auto"/>
        <w:jc w:val="left"/>
        <w:rPr>
          <w:rFonts w:cs="Arial"/>
          <w:szCs w:val="22"/>
        </w:rPr>
      </w:pPr>
      <w:bookmarkStart w:id="353" w:name="_Toc196039179"/>
      <w:bookmarkStart w:id="354" w:name="_Toc391992841"/>
      <w:bookmarkStart w:id="355" w:name="_Toc414981245"/>
      <w:bookmarkStart w:id="356" w:name="_Toc528338357"/>
      <w:bookmarkEnd w:id="351"/>
      <w:bookmarkEnd w:id="352"/>
      <w:r w:rsidRPr="00550CCC">
        <w:rPr>
          <w:rFonts w:cs="Arial"/>
          <w:szCs w:val="22"/>
        </w:rPr>
        <w:t>Modeling Approach</w:t>
      </w:r>
      <w:bookmarkEnd w:id="353"/>
      <w:bookmarkEnd w:id="354"/>
      <w:bookmarkEnd w:id="355"/>
      <w:bookmarkEnd w:id="356"/>
    </w:p>
    <w:p w14:paraId="6074034D" w14:textId="77777777" w:rsidR="007F2606" w:rsidRPr="00550CCC" w:rsidRDefault="007F2606" w:rsidP="00542A5C">
      <w:pPr>
        <w:pStyle w:val="ParaText"/>
        <w:tabs>
          <w:tab w:val="left" w:pos="1620"/>
        </w:tabs>
        <w:jc w:val="left"/>
        <w:rPr>
          <w:rFonts w:cs="Arial"/>
          <w:szCs w:val="22"/>
        </w:rPr>
      </w:pPr>
      <w:r w:rsidRPr="00550CCC">
        <w:rPr>
          <w:rFonts w:cs="Arial"/>
          <w:szCs w:val="22"/>
        </w:rPr>
        <w:t>Prior to developing an appropriate model through consultation with a potential IBAA operator, and internal identification and review of available data, the CAISO does not have sufficient existing data to model IBAAs because it does not have visibility over facilities and resources within an IBAA.  However, the CAISO does have the capability to implement alternative methodologies to model IBAAs.  The CAISO intends to continue to work with other Balancing Authority Areas to obtain information to improve its modeling efforts.  Once the CAISO is able to develop workable modeling details of other Balancing Authority Areas, the CAISO will then make an assessment of how to best model these areas in the FNM for the market.  When the CAISO is able to obtain detailed operational data, the CAISO will be able to apply modeling principles for transactions between an IBAA and the CAISO Balancing Authority Area, including but not limited to the following:</w:t>
      </w:r>
    </w:p>
    <w:p w14:paraId="5DAF7BEF" w14:textId="77777777" w:rsidR="007F2606" w:rsidRPr="00550CCC" w:rsidRDefault="007F2606" w:rsidP="00542A5C">
      <w:pPr>
        <w:pStyle w:val="Bullet1HRt"/>
        <w:tabs>
          <w:tab w:val="left" w:pos="1620"/>
        </w:tabs>
        <w:jc w:val="left"/>
        <w:rPr>
          <w:rFonts w:cs="Arial"/>
          <w:szCs w:val="22"/>
        </w:rPr>
      </w:pPr>
      <w:r w:rsidRPr="00550CCC">
        <w:rPr>
          <w:rFonts w:cs="Arial"/>
          <w:szCs w:val="22"/>
        </w:rPr>
        <w:t>The FNM may model IBAA transmission systems, Generators and Loads.</w:t>
      </w:r>
    </w:p>
    <w:p w14:paraId="30326D4C" w14:textId="77777777" w:rsidR="007F2606" w:rsidRPr="00550CCC" w:rsidRDefault="007F2606" w:rsidP="00542A5C">
      <w:pPr>
        <w:pStyle w:val="Bullet1HRt"/>
        <w:tabs>
          <w:tab w:val="left" w:pos="1620"/>
        </w:tabs>
        <w:jc w:val="left"/>
        <w:rPr>
          <w:rFonts w:cs="Arial"/>
          <w:szCs w:val="22"/>
        </w:rPr>
      </w:pPr>
      <w:r w:rsidRPr="00550CCC">
        <w:rPr>
          <w:rFonts w:cs="Arial"/>
          <w:szCs w:val="22"/>
        </w:rPr>
        <w:t>CAISO State Estimator observes operating conditions throughout the WECC, including the IBAAs, and provides the pertinent data to the market systems for maintaining reliability during market operations.</w:t>
      </w:r>
    </w:p>
    <w:p w14:paraId="1997BE8D" w14:textId="77777777" w:rsidR="007F2606" w:rsidRPr="00550CCC" w:rsidRDefault="007F2606" w:rsidP="00542A5C">
      <w:pPr>
        <w:pStyle w:val="Bullet1HRt"/>
        <w:tabs>
          <w:tab w:val="left" w:pos="1620"/>
        </w:tabs>
        <w:jc w:val="left"/>
        <w:rPr>
          <w:rFonts w:cs="Arial"/>
          <w:szCs w:val="22"/>
        </w:rPr>
      </w:pPr>
      <w:r w:rsidRPr="00550CCC">
        <w:rPr>
          <w:rFonts w:cs="Arial"/>
          <w:szCs w:val="22"/>
        </w:rPr>
        <w:t>Net Interchange values for IBAAs, which are available as schedules at the CAISO-IBAA boundary, and as net or gross schedules at other boundaries between IBAAs and other Balancing Authority Areas, allow modeling of inter-area transactions.</w:t>
      </w:r>
    </w:p>
    <w:p w14:paraId="6D75D4B4" w14:textId="77777777" w:rsidR="007F2606" w:rsidRPr="00550CCC" w:rsidRDefault="007F2606" w:rsidP="00542A5C">
      <w:pPr>
        <w:pStyle w:val="Bullet1HRt"/>
        <w:tabs>
          <w:tab w:val="left" w:pos="1620"/>
        </w:tabs>
        <w:jc w:val="left"/>
        <w:rPr>
          <w:rFonts w:cs="Arial"/>
          <w:szCs w:val="22"/>
        </w:rPr>
      </w:pPr>
      <w:r w:rsidRPr="00550CCC">
        <w:rPr>
          <w:rFonts w:cs="Arial"/>
          <w:szCs w:val="22"/>
        </w:rPr>
        <w:t>Entities with control of supply resources or loads within the IBAA may participate in the CAISO Markets on a resource-specific basis. As appropriate, scheduling may reflect an aggregation of resources rather than scheduling all resources individually.</w:t>
      </w:r>
    </w:p>
    <w:p w14:paraId="5C6DE10B" w14:textId="77777777" w:rsidR="007F2606" w:rsidRPr="00550CCC" w:rsidRDefault="007F2606" w:rsidP="00542A5C">
      <w:pPr>
        <w:pStyle w:val="Bullet1HRt"/>
        <w:tabs>
          <w:tab w:val="left" w:pos="1620"/>
        </w:tabs>
        <w:jc w:val="left"/>
        <w:rPr>
          <w:rFonts w:cs="Arial"/>
          <w:szCs w:val="22"/>
        </w:rPr>
      </w:pPr>
      <w:r w:rsidRPr="00550CCC">
        <w:rPr>
          <w:rFonts w:cs="Arial"/>
          <w:szCs w:val="22"/>
        </w:rPr>
        <w:t>Generation or Demand located within an IBAA may schedule dynamic transfers with or wheeling schedules through the CAISO Balancing Authority Area.</w:t>
      </w:r>
    </w:p>
    <w:p w14:paraId="7E5F534F" w14:textId="77777777" w:rsidR="007F2606" w:rsidRPr="00550CCC" w:rsidRDefault="007F2606" w:rsidP="00542A5C">
      <w:pPr>
        <w:pStyle w:val="Bullet1HRt"/>
        <w:tabs>
          <w:tab w:val="left" w:pos="1620"/>
        </w:tabs>
        <w:jc w:val="left"/>
        <w:rPr>
          <w:rFonts w:cs="Arial"/>
          <w:szCs w:val="22"/>
        </w:rPr>
      </w:pPr>
      <w:r w:rsidRPr="00550CCC">
        <w:rPr>
          <w:rFonts w:cs="Arial"/>
          <w:szCs w:val="22"/>
        </w:rPr>
        <w:t>The CAISO may monitor IBAA internal transmission constraints, but does not enforce such constraints in the CAISO market.  (The mechanism for enabling the ability to monitor but not necessarily enforce constraints is the FNM Exception List.)</w:t>
      </w:r>
    </w:p>
    <w:p w14:paraId="2A0C089E" w14:textId="77777777" w:rsidR="007F2606" w:rsidRPr="00550CCC" w:rsidRDefault="007F2606" w:rsidP="00542A5C">
      <w:pPr>
        <w:pStyle w:val="Bullet1HRt"/>
        <w:tabs>
          <w:tab w:val="left" w:pos="1620"/>
        </w:tabs>
        <w:jc w:val="left"/>
        <w:rPr>
          <w:rFonts w:cs="Arial"/>
          <w:szCs w:val="22"/>
        </w:rPr>
      </w:pPr>
      <w:r w:rsidRPr="00550CCC">
        <w:rPr>
          <w:rFonts w:cs="Arial"/>
          <w:szCs w:val="22"/>
        </w:rPr>
        <w:t>The CAISO may calculate IBAA system losses and distinguish them from CAISO system losses to enable the CAISO to dispatch CAISO resources based solely upon conditions within the CAISO system.</w:t>
      </w:r>
    </w:p>
    <w:p w14:paraId="2AB3663F" w14:textId="77777777" w:rsidR="007F2606" w:rsidRPr="00550CCC" w:rsidRDefault="007F2606" w:rsidP="00542A5C">
      <w:pPr>
        <w:pStyle w:val="Bullet1HRt"/>
        <w:tabs>
          <w:tab w:val="left" w:pos="1620"/>
        </w:tabs>
        <w:jc w:val="left"/>
        <w:rPr>
          <w:rFonts w:cs="Arial"/>
          <w:szCs w:val="22"/>
        </w:rPr>
      </w:pPr>
      <w:r w:rsidRPr="00550CCC">
        <w:rPr>
          <w:rFonts w:cs="Arial"/>
          <w:szCs w:val="22"/>
        </w:rPr>
        <w:t>Losses within an IBAA transmission system may be excluded from CAISO loss sensitivity calculations and LMPs.</w:t>
      </w:r>
    </w:p>
    <w:p w14:paraId="3F66585A" w14:textId="77777777" w:rsidR="007F2606" w:rsidRPr="00550CCC" w:rsidRDefault="007F2606" w:rsidP="00542A5C">
      <w:pPr>
        <w:pStyle w:val="Bullet1HRt"/>
        <w:tabs>
          <w:tab w:val="left" w:pos="1620"/>
        </w:tabs>
        <w:jc w:val="left"/>
        <w:rPr>
          <w:rFonts w:cs="Arial"/>
          <w:szCs w:val="22"/>
        </w:rPr>
      </w:pPr>
      <w:r w:rsidRPr="00550CCC">
        <w:rPr>
          <w:rFonts w:cs="Arial"/>
          <w:szCs w:val="22"/>
        </w:rPr>
        <w:t>The Load and Generation pattern in the CAISO’s Forward Markets is obtained by scaling the IBAA Load and Generation according to Intertie Distribution Factors to meet the Load and net-interchange values between the IBAA and external Balancing Authority Areas.</w:t>
      </w:r>
    </w:p>
    <w:p w14:paraId="545849E3" w14:textId="77777777" w:rsidR="007F2606" w:rsidRPr="00550CCC" w:rsidRDefault="007F2606" w:rsidP="00E74A6F">
      <w:pPr>
        <w:pStyle w:val="ParaText"/>
        <w:jc w:val="left"/>
        <w:rPr>
          <w:rFonts w:cs="Arial"/>
          <w:szCs w:val="22"/>
        </w:rPr>
      </w:pPr>
      <w:r w:rsidRPr="00550CCC">
        <w:rPr>
          <w:rFonts w:cs="Arial"/>
          <w:szCs w:val="22"/>
        </w:rPr>
        <w:t>When less detailed operational data are available, the CAISO will implement a simplified modeling approach for IBAAs.  The CAISO has implemented this simplified approach for the SMUD-TID IBAA.  If IBAA resources do not participate in the CAISO Markets on a resource-specific basis (</w:t>
      </w:r>
      <w:r w:rsidRPr="00550CCC">
        <w:rPr>
          <w:rFonts w:cs="Arial"/>
          <w:i/>
          <w:szCs w:val="22"/>
        </w:rPr>
        <w:t>e.g.</w:t>
      </w:r>
      <w:r w:rsidRPr="00550CCC">
        <w:rPr>
          <w:rFonts w:cs="Arial"/>
          <w:szCs w:val="22"/>
        </w:rPr>
        <w:t xml:space="preserve">, Resource-Specific System Resources), the CAISO will establish areas in which all IBAA resources (supply and demand) are modeled as aggregations of pseudo-injections at central points in the IBAA’s high voltage transmission network.  In the Day-Ahead Market, the CAISO will assume that schedules have their source or sink at these resource aggregations.  If a State Estimator solution is available to the market systems in the Real-Time Market, the CAISO will be able to view the actual locations of supply and demand within the IBAA, and only incremental Dispatch would be modeled as pseudo-injections.  If the confidentiality of real-time operational data for an IBAA precludes basing the CAISO’s Real-Time Market solution on a State Estimator solution for the IBAA, the CAISO will estimate the pseudo-injections within the IBAA at levels that produce flows at the CAISO boundary that match the flows that are observed by the CAISO.  This calculation approach uses the same methodology as estimating pseudo-injections in a New PTO network, as described in Section 4.2.4.3 of this BPM.  However, calculated pseudo-injections only approximate conditions in the IBAA, and are likely to be less accurate for future Dispatch Intervals than if a State Estimator solution were available.  Consistent with its Tariff, the CAISO will respect operating limits of transmission facilities in the Day Ahead and Real Time Markets and will not relax </w:t>
      </w:r>
      <w:r w:rsidR="00EB63A5">
        <w:rPr>
          <w:rFonts w:cs="Arial"/>
          <w:szCs w:val="22"/>
        </w:rPr>
        <w:t xml:space="preserve">scheduling </w:t>
      </w:r>
      <w:r w:rsidRPr="00550CCC">
        <w:rPr>
          <w:rFonts w:cs="Arial"/>
          <w:szCs w:val="22"/>
        </w:rPr>
        <w:t>constraints on Interties with adjacent Balancing Authorities.</w:t>
      </w:r>
    </w:p>
    <w:p w14:paraId="5A177775" w14:textId="77777777" w:rsidR="007F2606" w:rsidRPr="00550CCC" w:rsidRDefault="007F2606" w:rsidP="00E74A6F">
      <w:pPr>
        <w:pStyle w:val="ParaText"/>
        <w:jc w:val="left"/>
        <w:rPr>
          <w:rFonts w:cs="Arial"/>
          <w:szCs w:val="22"/>
        </w:rPr>
      </w:pPr>
      <w:r w:rsidRPr="00550CCC">
        <w:rPr>
          <w:rFonts w:cs="Arial"/>
          <w:szCs w:val="22"/>
        </w:rPr>
        <w:t xml:space="preserve">In cases where the exchange of operational data between the IBAA and the CAISO does not enable the CAISO to verify the location and operation of the resources within the IBAA that are dispatched to implement the interchange transactions, the CAISO establishes default pricing rule or reflect the value of interchange transactions with the IBAA.  If any market participant believes that the default rules will not appropriately price or reflect the value of the resources supporting the interchange transactions, market participants may obtain alternative pricing arrangements by negotiating a Market Efficiency Enhancement Agreement (MEEA).  An MEEA is an agreement between the CAISO and an entity or group of entities that use the transmission system of an IBAA, which provides for an alternative modeling and pricing arrangement to the default IBAA modeling and pricing provisions of the IBAA.   Pursuant to an MEEA, the CAISO can obtain more detailed information that enables the CAISO to verify the location and operation of the resources within the IBAA that actually are dispatched to implement interchange transactions.  By doing so, the CAISO can settle the resources covered by the MEEA at LMPs representing these resources’ actual location.  Section 27.5.3.2 of the CAISO Tariff describes the information required to develop and obtain pricing under a MEEA, and section 27.5.3.3 describes the process for establishing a MEEA. </w:t>
      </w:r>
    </w:p>
    <w:p w14:paraId="514EB638" w14:textId="77777777" w:rsidR="00844A12" w:rsidRDefault="007F2606" w:rsidP="00E74A6F">
      <w:pPr>
        <w:pStyle w:val="ParaText"/>
        <w:jc w:val="left"/>
      </w:pPr>
      <w:r w:rsidRPr="00550CCC">
        <w:t xml:space="preserve">An owner of generation within the IBAA may choose to designate a specific resource for participation in the CAISO Markets by opting to register the resource as a Dynamic Resource-Specific System Resource or a Non-Dynamic Resource-Specific System Resource, or a pseudo tie.  The IBAA modeling approach continues to allow this possibility </w:t>
      </w:r>
      <w:r w:rsidR="0006236F">
        <w:t>for</w:t>
      </w:r>
      <w:r w:rsidRPr="00550CCC">
        <w:t xml:space="preserve"> any Resource-Specific System Resource or pseudo ties.</w:t>
      </w:r>
      <w:r w:rsidR="0006236F">
        <w:rPr>
          <w:rStyle w:val="FootnoteReference"/>
          <w:rFonts w:cs="Arial"/>
          <w:szCs w:val="22"/>
        </w:rPr>
        <w:footnoteReference w:id="36"/>
      </w:r>
      <w:r w:rsidRPr="00550CCC">
        <w:t xml:space="preserve">  </w:t>
      </w:r>
      <w:r w:rsidR="0006236F" w:rsidRPr="00844A12">
        <w:rPr>
          <w:szCs w:val="22"/>
        </w:rPr>
        <w:t>In the event that there is a Dynamic</w:t>
      </w:r>
      <w:r w:rsidR="00BF7FDD" w:rsidRPr="00844A12">
        <w:rPr>
          <w:szCs w:val="22"/>
        </w:rPr>
        <w:t xml:space="preserve"> </w:t>
      </w:r>
      <w:r w:rsidR="0006236F" w:rsidRPr="00844A12">
        <w:rPr>
          <w:szCs w:val="22"/>
        </w:rPr>
        <w:t>Resource-Specific System Resource in the IBAA, the MEEA may further provide that the MEEA signatory</w:t>
      </w:r>
      <w:r w:rsidR="00BF7FDD" w:rsidRPr="00844A12">
        <w:rPr>
          <w:szCs w:val="22"/>
        </w:rPr>
        <w:t xml:space="preserve"> </w:t>
      </w:r>
      <w:r w:rsidR="0006236F" w:rsidRPr="00844A12">
        <w:rPr>
          <w:szCs w:val="22"/>
        </w:rPr>
        <w:t>in control of such resource may also obtain pricing under the MEEA for imports to the CAISO Balancing</w:t>
      </w:r>
      <w:r w:rsidR="00BF7FDD" w:rsidRPr="00844A12">
        <w:rPr>
          <w:szCs w:val="22"/>
        </w:rPr>
        <w:t xml:space="preserve"> </w:t>
      </w:r>
      <w:r w:rsidR="0006236F" w:rsidRPr="00844A12">
        <w:rPr>
          <w:szCs w:val="22"/>
        </w:rPr>
        <w:t>Authority Area from the Dynamic Resource-Specific System Resource</w:t>
      </w:r>
      <w:r w:rsidRPr="00844A12">
        <w:rPr>
          <w:szCs w:val="22"/>
        </w:rPr>
        <w:t>.</w:t>
      </w:r>
      <w:r w:rsidRPr="00550CCC">
        <w:t xml:space="preserve">  A Dynamic Resource-Specific System Resource will need to provide sufficient information including telemetry to allow the CAISO to monitor its compliance with the CAISO’s Dispatch Instructions, including schedules, at its specific location.</w:t>
      </w:r>
    </w:p>
    <w:p w14:paraId="53B15FB4" w14:textId="77777777" w:rsidR="00844A12" w:rsidRDefault="007F2606" w:rsidP="00E74A6F">
      <w:pPr>
        <w:pStyle w:val="ParaText"/>
        <w:jc w:val="left"/>
        <w:rPr>
          <w:rFonts w:cs="Arial"/>
          <w:szCs w:val="22"/>
        </w:rPr>
      </w:pPr>
      <w:r w:rsidRPr="00550CCC">
        <w:rPr>
          <w:rFonts w:cs="Arial"/>
          <w:szCs w:val="22"/>
        </w:rPr>
        <w:t>The manner in which modeling is handled for any new IBAA will be determined after analysis of the requisite information, and after a consultative process with the applicable Balancing Authority and CAISO Market Participants, as described in Section 27.5.3.8 of the CAISO Tariff.  The pertinent details for each IBAA will be documented in an appendix to this BPM.  For the SMUD-TID IBAA, an appendix to this BPM provides modeling details.</w:t>
      </w:r>
    </w:p>
    <w:p w14:paraId="56B162AB" w14:textId="77777777" w:rsidR="007F2606" w:rsidRPr="00550CCC" w:rsidRDefault="007F2606" w:rsidP="00844A12">
      <w:pPr>
        <w:pStyle w:val="Bullet1HRt"/>
        <w:numPr>
          <w:ilvl w:val="0"/>
          <w:numId w:val="0"/>
        </w:numPr>
        <w:tabs>
          <w:tab w:val="left" w:pos="1620"/>
        </w:tabs>
        <w:spacing w:after="0"/>
        <w:jc w:val="left"/>
        <w:rPr>
          <w:rFonts w:cs="Arial"/>
          <w:szCs w:val="22"/>
        </w:rPr>
      </w:pPr>
      <w:r w:rsidRPr="00550CCC">
        <w:rPr>
          <w:rFonts w:cs="Arial"/>
          <w:szCs w:val="22"/>
        </w:rPr>
        <w:t xml:space="preserve">  </w:t>
      </w:r>
    </w:p>
    <w:p w14:paraId="6E2311A3" w14:textId="77777777" w:rsidR="007F2606" w:rsidRPr="00550CCC" w:rsidRDefault="00AE5188" w:rsidP="00542A5C">
      <w:pPr>
        <w:pStyle w:val="Heading4"/>
        <w:spacing w:line="300" w:lineRule="auto"/>
        <w:jc w:val="left"/>
        <w:rPr>
          <w:rFonts w:cs="Arial"/>
          <w:bCs/>
          <w:szCs w:val="22"/>
        </w:rPr>
      </w:pPr>
      <w:bookmarkStart w:id="357" w:name="_Toc391992842"/>
      <w:bookmarkStart w:id="358" w:name="_Toc414981246"/>
      <w:bookmarkStart w:id="359" w:name="_Toc528338358"/>
      <w:r w:rsidRPr="00550CCC">
        <w:rPr>
          <w:rFonts w:cs="Arial"/>
          <w:b w:val="0"/>
          <w:bCs/>
          <w:szCs w:val="22"/>
        </w:rPr>
        <w:t>CAISO Process for Establishing or Modifying IBAAs</w:t>
      </w:r>
      <w:bookmarkEnd w:id="357"/>
      <w:bookmarkEnd w:id="358"/>
      <w:bookmarkEnd w:id="359"/>
    </w:p>
    <w:p w14:paraId="52687A0C" w14:textId="77777777" w:rsidR="007F2606" w:rsidRPr="00550CCC" w:rsidRDefault="007F2606" w:rsidP="00E74A6F">
      <w:pPr>
        <w:pStyle w:val="ParaText"/>
        <w:jc w:val="left"/>
        <w:rPr>
          <w:rFonts w:cs="Arial"/>
          <w:szCs w:val="22"/>
        </w:rPr>
      </w:pPr>
      <w:r w:rsidRPr="00550CCC">
        <w:rPr>
          <w:rFonts w:cs="Arial"/>
          <w:szCs w:val="22"/>
        </w:rPr>
        <w:t>Prior to implementing a new, or modifying an existing Integrated Balancing Authority Area the CAISO will:</w:t>
      </w:r>
    </w:p>
    <w:p w14:paraId="0D1F047D" w14:textId="77777777" w:rsidR="007F2606" w:rsidRPr="00550CCC" w:rsidRDefault="007F2606" w:rsidP="00844A12">
      <w:pPr>
        <w:numPr>
          <w:ilvl w:val="0"/>
          <w:numId w:val="25"/>
        </w:numPr>
        <w:tabs>
          <w:tab w:val="left" w:pos="1620"/>
        </w:tabs>
        <w:spacing w:after="0" w:line="300" w:lineRule="auto"/>
        <w:jc w:val="left"/>
        <w:rPr>
          <w:rFonts w:cs="Arial"/>
          <w:szCs w:val="22"/>
        </w:rPr>
      </w:pPr>
      <w:r w:rsidRPr="00550CCC">
        <w:rPr>
          <w:rFonts w:cs="Arial"/>
          <w:szCs w:val="22"/>
        </w:rPr>
        <w:t>Consult with all affected Balancing Authority Areas, Market Participants and interested stakeholders regarding appropriate changes to the existing IBAA or the creation of a new IBAA and the appropriate pricing and settlement treatment of transactions with the modified or new IBAA;</w:t>
      </w:r>
    </w:p>
    <w:p w14:paraId="79FBF8FD" w14:textId="77777777" w:rsidR="007F2606" w:rsidRPr="00550CCC" w:rsidRDefault="007F2606" w:rsidP="00844A12">
      <w:pPr>
        <w:tabs>
          <w:tab w:val="left" w:pos="1620"/>
        </w:tabs>
        <w:spacing w:after="0" w:line="300" w:lineRule="auto"/>
        <w:ind w:left="360"/>
        <w:rPr>
          <w:rFonts w:cs="Arial"/>
          <w:szCs w:val="22"/>
        </w:rPr>
      </w:pPr>
    </w:p>
    <w:p w14:paraId="528BE9FC" w14:textId="77777777" w:rsidR="007F2606" w:rsidRPr="00550CCC" w:rsidRDefault="007F2606" w:rsidP="00844A12">
      <w:pPr>
        <w:numPr>
          <w:ilvl w:val="0"/>
          <w:numId w:val="25"/>
        </w:numPr>
        <w:tabs>
          <w:tab w:val="left" w:pos="1620"/>
        </w:tabs>
        <w:spacing w:after="0" w:line="300" w:lineRule="auto"/>
        <w:jc w:val="left"/>
        <w:rPr>
          <w:rFonts w:cs="Arial"/>
          <w:szCs w:val="22"/>
        </w:rPr>
      </w:pPr>
      <w:r w:rsidRPr="00550CCC">
        <w:rPr>
          <w:rFonts w:cs="Arial"/>
          <w:szCs w:val="22"/>
        </w:rPr>
        <w:t>File all necessary and appropriate changes to the CAISO Tariff regarding the proposed or modified defined IBAAs with the FERC.</w:t>
      </w:r>
    </w:p>
    <w:p w14:paraId="5C9C4DEC" w14:textId="77777777" w:rsidR="007F2606" w:rsidRPr="00550CCC" w:rsidRDefault="007F2606" w:rsidP="00844A12">
      <w:pPr>
        <w:tabs>
          <w:tab w:val="left" w:pos="1620"/>
        </w:tabs>
        <w:spacing w:after="0" w:line="300" w:lineRule="auto"/>
        <w:rPr>
          <w:rFonts w:cs="Arial"/>
          <w:szCs w:val="22"/>
        </w:rPr>
      </w:pPr>
    </w:p>
    <w:p w14:paraId="73664DB8" w14:textId="77777777" w:rsidR="007F2606" w:rsidRPr="00550CCC" w:rsidRDefault="007F2606" w:rsidP="00844A12">
      <w:pPr>
        <w:numPr>
          <w:ilvl w:val="0"/>
          <w:numId w:val="25"/>
        </w:numPr>
        <w:tabs>
          <w:tab w:val="left" w:pos="1620"/>
        </w:tabs>
        <w:spacing w:after="0" w:line="300" w:lineRule="auto"/>
        <w:jc w:val="left"/>
        <w:rPr>
          <w:rFonts w:cs="Arial"/>
          <w:szCs w:val="22"/>
        </w:rPr>
      </w:pPr>
      <w:r w:rsidRPr="00550CCC">
        <w:rPr>
          <w:rFonts w:cs="Arial"/>
          <w:szCs w:val="22"/>
        </w:rPr>
        <w:t>If necessary, change the BPM for FNM to reflect the modeling specifications for the new IBAA or modified IBAA;</w:t>
      </w:r>
    </w:p>
    <w:p w14:paraId="36C076C4" w14:textId="77777777" w:rsidR="007F2606" w:rsidRPr="00550CCC" w:rsidRDefault="007F2606" w:rsidP="00844A12">
      <w:pPr>
        <w:tabs>
          <w:tab w:val="left" w:pos="1620"/>
        </w:tabs>
        <w:spacing w:after="0" w:line="300" w:lineRule="auto"/>
        <w:rPr>
          <w:rFonts w:cs="Arial"/>
          <w:szCs w:val="22"/>
        </w:rPr>
      </w:pPr>
    </w:p>
    <w:p w14:paraId="10991ED7" w14:textId="77777777" w:rsidR="007F2606" w:rsidRPr="00550CCC" w:rsidRDefault="007F2606" w:rsidP="00844A12">
      <w:pPr>
        <w:numPr>
          <w:ilvl w:val="0"/>
          <w:numId w:val="25"/>
        </w:numPr>
        <w:tabs>
          <w:tab w:val="left" w:pos="1620"/>
        </w:tabs>
        <w:spacing w:after="0" w:line="300" w:lineRule="auto"/>
        <w:jc w:val="left"/>
        <w:rPr>
          <w:rFonts w:cs="Arial"/>
          <w:szCs w:val="22"/>
        </w:rPr>
      </w:pPr>
      <w:r w:rsidRPr="00550CCC">
        <w:rPr>
          <w:rFonts w:cs="Arial"/>
          <w:szCs w:val="22"/>
        </w:rPr>
        <w:t xml:space="preserve">Add a new Appendix to the BPM for FNM to reflect the specifications for the new IBAA or modify existing Appendix to reflect change </w:t>
      </w:r>
      <w:r w:rsidR="001167A8">
        <w:rPr>
          <w:rFonts w:cs="Arial"/>
          <w:szCs w:val="22"/>
        </w:rPr>
        <w:t>of</w:t>
      </w:r>
      <w:r w:rsidR="001167A8" w:rsidRPr="00550CCC">
        <w:rPr>
          <w:rFonts w:cs="Arial"/>
          <w:szCs w:val="22"/>
        </w:rPr>
        <w:t xml:space="preserve"> </w:t>
      </w:r>
      <w:r w:rsidRPr="00550CCC">
        <w:rPr>
          <w:rFonts w:cs="Arial"/>
          <w:szCs w:val="22"/>
        </w:rPr>
        <w:t>an existing IBAA;</w:t>
      </w:r>
    </w:p>
    <w:p w14:paraId="5D40C537" w14:textId="77777777" w:rsidR="007F2606" w:rsidRPr="00550CCC" w:rsidRDefault="007F2606" w:rsidP="00844A12">
      <w:pPr>
        <w:tabs>
          <w:tab w:val="left" w:pos="1620"/>
        </w:tabs>
        <w:spacing w:after="0" w:line="300" w:lineRule="auto"/>
        <w:ind w:left="360"/>
        <w:rPr>
          <w:rFonts w:cs="Arial"/>
          <w:szCs w:val="22"/>
        </w:rPr>
      </w:pPr>
    </w:p>
    <w:p w14:paraId="18DAC824" w14:textId="77777777" w:rsidR="007F2606" w:rsidRPr="00550CCC" w:rsidRDefault="007F2606" w:rsidP="00E74A6F">
      <w:pPr>
        <w:pStyle w:val="ParaText"/>
        <w:jc w:val="left"/>
        <w:rPr>
          <w:rFonts w:cs="Arial"/>
          <w:szCs w:val="22"/>
        </w:rPr>
      </w:pPr>
      <w:r w:rsidRPr="00550CCC">
        <w:rPr>
          <w:rFonts w:cs="Arial"/>
          <w:szCs w:val="22"/>
        </w:rPr>
        <w:t>The CAISO’s IBAA consultation process will include discussion of appropriate modifications to the CAISO’s FNM to enable the CAISO to accurately model the impact of power flows on the CAISO Controlled Grid.  The process will address the projected impacts on power flow calculations and congestion management in the CAISO Markets Processes.  Modifications to the CAISO FNM may include but are not limited to transmission network topology, the location of generation and load on the IBAA system, distribution factors, and the identification of sub-systems within each IBAA.  Through the consultation process the CAISO will address the appropriate definition of the PNodes or APNodes for the proposed or modified IBAA, the weighting factors for determining the average price of the nodes where System Resources have been modeled in the IBAA, the need to create prices for each operationally relevant sub-system within the IBAA, and the manner by which the CAISO may exclude the marginal transmission losses within the IBAA.</w:t>
      </w:r>
    </w:p>
    <w:p w14:paraId="1C3CDBE8" w14:textId="77777777" w:rsidR="007F2606" w:rsidRPr="00550CCC" w:rsidRDefault="007F2606" w:rsidP="00844A12">
      <w:pPr>
        <w:tabs>
          <w:tab w:val="left" w:pos="1620"/>
        </w:tabs>
        <w:spacing w:after="0" w:line="300" w:lineRule="auto"/>
        <w:rPr>
          <w:rFonts w:cs="Arial"/>
          <w:szCs w:val="22"/>
        </w:rPr>
      </w:pPr>
    </w:p>
    <w:p w14:paraId="65CD0A0D" w14:textId="77777777" w:rsidR="007F2606" w:rsidRPr="00550CCC" w:rsidRDefault="007F2606" w:rsidP="00E74A6F">
      <w:pPr>
        <w:pStyle w:val="ParaText"/>
        <w:jc w:val="left"/>
        <w:rPr>
          <w:rFonts w:cs="Arial"/>
          <w:szCs w:val="22"/>
        </w:rPr>
      </w:pPr>
      <w:r w:rsidRPr="00550CCC">
        <w:rPr>
          <w:rFonts w:cs="Arial"/>
          <w:szCs w:val="22"/>
        </w:rPr>
        <w:t xml:space="preserve">The CAISO will conduct stakeholder meetings to discuss the new implementation of the IBAA or the modifications to the existing IBAA.  In addition, the CAISO will provide notice regarding any affected BPM changes pursuant to the BPM Change Management process as reflected in the BPM for Change Management.  The adoption of new IBAAs or modifications to the existing IBAAs as specified in the CAISO Tariff will also require approval of the Federal Energy Regulatory Commission.  To the extent practicable, the process described above will be completed with at least 60-days prior to the CAISO filing any tariff changes for a new IBAA or modifying an existing IBAA. In addition, the CAISO will endeavor to issue any such notification prior to the start of the Annual CRR Allocation and Auction process.   </w:t>
      </w:r>
    </w:p>
    <w:p w14:paraId="06078C76" w14:textId="77777777" w:rsidR="007F2606" w:rsidRPr="007F2606" w:rsidRDefault="007F2606" w:rsidP="00844A12">
      <w:pPr>
        <w:pStyle w:val="ParaText"/>
        <w:spacing w:after="0"/>
      </w:pPr>
    </w:p>
    <w:p w14:paraId="6AA44862" w14:textId="77777777" w:rsidR="00731562" w:rsidRPr="00731562" w:rsidRDefault="00731562" w:rsidP="009C3AD2">
      <w:pPr>
        <w:pStyle w:val="Heading4"/>
        <w:jc w:val="left"/>
      </w:pPr>
      <w:bookmarkStart w:id="360" w:name="_Toc391992843"/>
      <w:bookmarkStart w:id="361" w:name="_Toc414981247"/>
      <w:bookmarkStart w:id="362" w:name="_Toc528338359"/>
      <w:r w:rsidRPr="00731562">
        <w:t>IBAA and Congestion Revenue Rights (CRRs)</w:t>
      </w:r>
      <w:bookmarkEnd w:id="360"/>
      <w:bookmarkEnd w:id="361"/>
      <w:bookmarkEnd w:id="362"/>
    </w:p>
    <w:p w14:paraId="3B79B650" w14:textId="77777777" w:rsidR="00731562" w:rsidRDefault="00731562" w:rsidP="00E74A6F">
      <w:pPr>
        <w:pStyle w:val="ParaText"/>
        <w:jc w:val="left"/>
        <w:rPr>
          <w:rFonts w:cs="Arial"/>
          <w:szCs w:val="22"/>
        </w:rPr>
      </w:pPr>
      <w:r w:rsidRPr="00731562">
        <w:rPr>
          <w:rFonts w:cs="Arial"/>
          <w:szCs w:val="22"/>
        </w:rPr>
        <w:t>The amount of Congestion cost that will be charged in the Day-Ahead Market for Schedules to or from an IBAA will be consistent with the pricing approach described above.  Settlement of CRRs will pay the CRR Holder on the same basis for Schedules to or from an IBAA as these Schedules are charged for Congestion in the Day-Ahead Market.  The same System Resource pricing aggregation(s) will be used for CRR Settlements as are used in the Day-Ahead Market, so CRR Settlement will be consistent with the resource locations that are used for Settlement of the IBAAs’ Congestion costs.</w:t>
      </w:r>
    </w:p>
    <w:p w14:paraId="4753E551" w14:textId="77777777" w:rsidR="00844A12" w:rsidRPr="00731562" w:rsidRDefault="00844A12" w:rsidP="00542A5C">
      <w:pPr>
        <w:pStyle w:val="StyleLinespacing15lines"/>
        <w:spacing w:before="0" w:line="300" w:lineRule="auto"/>
        <w:ind w:firstLine="720"/>
        <w:rPr>
          <w:rFonts w:ascii="Arial" w:hAnsi="Arial" w:cs="Arial"/>
          <w:sz w:val="22"/>
          <w:szCs w:val="22"/>
        </w:rPr>
      </w:pPr>
    </w:p>
    <w:p w14:paraId="78912E7D" w14:textId="77777777" w:rsidR="00572BB0" w:rsidRDefault="00572BB0">
      <w:pPr>
        <w:pStyle w:val="Heading3"/>
        <w:jc w:val="left"/>
      </w:pPr>
      <w:bookmarkStart w:id="363" w:name="_Toc224007799"/>
      <w:bookmarkStart w:id="364" w:name="_Toc225589929"/>
      <w:bookmarkStart w:id="365" w:name="_Toc196039180"/>
      <w:bookmarkStart w:id="366" w:name="_Toc391992844"/>
      <w:bookmarkStart w:id="367" w:name="_Toc414981248"/>
      <w:bookmarkStart w:id="368" w:name="_Toc528338360"/>
      <w:bookmarkEnd w:id="363"/>
      <w:bookmarkEnd w:id="364"/>
      <w:r>
        <w:t>Nomogram Constraints</w:t>
      </w:r>
      <w:bookmarkEnd w:id="365"/>
      <w:bookmarkEnd w:id="366"/>
      <w:bookmarkEnd w:id="367"/>
      <w:bookmarkEnd w:id="368"/>
    </w:p>
    <w:p w14:paraId="74B157FC" w14:textId="77777777" w:rsidR="00572BB0" w:rsidRDefault="00572BB0">
      <w:pPr>
        <w:pStyle w:val="ParaText"/>
        <w:jc w:val="left"/>
      </w:pPr>
      <w:r>
        <w:t xml:space="preserve">This section describes the use of Nomograms to establish operating constraints for the Power system components. </w:t>
      </w:r>
    </w:p>
    <w:p w14:paraId="52895203" w14:textId="77777777" w:rsidR="00572BB0" w:rsidRDefault="00572BB0">
      <w:pPr>
        <w:pStyle w:val="Heading4"/>
        <w:jc w:val="left"/>
      </w:pPr>
      <w:bookmarkStart w:id="369" w:name="_Toc196039181"/>
      <w:bookmarkStart w:id="370" w:name="_Toc391992845"/>
      <w:bookmarkStart w:id="371" w:name="_Toc414981249"/>
      <w:bookmarkStart w:id="372" w:name="_Toc528338361"/>
      <w:r>
        <w:t>Nomogram Constraints in General</w:t>
      </w:r>
      <w:bookmarkEnd w:id="369"/>
      <w:bookmarkEnd w:id="370"/>
      <w:bookmarkEnd w:id="371"/>
      <w:bookmarkEnd w:id="372"/>
    </w:p>
    <w:p w14:paraId="791C137B" w14:textId="77777777" w:rsidR="00572BB0" w:rsidRDefault="00572BB0">
      <w:pPr>
        <w:pStyle w:val="ParaText"/>
        <w:jc w:val="left"/>
      </w:pPr>
      <w:r>
        <w:t xml:space="preserve">A Nomogram is a set of piece-wise linear inequality constraints relating control and state variables that define a feasible operating region.  Nomograms relate Resource output and transmission interface flows.  As defined in the CAISO tariff, a Nomogram is: </w:t>
      </w:r>
    </w:p>
    <w:p w14:paraId="45244015" w14:textId="77777777" w:rsidR="00572BB0" w:rsidRDefault="00572BB0">
      <w:pPr>
        <w:pStyle w:val="ParaText"/>
        <w:ind w:left="720"/>
        <w:jc w:val="left"/>
      </w:pPr>
      <w:r>
        <w:t>“A set of operating or scheduling rules which are used to ensure that simultaneous operating limits are respected, in order to meet NERC and WECC</w:t>
      </w:r>
      <w:r w:rsidR="00E13859" w:rsidRPr="00E13859">
        <w:t xml:space="preserve"> reliability standards, and any requirements of the NRC</w:t>
      </w:r>
      <w:r>
        <w:t>.”</w:t>
      </w:r>
    </w:p>
    <w:p w14:paraId="1ABB3CC6" w14:textId="77777777" w:rsidR="00572BB0" w:rsidRDefault="00572BB0">
      <w:pPr>
        <w:pStyle w:val="ParaText"/>
        <w:jc w:val="left"/>
      </w:pPr>
      <w:r>
        <w:t>Another way of describing a Nomogram is as a multi-dimensional representation of the operational capabilities of a system when there is a tradeoff between two or more decision variables, such as the import or export of Energy on one transmission path versus the use of a second path.  It represents the tradeoff that must be made when transferring Power over the two paths.  The Nomogram graphically defines a closed area within which it is safe to operate.</w:t>
      </w:r>
    </w:p>
    <w:p w14:paraId="1C1734ED" w14:textId="77777777" w:rsidR="00572BB0" w:rsidRDefault="00572BB0">
      <w:pPr>
        <w:pStyle w:val="ParaText"/>
        <w:jc w:val="left"/>
      </w:pPr>
      <w:r>
        <w:t>Nomogram development results in identification and illustration of the boundary between secure and insecure regions of operation for the most limiting contingencies.  The limits of the Nomogram are obtained through off-line studies with seasonal prediction of operating conditions and a predefined contingency list.  Operating within the safe region of a Nomogram ensures that after a contingency event, the resulting flows would not cause a violation of established thermal, voltage and/or stability limits.</w:t>
      </w:r>
    </w:p>
    <w:p w14:paraId="41561607" w14:textId="77777777" w:rsidR="00572BB0" w:rsidRDefault="00572BB0">
      <w:pPr>
        <w:pStyle w:val="ParaText"/>
        <w:jc w:val="left"/>
      </w:pPr>
      <w:r>
        <w:t>CAISO utilizes a set of Nomograms to define system operating regions.  The application programs have the capability to handle some of these complex Nomogram constraints by translating them into a MW Generation constraint.  The constraint sets must be piecewise linear and convex. Any other Nomograms beyond these types are outside of the current scope of work and are addressed on a case-by-case basis.  Some Nomograms may consist of a family of curves (hyperplanes) with each curve representing different combinations of Generator on/off statuses</w:t>
      </w:r>
      <w:r w:rsidR="00280AD0">
        <w:t xml:space="preserve"> or other relevant parameters. A </w:t>
      </w:r>
      <w:r>
        <w:t>member of the CAISO staff pre-selects the desired curve prior to the SCUC run.</w:t>
      </w:r>
    </w:p>
    <w:p w14:paraId="1E97F1A6" w14:textId="77777777" w:rsidR="00572BB0" w:rsidRDefault="00572BB0">
      <w:pPr>
        <w:pStyle w:val="ParaText"/>
        <w:jc w:val="left"/>
      </w:pPr>
      <w:r>
        <w:t>The following are examples of typical Nomograms:</w:t>
      </w:r>
    </w:p>
    <w:p w14:paraId="461E1E62" w14:textId="77777777" w:rsidR="00572BB0" w:rsidRDefault="00572BB0">
      <w:pPr>
        <w:pStyle w:val="Bullet1HRt"/>
        <w:jc w:val="left"/>
      </w:pPr>
      <w:r>
        <w:t>AC Interface MW Flow vs. AC Interface MW Flow</w:t>
      </w:r>
    </w:p>
    <w:p w14:paraId="0C806E78" w14:textId="77777777" w:rsidR="00572BB0" w:rsidRDefault="00572BB0">
      <w:pPr>
        <w:pStyle w:val="Bullet1HRt"/>
      </w:pPr>
      <w:r>
        <w:t>AC Interface MW Flow vs. Area MW Generation</w:t>
      </w:r>
    </w:p>
    <w:p w14:paraId="361AB568" w14:textId="77777777" w:rsidR="00572BB0" w:rsidRDefault="00572BB0" w:rsidP="009C3AD2">
      <w:pPr>
        <w:pStyle w:val="Heading5"/>
        <w:jc w:val="left"/>
      </w:pPr>
      <w:bookmarkStart w:id="373" w:name="_Toc196039182"/>
      <w:bookmarkStart w:id="374" w:name="_Toc391992846"/>
      <w:bookmarkStart w:id="375" w:name="_Toc414981250"/>
      <w:bookmarkStart w:id="376" w:name="_Toc528338362"/>
      <w:r>
        <w:t>Data Modeling for Nomograms Relating AC Interface MW Flows</w:t>
      </w:r>
      <w:bookmarkEnd w:id="373"/>
      <w:bookmarkEnd w:id="374"/>
      <w:bookmarkEnd w:id="375"/>
      <w:bookmarkEnd w:id="376"/>
    </w:p>
    <w:p w14:paraId="39AE1905" w14:textId="77777777" w:rsidR="00572BB0" w:rsidRDefault="00572BB0">
      <w:pPr>
        <w:pStyle w:val="ParaText"/>
        <w:jc w:val="left"/>
      </w:pPr>
      <w:r>
        <w:t>The following formulation illustrates a single piecewise linear constraint curve consisting of an AC Interface MW Flow vs. another AC Interface MW Flow.  It is assumed that the curve is convex.  The formulation can be easily extended to treat AC Interface MW Flow vs. Area MW Generation constraints.</w:t>
      </w:r>
    </w:p>
    <w:p w14:paraId="67029E2B" w14:textId="77777777" w:rsidR="00572BB0" w:rsidRDefault="00572BB0">
      <w:pPr>
        <w:pStyle w:val="ParaText"/>
        <w:jc w:val="left"/>
      </w:pPr>
      <w:r>
        <w:t>The Nomogram constraints imposed by a piecewise linear curve shown in Exhibit 4-</w:t>
      </w:r>
      <w:r w:rsidR="000936E3">
        <w:t xml:space="preserve">13 </w:t>
      </w:r>
      <w:r>
        <w:t>can be expressed as:</w:t>
      </w:r>
    </w:p>
    <w:p w14:paraId="6A7AD127" w14:textId="77777777" w:rsidR="00572BB0" w:rsidRDefault="00572BB0">
      <w:pPr>
        <w:pStyle w:val="ParaText"/>
        <w:ind w:firstLine="720"/>
      </w:pPr>
      <w:r w:rsidRPr="00FE5FF1">
        <w:rPr>
          <w:position w:val="-10"/>
        </w:rPr>
        <w:object w:dxaOrig="1740" w:dyaOrig="340" w14:anchorId="7D0C7F9B">
          <v:shape id="_x0000_i1051" type="#_x0000_t75" style="width:85.8pt;height:13.2pt" o:ole="">
            <v:imagedata r:id="rId88" o:title=""/>
          </v:shape>
          <o:OLEObject Type="Embed" ProgID="Equation.3" ShapeID="_x0000_i1051" DrawAspect="Content" ObjectID="_1787647809" r:id="rId89"/>
        </w:object>
      </w:r>
      <w:r>
        <w:t xml:space="preserve"> k=1,2,…,N</w:t>
      </w:r>
    </w:p>
    <w:p w14:paraId="04B6B6D7" w14:textId="77777777" w:rsidR="00572BB0" w:rsidRDefault="00572BB0">
      <w:pPr>
        <w:pStyle w:val="ParaText"/>
      </w:pPr>
      <w:r>
        <w:t>Where:</w:t>
      </w:r>
    </w:p>
    <w:p w14:paraId="7090F845" w14:textId="77777777" w:rsidR="00572BB0" w:rsidRDefault="00572BB0">
      <w:pPr>
        <w:pStyle w:val="ParaText"/>
        <w:ind w:left="720"/>
      </w:pPr>
      <w:r>
        <w:rPr>
          <w:i/>
          <w:iCs/>
        </w:rPr>
        <w:t>N</w:t>
      </w:r>
      <w:r>
        <w:tab/>
        <w:t>is the number of linear segments on the curve</w:t>
      </w:r>
    </w:p>
    <w:p w14:paraId="049168AE" w14:textId="77777777" w:rsidR="00572BB0" w:rsidRDefault="00572BB0">
      <w:pPr>
        <w:pStyle w:val="ParaText"/>
        <w:tabs>
          <w:tab w:val="num" w:pos="1080"/>
        </w:tabs>
        <w:ind w:left="720"/>
      </w:pPr>
      <w:r w:rsidRPr="00FE5FF1">
        <w:rPr>
          <w:position w:val="-10"/>
        </w:rPr>
        <w:object w:dxaOrig="520" w:dyaOrig="300" w14:anchorId="63886813">
          <v:shape id="_x0000_i1052" type="#_x0000_t75" style="width:27.6pt;height:13.8pt" o:ole="" o:bullet="t">
            <v:imagedata r:id="rId90" o:title=""/>
          </v:shape>
          <o:OLEObject Type="Embed" ProgID="Equation.3" ShapeID="_x0000_i1052" DrawAspect="Content" ObjectID="_1787647810" r:id="rId91"/>
        </w:object>
      </w:r>
      <w:r>
        <w:t xml:space="preserve"> </w:t>
      </w:r>
      <w:r>
        <w:tab/>
        <w:t>are AC Interface MW flows</w:t>
      </w:r>
    </w:p>
    <w:p w14:paraId="59698731" w14:textId="77777777" w:rsidR="00572BB0" w:rsidRDefault="00572BB0">
      <w:pPr>
        <w:pStyle w:val="ParaText"/>
        <w:ind w:left="720"/>
      </w:pPr>
      <w:r>
        <w:rPr>
          <w:i/>
          <w:iCs/>
        </w:rPr>
        <w:t>a</w:t>
      </w:r>
      <w:r>
        <w:rPr>
          <w:i/>
          <w:iCs/>
          <w:vertAlign w:val="subscript"/>
        </w:rPr>
        <w:t>k</w:t>
      </w:r>
      <w:r>
        <w:rPr>
          <w:i/>
          <w:iCs/>
        </w:rPr>
        <w:t>, b</w:t>
      </w:r>
      <w:r>
        <w:rPr>
          <w:i/>
          <w:iCs/>
          <w:vertAlign w:val="subscript"/>
        </w:rPr>
        <w:t>k</w:t>
      </w:r>
      <w:r>
        <w:t>,</w:t>
      </w:r>
      <w:r>
        <w:tab/>
        <w:t>are coefficients of piecewise linear curve segments</w:t>
      </w:r>
    </w:p>
    <w:p w14:paraId="4074548B" w14:textId="77777777" w:rsidR="00572BB0" w:rsidRDefault="00572BB0">
      <w:pPr>
        <w:pStyle w:val="ParaText"/>
        <w:ind w:left="720"/>
      </w:pPr>
      <w:r>
        <w:rPr>
          <w:i/>
          <w:iCs/>
        </w:rPr>
        <w:t>c</w:t>
      </w:r>
      <w:r>
        <w:rPr>
          <w:i/>
          <w:iCs/>
          <w:vertAlign w:val="subscript"/>
        </w:rPr>
        <w:t>k</w:t>
      </w:r>
      <w:r>
        <w:tab/>
        <w:t>is the right highest value for which the linear constraint curve is valid.</w:t>
      </w:r>
    </w:p>
    <w:p w14:paraId="49DC27FF" w14:textId="77777777" w:rsidR="00572BB0" w:rsidRDefault="00572BB0" w:rsidP="009A7CC7">
      <w:pPr>
        <w:pStyle w:val="ParaText"/>
        <w:jc w:val="left"/>
      </w:pPr>
      <w:r>
        <w:t>For example</w:t>
      </w:r>
    </w:p>
    <w:p w14:paraId="1DF730C3" w14:textId="77777777" w:rsidR="00572BB0" w:rsidRDefault="00572BB0">
      <w:pPr>
        <w:pStyle w:val="ParaText"/>
      </w:pPr>
      <w:r>
        <w:tab/>
        <w:t>If k=2 then</w:t>
      </w:r>
    </w:p>
    <w:p w14:paraId="2F167B7D" w14:textId="77777777" w:rsidR="00572BB0" w:rsidRDefault="00572BB0">
      <w:pPr>
        <w:pStyle w:val="ParaText"/>
      </w:pPr>
      <w:r>
        <w:tab/>
      </w:r>
      <w:r>
        <w:rPr>
          <w:i/>
        </w:rPr>
        <w:t>a</w:t>
      </w:r>
      <w:r>
        <w:rPr>
          <w:i/>
          <w:vertAlign w:val="subscript"/>
        </w:rPr>
        <w:t>1</w:t>
      </w:r>
      <w:r>
        <w:rPr>
          <w:i/>
        </w:rPr>
        <w:t>F</w:t>
      </w:r>
      <w:r>
        <w:rPr>
          <w:i/>
          <w:vertAlign w:val="subscript"/>
        </w:rPr>
        <w:t>1</w:t>
      </w:r>
      <w:r>
        <w:t xml:space="preserve"> + </w:t>
      </w:r>
      <w:r>
        <w:rPr>
          <w:i/>
        </w:rPr>
        <w:t>b</w:t>
      </w:r>
      <w:r>
        <w:rPr>
          <w:i/>
          <w:vertAlign w:val="subscript"/>
        </w:rPr>
        <w:t>2</w:t>
      </w:r>
      <w:r>
        <w:rPr>
          <w:i/>
        </w:rPr>
        <w:t>F</w:t>
      </w:r>
      <w:r>
        <w:rPr>
          <w:i/>
          <w:vertAlign w:val="subscript"/>
        </w:rPr>
        <w:t>2</w:t>
      </w:r>
      <w:r>
        <w:rPr>
          <w:i/>
        </w:rPr>
        <w:t xml:space="preserve"> </w:t>
      </w:r>
      <w:r>
        <w:t xml:space="preserve">is less than </w:t>
      </w:r>
      <w:r>
        <w:rPr>
          <w:i/>
        </w:rPr>
        <w:t>C</w:t>
      </w:r>
      <w:r>
        <w:rPr>
          <w:i/>
          <w:vertAlign w:val="subscript"/>
        </w:rPr>
        <w:t>2</w:t>
      </w:r>
      <w:r>
        <w:t xml:space="preserve"> </w:t>
      </w:r>
    </w:p>
    <w:p w14:paraId="0C8C2B4D" w14:textId="77777777" w:rsidR="00572BB0" w:rsidRDefault="00572BB0">
      <w:pPr>
        <w:pStyle w:val="ParaText"/>
      </w:pPr>
      <w:r>
        <w:tab/>
        <w:t xml:space="preserve">This linear constraint curve describes a nomogram for the range of 0 to </w:t>
      </w:r>
      <w:r>
        <w:rPr>
          <w:i/>
        </w:rPr>
        <w:t>C</w:t>
      </w:r>
      <w:r>
        <w:rPr>
          <w:i/>
          <w:vertAlign w:val="subscript"/>
        </w:rPr>
        <w:t>2</w:t>
      </w:r>
      <w:r>
        <w:t>.</w:t>
      </w:r>
    </w:p>
    <w:p w14:paraId="7865E7FC" w14:textId="77777777" w:rsidR="00572BB0" w:rsidRDefault="00572BB0">
      <w:pPr>
        <w:pStyle w:val="Caption"/>
      </w:pPr>
    </w:p>
    <w:p w14:paraId="7881A588" w14:textId="77777777" w:rsidR="006154B5" w:rsidRPr="006154B5" w:rsidRDefault="006154B5" w:rsidP="006154B5">
      <w:pPr>
        <w:pStyle w:val="ParaText"/>
      </w:pPr>
    </w:p>
    <w:p w14:paraId="20B83D55" w14:textId="1CA1C211" w:rsidR="00572BB0" w:rsidRDefault="0015341F">
      <w:pPr>
        <w:pStyle w:val="Caption"/>
      </w:pPr>
      <w:bookmarkStart w:id="377" w:name="_Toc414982081"/>
      <w:bookmarkStart w:id="378" w:name="_Toc36647899"/>
      <w:r>
        <w:rPr>
          <w:lang w:eastAsia="en-US"/>
        </w:rPr>
        <w:drawing>
          <wp:anchor distT="0" distB="0" distL="114300" distR="114300" simplePos="0" relativeHeight="251642368" behindDoc="0" locked="0" layoutInCell="1" allowOverlap="1" wp14:anchorId="030D8A08" wp14:editId="39750250">
            <wp:simplePos x="0" y="0"/>
            <wp:positionH relativeFrom="column">
              <wp:posOffset>914400</wp:posOffset>
            </wp:positionH>
            <wp:positionV relativeFrom="paragraph">
              <wp:posOffset>281305</wp:posOffset>
            </wp:positionV>
            <wp:extent cx="3870960" cy="2476500"/>
            <wp:effectExtent l="0" t="0" r="0" b="0"/>
            <wp:wrapTopAndBottom/>
            <wp:docPr id="1794"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
                    <pic:cNvPicPr>
                      <a:picLocks noChangeAspect="1" noChangeArrowheads="1"/>
                    </pic:cNvPicPr>
                  </pic:nvPicPr>
                  <pic:blipFill>
                    <a:blip r:embed="rId92" cstate="print">
                      <a:extLst>
                        <a:ext uri="{28A0092B-C50C-407E-A947-70E740481C1C}">
                          <a14:useLocalDpi xmlns:a14="http://schemas.microsoft.com/office/drawing/2010/main" val="0"/>
                        </a:ext>
                      </a:extLst>
                    </a:blip>
                    <a:srcRect/>
                    <a:stretch>
                      <a:fillRect/>
                    </a:stretch>
                  </pic:blipFill>
                  <pic:spPr bwMode="auto">
                    <a:xfrm>
                      <a:off x="0" y="0"/>
                      <a:ext cx="3870960" cy="2476500"/>
                    </a:xfrm>
                    <a:prstGeom prst="rect">
                      <a:avLst/>
                    </a:prstGeom>
                    <a:noFill/>
                  </pic:spPr>
                </pic:pic>
              </a:graphicData>
            </a:graphic>
            <wp14:sizeRelH relativeFrom="page">
              <wp14:pctWidth>0</wp14:pctWidth>
            </wp14:sizeRelH>
            <wp14:sizeRelV relativeFrom="page">
              <wp14:pctHeight>0</wp14:pctHeight>
            </wp14:sizeRelV>
          </wp:anchor>
        </w:drawing>
      </w:r>
      <w:r w:rsidR="00572BB0">
        <w:t xml:space="preserve">Exhibit </w:t>
      </w:r>
      <w:r w:rsidR="00F77480">
        <w:fldChar w:fldCharType="begin"/>
      </w:r>
      <w:r w:rsidR="00F77480">
        <w:instrText xml:space="preserve"> STYLEREF 1 \s </w:instrText>
      </w:r>
      <w:r w:rsidR="00F77480">
        <w:fldChar w:fldCharType="separate"/>
      </w:r>
      <w:r w:rsidR="003E02FC">
        <w:t>4</w:t>
      </w:r>
      <w:r w:rsidR="00F77480">
        <w:fldChar w:fldCharType="end"/>
      </w:r>
      <w:r w:rsidR="00572BB0">
        <w:noBreakHyphen/>
      </w:r>
      <w:r w:rsidR="00F77480">
        <w:fldChar w:fldCharType="begin"/>
      </w:r>
      <w:r w:rsidR="00F77480">
        <w:instrText xml:space="preserve"> SEQ Exhibit \* ARABIC \s 1 </w:instrText>
      </w:r>
      <w:r w:rsidR="00F77480">
        <w:fldChar w:fldCharType="separate"/>
      </w:r>
      <w:r w:rsidR="003E02FC">
        <w:t>13</w:t>
      </w:r>
      <w:r w:rsidR="00F77480">
        <w:fldChar w:fldCharType="end"/>
      </w:r>
      <w:r w:rsidR="00572BB0">
        <w:t>: AC Interface MW Flow vs. Interface MW Flow Constraint</w:t>
      </w:r>
      <w:bookmarkEnd w:id="377"/>
      <w:bookmarkEnd w:id="378"/>
    </w:p>
    <w:p w14:paraId="5715A125" w14:textId="77777777" w:rsidR="006154B5" w:rsidRDefault="006154B5">
      <w:pPr>
        <w:pStyle w:val="ParaText"/>
        <w:jc w:val="left"/>
      </w:pPr>
    </w:p>
    <w:p w14:paraId="73D3FC47" w14:textId="3E44945C" w:rsidR="00572BB0" w:rsidRDefault="00572BB0">
      <w:pPr>
        <w:pStyle w:val="ParaText"/>
        <w:jc w:val="left"/>
      </w:pPr>
      <w:r>
        <w:t>This set of equations as graphically depicted in the graph in Exhibit 4-</w:t>
      </w:r>
      <w:r w:rsidR="009357D1">
        <w:t xml:space="preserve">13 </w:t>
      </w:r>
      <w:r>
        <w:t>defines a system constraint that can be enforced using a process similar to Transmission Interface type of constraint processing.  For the purpose of converting the AC Interface MW flows into unit MW Generation constraints, the AC Interface 1 and AC Interface 2 MW flows can be expressed as:</w:t>
      </w:r>
    </w:p>
    <w:p w14:paraId="268228F4" w14:textId="77777777" w:rsidR="00572BB0" w:rsidRDefault="00572BB0">
      <w:pPr>
        <w:pStyle w:val="ParaText"/>
        <w:ind w:firstLine="720"/>
      </w:pPr>
      <w:r w:rsidRPr="00FE5FF1">
        <w:rPr>
          <w:position w:val="-28"/>
        </w:rPr>
        <w:object w:dxaOrig="2260" w:dyaOrig="639" w14:anchorId="58E693C0">
          <v:shape id="_x0000_i1053" type="#_x0000_t75" style="width:116.4pt;height:27.6pt" o:ole="">
            <v:imagedata r:id="rId93" o:title=""/>
          </v:shape>
          <o:OLEObject Type="Embed" ProgID="Equation.3" ShapeID="_x0000_i1053" DrawAspect="Content" ObjectID="_1787647811" r:id="rId94"/>
        </w:object>
      </w:r>
      <w:r>
        <w:t xml:space="preserve"> and </w:t>
      </w:r>
      <w:r w:rsidRPr="00FE5FF1">
        <w:rPr>
          <w:position w:val="-28"/>
        </w:rPr>
        <w:object w:dxaOrig="2280" w:dyaOrig="639" w14:anchorId="20BF11AE">
          <v:shape id="_x0000_i1054" type="#_x0000_t75" style="width:116.4pt;height:27.6pt" o:ole="">
            <v:imagedata r:id="rId95" o:title=""/>
          </v:shape>
          <o:OLEObject Type="Embed" ProgID="Equation.3" ShapeID="_x0000_i1054" DrawAspect="Content" ObjectID="_1787647812" r:id="rId96"/>
        </w:object>
      </w:r>
    </w:p>
    <w:p w14:paraId="6A69E78A" w14:textId="77777777" w:rsidR="00572BB0" w:rsidRDefault="00572BB0">
      <w:pPr>
        <w:pStyle w:val="ParaText"/>
      </w:pPr>
      <w:r>
        <w:t>Where:</w:t>
      </w:r>
    </w:p>
    <w:p w14:paraId="7BE47D3C" w14:textId="77777777" w:rsidR="00572BB0" w:rsidRDefault="00572BB0">
      <w:pPr>
        <w:pStyle w:val="ParaText"/>
        <w:tabs>
          <w:tab w:val="left" w:pos="1800"/>
        </w:tabs>
        <w:ind w:left="1800" w:hanging="1080"/>
      </w:pPr>
      <w:r w:rsidRPr="00FE5FF1">
        <w:rPr>
          <w:position w:val="-10"/>
        </w:rPr>
        <w:object w:dxaOrig="320" w:dyaOrig="340" w14:anchorId="5D160D63">
          <v:shape id="_x0000_i1055" type="#_x0000_t75" style="width:13.8pt;height:13.2pt" o:ole="">
            <v:imagedata r:id="rId97" o:title=""/>
          </v:shape>
          <o:OLEObject Type="Embed" ProgID="Equation.3" ShapeID="_x0000_i1055" DrawAspect="Content" ObjectID="_1787647813" r:id="rId98"/>
        </w:object>
      </w:r>
      <w:r>
        <w:t xml:space="preserve">, </w:t>
      </w:r>
      <w:r w:rsidRPr="00FE5FF1">
        <w:rPr>
          <w:position w:val="-10"/>
        </w:rPr>
        <w:object w:dxaOrig="320" w:dyaOrig="340" w14:anchorId="320C6C40">
          <v:shape id="_x0000_i1056" type="#_x0000_t75" style="width:13.8pt;height:13.2pt" o:ole="">
            <v:imagedata r:id="rId99" o:title=""/>
          </v:shape>
          <o:OLEObject Type="Embed" ProgID="Equation.3" ShapeID="_x0000_i1056" DrawAspect="Content" ObjectID="_1787647814" r:id="rId100"/>
        </w:object>
      </w:r>
      <w:r>
        <w:tab/>
        <w:t xml:space="preserve">are the shift factors of Interface 1 and 2 MW flows vs. unit MW Generation </w:t>
      </w:r>
    </w:p>
    <w:p w14:paraId="07A55A6A" w14:textId="77777777" w:rsidR="00572BB0" w:rsidRDefault="00572BB0">
      <w:pPr>
        <w:pStyle w:val="ParaText"/>
        <w:tabs>
          <w:tab w:val="left" w:pos="1800"/>
        </w:tabs>
        <w:ind w:left="1800" w:hanging="1080"/>
      </w:pPr>
      <w:r w:rsidRPr="00FE5FF1">
        <w:rPr>
          <w:position w:val="-10"/>
        </w:rPr>
        <w:object w:dxaOrig="300" w:dyaOrig="340" w14:anchorId="21A1B290">
          <v:shape id="_x0000_i1057" type="#_x0000_t75" style="width:13.8pt;height:13.2pt" o:ole="">
            <v:imagedata r:id="rId101" o:title=""/>
          </v:shape>
          <o:OLEObject Type="Embed" ProgID="Equation.3" ShapeID="_x0000_i1057" DrawAspect="Content" ObjectID="_1787647815" r:id="rId102"/>
        </w:object>
      </w:r>
      <w:r>
        <w:t xml:space="preserve">, </w:t>
      </w:r>
      <w:r w:rsidRPr="00FE5FF1">
        <w:rPr>
          <w:position w:val="-10"/>
        </w:rPr>
        <w:object w:dxaOrig="300" w:dyaOrig="340" w14:anchorId="534BF396">
          <v:shape id="_x0000_i1058" type="#_x0000_t75" style="width:13.8pt;height:13.2pt" o:ole="">
            <v:imagedata r:id="rId103" o:title=""/>
          </v:shape>
          <o:OLEObject Type="Embed" ProgID="Equation.3" ShapeID="_x0000_i1058" DrawAspect="Content" ObjectID="_1787647816" r:id="rId104"/>
        </w:object>
      </w:r>
      <w:r>
        <w:t xml:space="preserve"> </w:t>
      </w:r>
      <w:r>
        <w:tab/>
        <w:t>are the base case MW flow across Interface 1 and Interface 2, respectively</w:t>
      </w:r>
    </w:p>
    <w:p w14:paraId="6D8A5279" w14:textId="77777777" w:rsidR="00572BB0" w:rsidRDefault="00572BB0">
      <w:pPr>
        <w:pStyle w:val="ParaText"/>
        <w:tabs>
          <w:tab w:val="left" w:pos="1800"/>
        </w:tabs>
        <w:ind w:left="1800" w:hanging="1080"/>
      </w:pPr>
      <w:r w:rsidRPr="00FE5FF1">
        <w:rPr>
          <w:position w:val="-10"/>
        </w:rPr>
        <w:object w:dxaOrig="279" w:dyaOrig="340" w14:anchorId="23CCA0F4">
          <v:shape id="_x0000_i1059" type="#_x0000_t75" style="width:13.8pt;height:13.2pt" o:ole="">
            <v:imagedata r:id="rId105" o:title=""/>
          </v:shape>
          <o:OLEObject Type="Embed" ProgID="Equation.3" ShapeID="_x0000_i1059" DrawAspect="Content" ObjectID="_1787647817" r:id="rId106"/>
        </w:object>
      </w:r>
      <w:r>
        <w:t xml:space="preserve">, </w:t>
      </w:r>
      <w:r w:rsidRPr="00FE5FF1">
        <w:rPr>
          <w:position w:val="-10"/>
        </w:rPr>
        <w:object w:dxaOrig="340" w:dyaOrig="340" w14:anchorId="7C4773D9">
          <v:shape id="_x0000_i1060" type="#_x0000_t75" style="width:13.2pt;height:13.2pt" o:ole="">
            <v:imagedata r:id="rId107" o:title=""/>
          </v:shape>
          <o:OLEObject Type="Embed" ProgID="Equation.3" ShapeID="_x0000_i1060" DrawAspect="Content" ObjectID="_1787647818" r:id="rId108"/>
        </w:object>
      </w:r>
      <w:r>
        <w:tab/>
        <w:t>are the actual and base case MW Generation of Generator j respectively</w:t>
      </w:r>
    </w:p>
    <w:p w14:paraId="6E8ACE1C" w14:textId="77777777" w:rsidR="00572BB0" w:rsidRDefault="00572BB0">
      <w:pPr>
        <w:pStyle w:val="ParaText"/>
        <w:tabs>
          <w:tab w:val="num" w:pos="720"/>
          <w:tab w:val="left" w:pos="1800"/>
        </w:tabs>
        <w:ind w:left="1800" w:hanging="1080"/>
      </w:pPr>
      <w:r w:rsidRPr="00FE5FF1">
        <w:rPr>
          <w:position w:val="-10"/>
        </w:rPr>
        <w:object w:dxaOrig="340" w:dyaOrig="300" w14:anchorId="5C344969">
          <v:shape id="_x0000_i1061" type="#_x0000_t75" style="width:13.2pt;height:13.8pt" o:ole="" o:bullet="t">
            <v:imagedata r:id="rId109" o:title=""/>
          </v:shape>
          <o:OLEObject Type="Embed" ProgID="Equation.3" ShapeID="_x0000_i1061" DrawAspect="Content" ObjectID="_1787647819" r:id="rId110"/>
        </w:object>
      </w:r>
      <w:r>
        <w:tab/>
        <w:t>is the number of Generators.</w:t>
      </w:r>
    </w:p>
    <w:p w14:paraId="5E120693" w14:textId="77777777" w:rsidR="00CE0D7A" w:rsidRDefault="00CE0D7A" w:rsidP="00CE0D7A">
      <w:pPr>
        <w:pStyle w:val="Heading5"/>
      </w:pPr>
      <w:bookmarkStart w:id="379" w:name="_Toc467176106"/>
      <w:bookmarkStart w:id="380" w:name="_Toc473627631"/>
      <w:bookmarkStart w:id="381" w:name="_Toc528338363"/>
      <w:r w:rsidRPr="00054613">
        <w:t xml:space="preserve">Gas Constraint </w:t>
      </w:r>
      <w:r>
        <w:t>U</w:t>
      </w:r>
      <w:r w:rsidRPr="00054613">
        <w:t xml:space="preserve">sing </w:t>
      </w:r>
      <w:r>
        <w:t>G</w:t>
      </w:r>
      <w:r w:rsidRPr="00054613">
        <w:t xml:space="preserve">eneration </w:t>
      </w:r>
      <w:r>
        <w:t>N</w:t>
      </w:r>
      <w:r w:rsidRPr="00054613">
        <w:t>omograms</w:t>
      </w:r>
      <w:bookmarkEnd w:id="379"/>
      <w:bookmarkEnd w:id="380"/>
      <w:bookmarkEnd w:id="381"/>
    </w:p>
    <w:p w14:paraId="74931FB9" w14:textId="6A569D1D" w:rsidR="00CE0D7A" w:rsidRDefault="00143F9B" w:rsidP="00CE0D7A">
      <w:pPr>
        <w:spacing w:after="240" w:line="300" w:lineRule="auto"/>
        <w:jc w:val="left"/>
        <w:rPr>
          <w:rFonts w:cs="Arial"/>
        </w:rPr>
      </w:pPr>
      <w:r>
        <w:rPr>
          <w:rFonts w:cs="Arial"/>
        </w:rPr>
        <w:t>T</w:t>
      </w:r>
      <w:r w:rsidR="00CE0D7A">
        <w:rPr>
          <w:rFonts w:cs="Arial"/>
        </w:rPr>
        <w:t>he CAISO</w:t>
      </w:r>
      <w:r w:rsidR="00CE0D7A" w:rsidRPr="00AD475C">
        <w:rPr>
          <w:rFonts w:cs="Arial"/>
        </w:rPr>
        <w:t xml:space="preserve"> </w:t>
      </w:r>
      <w:r w:rsidR="00CE0D7A">
        <w:rPr>
          <w:rFonts w:cs="Arial"/>
        </w:rPr>
        <w:t>will</w:t>
      </w:r>
      <w:r w:rsidR="00CE0D7A" w:rsidRPr="00AD475C">
        <w:rPr>
          <w:rFonts w:cs="Arial"/>
        </w:rPr>
        <w:t xml:space="preserve"> implement a constraint in its day-ahead or real-time market, or both</w:t>
      </w:r>
      <w:r w:rsidR="00AD421E">
        <w:rPr>
          <w:rFonts w:cs="Arial"/>
        </w:rPr>
        <w:t xml:space="preserve"> when needed</w:t>
      </w:r>
      <w:r w:rsidR="00CE0D7A" w:rsidRPr="00AD475C">
        <w:rPr>
          <w:rFonts w:cs="Arial"/>
        </w:rPr>
        <w:t>, that would limit the affected area gas burn to a gas burn limitation reflecting gas system limitations for either capacity reduction limitations or system imbalance limitations.</w:t>
      </w:r>
      <w:r w:rsidR="00CE0D7A">
        <w:rPr>
          <w:rFonts w:cs="Arial"/>
        </w:rPr>
        <w:t xml:space="preserve"> </w:t>
      </w:r>
    </w:p>
    <w:p w14:paraId="4B34F2BE" w14:textId="77777777" w:rsidR="00CE0D7A" w:rsidRPr="00CE5F40" w:rsidRDefault="00CE0D7A" w:rsidP="00CE0D7A">
      <w:pPr>
        <w:pStyle w:val="Heading6"/>
      </w:pPr>
      <w:r w:rsidRPr="00CE5F40">
        <w:t>Defining affected generators under gas constraint(s)</w:t>
      </w:r>
    </w:p>
    <w:p w14:paraId="49514AA6" w14:textId="41B55FDC" w:rsidR="00CE0D7A" w:rsidRPr="00A028A1" w:rsidRDefault="00CE0D7A" w:rsidP="00CE0D7A">
      <w:pPr>
        <w:spacing w:after="240" w:line="300" w:lineRule="auto"/>
        <w:jc w:val="left"/>
        <w:rPr>
          <w:rFonts w:cs="Arial"/>
        </w:rPr>
      </w:pPr>
      <w:r w:rsidRPr="00AD475C">
        <w:rPr>
          <w:rFonts w:cs="Arial"/>
        </w:rPr>
        <w:t>This gas constraint will be implemented using generation nomograms</w:t>
      </w:r>
      <w:r>
        <w:rPr>
          <w:rFonts w:cs="Arial"/>
        </w:rPr>
        <w:t xml:space="preserve"> that will include the generation resources in </w:t>
      </w:r>
      <w:r w:rsidRPr="00A028A1">
        <w:rPr>
          <w:rFonts w:cs="Arial"/>
        </w:rPr>
        <w:t>SoCalGas and SDG&amp;E gas operating zone(s)</w:t>
      </w:r>
      <w:r>
        <w:rPr>
          <w:rFonts w:cs="Arial"/>
        </w:rPr>
        <w:t>.  It is possible that i</w:t>
      </w:r>
      <w:r w:rsidRPr="00A028A1">
        <w:rPr>
          <w:rFonts w:cs="Arial"/>
        </w:rPr>
        <w:t>f the entire system</w:t>
      </w:r>
      <w:r>
        <w:rPr>
          <w:rFonts w:cs="Arial"/>
        </w:rPr>
        <w:t>(s)</w:t>
      </w:r>
      <w:r w:rsidRPr="00A028A1">
        <w:rPr>
          <w:rFonts w:cs="Arial"/>
        </w:rPr>
        <w:t xml:space="preserve"> is affected, the constraint would encompass the entire SoCalGas and</w:t>
      </w:r>
      <w:r>
        <w:rPr>
          <w:rFonts w:cs="Arial"/>
        </w:rPr>
        <w:t>/or</w:t>
      </w:r>
      <w:r w:rsidRPr="00A028A1">
        <w:rPr>
          <w:rFonts w:cs="Arial"/>
        </w:rPr>
        <w:t xml:space="preserve"> SDG&amp;E system</w:t>
      </w:r>
      <w:r>
        <w:rPr>
          <w:rFonts w:cs="Arial"/>
        </w:rPr>
        <w:t>s</w:t>
      </w:r>
      <w:r w:rsidRPr="00A028A1">
        <w:rPr>
          <w:rFonts w:cs="Arial"/>
        </w:rPr>
        <w:t xml:space="preserve">. </w:t>
      </w:r>
      <w:r>
        <w:rPr>
          <w:rFonts w:cs="Arial"/>
        </w:rPr>
        <w:t xml:space="preserve"> To the extent it is appropriate to do so, however, the CA</w:t>
      </w:r>
      <w:r w:rsidRPr="00A028A1">
        <w:rPr>
          <w:rFonts w:cs="Arial"/>
        </w:rPr>
        <w:t xml:space="preserve">ISO will define a generation nomogram for each of the </w:t>
      </w:r>
      <w:r>
        <w:rPr>
          <w:rFonts w:cs="Arial"/>
        </w:rPr>
        <w:t>defined</w:t>
      </w:r>
      <w:r w:rsidRPr="00A028A1">
        <w:rPr>
          <w:rFonts w:cs="Arial"/>
        </w:rPr>
        <w:t xml:space="preserve"> gas operating zones</w:t>
      </w:r>
      <w:r>
        <w:rPr>
          <w:rFonts w:cs="Arial"/>
        </w:rPr>
        <w:t xml:space="preserve"> that targets specific generators within those zones.</w:t>
      </w:r>
      <w:r w:rsidDel="00B4424B">
        <w:rPr>
          <w:rFonts w:cs="Arial"/>
        </w:rPr>
        <w:t xml:space="preserve"> </w:t>
      </w:r>
    </w:p>
    <w:p w14:paraId="4EA9A429" w14:textId="77777777" w:rsidR="00CE0D7A" w:rsidRPr="00CE5F40" w:rsidRDefault="00CE0D7A" w:rsidP="00CE0D7A">
      <w:pPr>
        <w:pStyle w:val="Heading6"/>
      </w:pPr>
      <w:r w:rsidRPr="00CE5F40">
        <w:t>General constraint formulation</w:t>
      </w:r>
    </w:p>
    <w:p w14:paraId="5D0B9B46" w14:textId="77777777" w:rsidR="00CE0D7A" w:rsidRPr="00AD475C" w:rsidRDefault="00CE0D7A" w:rsidP="00CE0D7A">
      <w:pPr>
        <w:spacing w:after="240" w:line="300" w:lineRule="auto"/>
        <w:jc w:val="left"/>
        <w:rPr>
          <w:rFonts w:cs="Arial"/>
        </w:rPr>
      </w:pPr>
      <w:r>
        <w:rPr>
          <w:rFonts w:cs="Arial"/>
        </w:rPr>
        <w:t xml:space="preserve">Generation nomogram will be formulated as stated in </w:t>
      </w:r>
      <w:r w:rsidRPr="00AD475C">
        <w:rPr>
          <w:rFonts w:cs="Arial"/>
        </w:rPr>
        <w:t>Equation 1.</w:t>
      </w:r>
    </w:p>
    <w:p w14:paraId="2150B93A" w14:textId="77777777" w:rsidR="00CE0D7A" w:rsidRPr="00A028A1" w:rsidRDefault="00CE0D7A" w:rsidP="00CE0D7A">
      <w:pPr>
        <w:spacing w:after="240" w:line="300" w:lineRule="auto"/>
        <w:jc w:val="left"/>
        <w:rPr>
          <w:rFonts w:cs="Arial"/>
        </w:rPr>
      </w:pPr>
      <w:r w:rsidRPr="00A028A1">
        <w:rPr>
          <w:rFonts w:cs="Arial"/>
        </w:rPr>
        <w:t>Equation 1: Gas Constraint(s)</w:t>
      </w:r>
    </w:p>
    <w:p w14:paraId="30DEB605" w14:textId="77777777" w:rsidR="00CE0D7A" w:rsidRPr="00605C46" w:rsidRDefault="00CE0D7A" w:rsidP="00CE0D7A">
      <w:pPr>
        <w:ind w:left="360"/>
        <w:rPr>
          <w:rFonts w:ascii="Calibri" w:hAnsi="Calibri"/>
          <w:iCs/>
          <w:sz w:val="24"/>
          <w:szCs w:val="24"/>
        </w:rPr>
      </w:pPr>
      <m:oMathPara>
        <m:oMath>
          <m:r>
            <w:rPr>
              <w:rFonts w:ascii="Cambria Math" w:eastAsiaTheme="minorHAnsi" w:hAnsi="Cambria Math"/>
              <w:sz w:val="24"/>
              <w:szCs w:val="24"/>
            </w:rPr>
            <m:t xml:space="preserve"> </m:t>
          </m:r>
          <m:nary>
            <m:naryPr>
              <m:chr m:val="∑"/>
              <m:limLoc m:val="undOvr"/>
              <m:supHide m:val="1"/>
              <m:ctrlPr>
                <w:rPr>
                  <w:rFonts w:ascii="Cambria Math" w:eastAsiaTheme="minorHAnsi" w:hAnsi="Cambria Math"/>
                  <w:i/>
                  <w:iCs/>
                  <w:sz w:val="24"/>
                  <w:szCs w:val="24"/>
                </w:rPr>
              </m:ctrlPr>
            </m:naryPr>
            <m:sub>
              <m:r>
                <w:rPr>
                  <w:rFonts w:ascii="Cambria Math" w:hAnsi="Cambria Math"/>
                  <w:sz w:val="24"/>
                  <w:szCs w:val="24"/>
                </w:rPr>
                <m:t>i∈S</m:t>
              </m:r>
            </m:sub>
            <m:sup/>
            <m:e>
              <m:sSub>
                <m:sSubPr>
                  <m:ctrlPr>
                    <w:rPr>
                      <w:rFonts w:ascii="Cambria Math" w:eastAsiaTheme="minorHAnsi" w:hAnsi="Cambria Math"/>
                      <w:i/>
                      <w:iCs/>
                      <w:sz w:val="24"/>
                      <w:szCs w:val="24"/>
                    </w:rPr>
                  </m:ctrlPr>
                </m:sSubPr>
                <m:e>
                  <m:r>
                    <w:rPr>
                      <w:rFonts w:ascii="Cambria Math" w:hAnsi="Cambria Math"/>
                      <w:sz w:val="24"/>
                      <w:szCs w:val="24"/>
                    </w:rPr>
                    <m:t>α</m:t>
                  </m:r>
                </m:e>
                <m:sub>
                  <m:r>
                    <w:rPr>
                      <w:rFonts w:ascii="Cambria Math" w:hAnsi="Cambria Math"/>
                      <w:sz w:val="24"/>
                      <w:szCs w:val="24"/>
                    </w:rPr>
                    <m:t>i</m:t>
                  </m:r>
                </m:sub>
              </m:sSub>
              <m:r>
                <w:rPr>
                  <w:rFonts w:ascii="Cambria Math" w:hAnsi="Cambria Math"/>
                  <w:sz w:val="24"/>
                  <w:szCs w:val="24"/>
                </w:rPr>
                <m:t xml:space="preserve"> </m:t>
              </m:r>
              <m:d>
                <m:dPr>
                  <m:ctrlPr>
                    <w:rPr>
                      <w:rFonts w:ascii="Cambria Math" w:eastAsiaTheme="minorHAnsi" w:hAnsi="Cambria Math"/>
                      <w:i/>
                      <w:iCs/>
                      <w:sz w:val="24"/>
                      <w:szCs w:val="24"/>
                    </w:rPr>
                  </m:ctrlPr>
                </m:dPr>
                <m:e>
                  <m:sSub>
                    <m:sSubPr>
                      <m:ctrlPr>
                        <w:rPr>
                          <w:rFonts w:ascii="Cambria Math" w:eastAsiaTheme="minorHAnsi" w:hAnsi="Cambria Math"/>
                          <w:i/>
                          <w:iCs/>
                          <w:sz w:val="24"/>
                          <w:szCs w:val="24"/>
                        </w:rPr>
                      </m:ctrlPr>
                    </m:sSubPr>
                    <m:e>
                      <m:r>
                        <w:rPr>
                          <w:rFonts w:ascii="Cambria Math" w:hAnsi="Cambria Math"/>
                          <w:sz w:val="24"/>
                          <w:szCs w:val="24"/>
                        </w:rPr>
                        <m:t>G</m:t>
                      </m:r>
                    </m:e>
                    <m:sub>
                      <m:r>
                        <w:rPr>
                          <w:rFonts w:ascii="Cambria Math" w:hAnsi="Cambria Math"/>
                          <w:sz w:val="24"/>
                          <w:szCs w:val="24"/>
                        </w:rPr>
                        <m:t>i,t</m:t>
                      </m:r>
                    </m:sub>
                  </m:sSub>
                </m:e>
              </m:d>
            </m:e>
          </m:nary>
          <m:r>
            <w:rPr>
              <w:rFonts w:ascii="Cambria Math" w:hAnsi="Cambria Math"/>
              <w:sz w:val="24"/>
              <w:szCs w:val="24"/>
            </w:rPr>
            <m:t>≤</m:t>
          </m:r>
          <m:sSub>
            <m:sSubPr>
              <m:ctrlPr>
                <w:rPr>
                  <w:rFonts w:ascii="Cambria Math" w:eastAsiaTheme="minorHAnsi" w:hAnsi="Cambria Math"/>
                  <w:i/>
                  <w:iCs/>
                  <w:sz w:val="24"/>
                  <w:szCs w:val="24"/>
                </w:rPr>
              </m:ctrlPr>
            </m:sSubPr>
            <m:e>
              <m:r>
                <w:rPr>
                  <w:rFonts w:ascii="Cambria Math" w:hAnsi="Cambria Math"/>
                  <w:sz w:val="24"/>
                  <w:szCs w:val="24"/>
                </w:rPr>
                <m:t>RHS</m:t>
              </m:r>
            </m:e>
            <m:sub>
              <m:r>
                <w:rPr>
                  <w:rFonts w:ascii="Cambria Math" w:hAnsi="Cambria Math"/>
                  <w:sz w:val="24"/>
                  <w:szCs w:val="24"/>
                </w:rPr>
                <m:t>t</m:t>
              </m:r>
            </m:sub>
          </m:sSub>
        </m:oMath>
      </m:oMathPara>
    </w:p>
    <w:p w14:paraId="6AF9B063" w14:textId="77777777" w:rsidR="00CE0D7A" w:rsidRPr="00605C46" w:rsidRDefault="00CE0D7A" w:rsidP="00CE0D7A">
      <w:pPr>
        <w:ind w:left="360"/>
        <w:rPr>
          <w:rFonts w:cs="Arial"/>
          <w:sz w:val="10"/>
          <w:szCs w:val="10"/>
        </w:rPr>
      </w:pPr>
    </w:p>
    <w:tbl>
      <w:tblPr>
        <w:tblW w:w="0" w:type="auto"/>
        <w:tblInd w:w="-108" w:type="dxa"/>
        <w:tblLayout w:type="fixed"/>
        <w:tblLook w:val="0000" w:firstRow="0" w:lastRow="0" w:firstColumn="0" w:lastColumn="0" w:noHBand="0" w:noVBand="0"/>
      </w:tblPr>
      <w:tblGrid>
        <w:gridCol w:w="1543"/>
        <w:gridCol w:w="7740"/>
      </w:tblGrid>
      <w:tr w:rsidR="00CE0D7A" w:rsidRPr="00246BD1" w14:paraId="636CA5F3" w14:textId="77777777" w:rsidTr="00CE0D7A">
        <w:trPr>
          <w:trHeight w:val="251"/>
        </w:trPr>
        <w:tc>
          <w:tcPr>
            <w:tcW w:w="1543" w:type="dxa"/>
          </w:tcPr>
          <w:p w14:paraId="07F0A640" w14:textId="77777777" w:rsidR="00CE0D7A" w:rsidRPr="004F7A13" w:rsidRDefault="00CE0D7A" w:rsidP="00CE0D7A">
            <w:pPr>
              <w:autoSpaceDE w:val="0"/>
              <w:autoSpaceDN w:val="0"/>
              <w:adjustRightInd w:val="0"/>
              <w:spacing w:after="0"/>
              <w:rPr>
                <w:rFonts w:ascii="Cambria Math" w:hAnsi="Cambria Math" w:cs="Cambria Math"/>
                <w:color w:val="000000"/>
                <w:sz w:val="24"/>
                <w:szCs w:val="24"/>
              </w:rPr>
            </w:pPr>
            <w:r w:rsidRPr="004F7A13">
              <w:rPr>
                <w:rFonts w:ascii="Cambria Math" w:hAnsi="Cambria Math" w:cs="Cambria Math"/>
                <w:color w:val="000000"/>
                <w:sz w:val="24"/>
                <w:szCs w:val="24"/>
              </w:rPr>
              <w:t xml:space="preserve">𝑆 </w:t>
            </w:r>
          </w:p>
        </w:tc>
        <w:tc>
          <w:tcPr>
            <w:tcW w:w="7740" w:type="dxa"/>
          </w:tcPr>
          <w:p w14:paraId="3626A876" w14:textId="77777777" w:rsidR="00CE0D7A" w:rsidRDefault="00CE0D7A" w:rsidP="00CE0D7A">
            <w:pPr>
              <w:autoSpaceDE w:val="0"/>
              <w:autoSpaceDN w:val="0"/>
              <w:adjustRightInd w:val="0"/>
              <w:spacing w:after="0"/>
              <w:rPr>
                <w:rFonts w:cs="Arial"/>
                <w:color w:val="000000"/>
              </w:rPr>
            </w:pPr>
            <w:r w:rsidRPr="00246BD1">
              <w:rPr>
                <w:rFonts w:cs="Arial"/>
                <w:color w:val="000000"/>
              </w:rPr>
              <w:t xml:space="preserve">Set of generators in affected area (1 or more gas operating zones) </w:t>
            </w:r>
          </w:p>
          <w:p w14:paraId="04198E16" w14:textId="77777777" w:rsidR="00CE0D7A" w:rsidRPr="00246BD1" w:rsidRDefault="00CE0D7A" w:rsidP="00CE0D7A">
            <w:pPr>
              <w:autoSpaceDE w:val="0"/>
              <w:autoSpaceDN w:val="0"/>
              <w:adjustRightInd w:val="0"/>
              <w:spacing w:after="0"/>
              <w:rPr>
                <w:rFonts w:ascii="Cambria Math" w:hAnsi="Cambria Math" w:cs="Cambria Math"/>
                <w:color w:val="000000"/>
              </w:rPr>
            </w:pPr>
          </w:p>
        </w:tc>
      </w:tr>
      <w:tr w:rsidR="00CE0D7A" w:rsidRPr="00246BD1" w14:paraId="5956B2D8" w14:textId="77777777" w:rsidTr="00CE0D7A">
        <w:trPr>
          <w:trHeight w:val="110"/>
        </w:trPr>
        <w:tc>
          <w:tcPr>
            <w:tcW w:w="1543" w:type="dxa"/>
          </w:tcPr>
          <w:p w14:paraId="5A2751D0" w14:textId="77777777" w:rsidR="00CE0D7A" w:rsidRPr="004F7A13" w:rsidRDefault="00CE0D7A" w:rsidP="00CE0D7A">
            <w:pPr>
              <w:autoSpaceDE w:val="0"/>
              <w:autoSpaceDN w:val="0"/>
              <w:adjustRightInd w:val="0"/>
              <w:spacing w:after="0"/>
              <w:rPr>
                <w:rFonts w:ascii="Cambria Math" w:hAnsi="Cambria Math" w:cs="Cambria Math"/>
                <w:color w:val="000000"/>
                <w:sz w:val="24"/>
                <w:szCs w:val="24"/>
              </w:rPr>
            </w:pPr>
            <w:r w:rsidRPr="004F7A13">
              <w:rPr>
                <w:rFonts w:ascii="Cambria Math" w:hAnsi="Cambria Math" w:cs="Cambria Math"/>
                <w:color w:val="000000"/>
                <w:sz w:val="24"/>
                <w:szCs w:val="24"/>
              </w:rPr>
              <w:t xml:space="preserve">𝐺 </w:t>
            </w:r>
          </w:p>
        </w:tc>
        <w:tc>
          <w:tcPr>
            <w:tcW w:w="7740" w:type="dxa"/>
          </w:tcPr>
          <w:p w14:paraId="317A800A" w14:textId="77777777" w:rsidR="00CE0D7A" w:rsidRDefault="00CE0D7A" w:rsidP="00CE0D7A">
            <w:pPr>
              <w:autoSpaceDE w:val="0"/>
              <w:autoSpaceDN w:val="0"/>
              <w:adjustRightInd w:val="0"/>
              <w:spacing w:after="0"/>
              <w:rPr>
                <w:rFonts w:cs="Arial"/>
                <w:color w:val="000000"/>
              </w:rPr>
            </w:pPr>
            <w:r>
              <w:rPr>
                <w:rFonts w:cs="Arial"/>
                <w:color w:val="000000"/>
              </w:rPr>
              <w:t>Market</w:t>
            </w:r>
            <w:r w:rsidRPr="00246BD1">
              <w:rPr>
                <w:rFonts w:cs="Arial"/>
                <w:color w:val="000000"/>
              </w:rPr>
              <w:t xml:space="preserve"> output (MW) </w:t>
            </w:r>
          </w:p>
          <w:p w14:paraId="438ED38D" w14:textId="77777777" w:rsidR="00CE0D7A" w:rsidRPr="00246BD1" w:rsidRDefault="00CE0D7A" w:rsidP="00CE0D7A">
            <w:pPr>
              <w:autoSpaceDE w:val="0"/>
              <w:autoSpaceDN w:val="0"/>
              <w:adjustRightInd w:val="0"/>
              <w:spacing w:after="0"/>
              <w:rPr>
                <w:rFonts w:cs="Arial"/>
                <w:color w:val="000000"/>
              </w:rPr>
            </w:pPr>
          </w:p>
        </w:tc>
      </w:tr>
      <w:tr w:rsidR="00CE0D7A" w:rsidRPr="00246BD1" w14:paraId="0202604A" w14:textId="77777777" w:rsidTr="00CE0D7A">
        <w:trPr>
          <w:trHeight w:val="404"/>
        </w:trPr>
        <w:tc>
          <w:tcPr>
            <w:tcW w:w="1543" w:type="dxa"/>
          </w:tcPr>
          <w:p w14:paraId="6E17F483" w14:textId="77777777" w:rsidR="00CE0D7A" w:rsidRPr="004F7A13" w:rsidRDefault="00CE0D7A" w:rsidP="00CE0D7A">
            <w:pPr>
              <w:autoSpaceDE w:val="0"/>
              <w:autoSpaceDN w:val="0"/>
              <w:adjustRightInd w:val="0"/>
              <w:spacing w:after="0"/>
              <w:rPr>
                <w:rFonts w:ascii="Cambria Math" w:hAnsi="Cambria Math" w:cs="Cambria Math"/>
                <w:color w:val="000000"/>
                <w:sz w:val="24"/>
                <w:szCs w:val="24"/>
              </w:rPr>
            </w:pPr>
            <w:r w:rsidRPr="004F7A13">
              <w:rPr>
                <w:rFonts w:ascii="Cambria Math" w:hAnsi="Cambria Math" w:cs="Cambria Math"/>
                <w:color w:val="000000"/>
                <w:sz w:val="24"/>
                <w:szCs w:val="24"/>
              </w:rPr>
              <w:t>∝</w:t>
            </w:r>
            <w:r w:rsidRPr="004F7A13">
              <w:rPr>
                <w:rFonts w:ascii="Cambria Math" w:hAnsi="Cambria Math" w:cs="Cambria Math"/>
                <w:color w:val="000000"/>
                <w:sz w:val="24"/>
                <w:szCs w:val="24"/>
                <w:vertAlign w:val="subscript"/>
              </w:rPr>
              <w:t>𝑖</w:t>
            </w:r>
            <w:r w:rsidRPr="004F7A13">
              <w:rPr>
                <w:rFonts w:ascii="Cambria Math" w:hAnsi="Cambria Math" w:cs="Cambria Math"/>
                <w:color w:val="000000"/>
                <w:sz w:val="24"/>
                <w:szCs w:val="24"/>
              </w:rPr>
              <w:t xml:space="preserve"> </w:t>
            </w:r>
          </w:p>
        </w:tc>
        <w:tc>
          <w:tcPr>
            <w:tcW w:w="7740" w:type="dxa"/>
          </w:tcPr>
          <w:p w14:paraId="280C42F2" w14:textId="77777777" w:rsidR="00CE0D7A" w:rsidRDefault="00CE0D7A" w:rsidP="00CE0D7A">
            <w:pPr>
              <w:autoSpaceDE w:val="0"/>
              <w:autoSpaceDN w:val="0"/>
              <w:adjustRightInd w:val="0"/>
              <w:spacing w:after="0"/>
              <w:rPr>
                <w:rFonts w:cs="Arial"/>
                <w:color w:val="000000"/>
              </w:rPr>
            </w:pPr>
            <w:r w:rsidRPr="00246BD1">
              <w:rPr>
                <w:rFonts w:cs="Arial"/>
                <w:color w:val="000000"/>
              </w:rPr>
              <w:t>Energy (MW) to million cubic feet (MMcf</w:t>
            </w:r>
            <w:r>
              <w:rPr>
                <w:rFonts w:cs="Arial"/>
                <w:color w:val="000000"/>
              </w:rPr>
              <w:t>d</w:t>
            </w:r>
            <w:r w:rsidRPr="00246BD1">
              <w:rPr>
                <w:rFonts w:cs="Arial"/>
                <w:color w:val="000000"/>
              </w:rPr>
              <w:t>) gas conversion factor (Master</w:t>
            </w:r>
            <w:r>
              <w:rPr>
                <w:rFonts w:cs="Arial"/>
                <w:color w:val="000000"/>
              </w:rPr>
              <w:t xml:space="preserve"> F</w:t>
            </w:r>
            <w:r w:rsidRPr="00246BD1">
              <w:rPr>
                <w:rFonts w:cs="Arial"/>
                <w:color w:val="000000"/>
              </w:rPr>
              <w:t>ile heat rate value at given MW output * unit conversion factor)</w:t>
            </w:r>
          </w:p>
          <w:p w14:paraId="79711367" w14:textId="77777777" w:rsidR="00CE0D7A" w:rsidRPr="00246BD1" w:rsidRDefault="00CE0D7A" w:rsidP="00CE0D7A">
            <w:pPr>
              <w:autoSpaceDE w:val="0"/>
              <w:autoSpaceDN w:val="0"/>
              <w:adjustRightInd w:val="0"/>
              <w:spacing w:after="0"/>
              <w:rPr>
                <w:rFonts w:ascii="Cambria Math" w:hAnsi="Cambria Math" w:cs="Cambria Math"/>
                <w:color w:val="000000"/>
              </w:rPr>
            </w:pPr>
            <w:r w:rsidRPr="00246BD1">
              <w:rPr>
                <w:rFonts w:cs="Arial"/>
                <w:color w:val="000000"/>
              </w:rPr>
              <w:t xml:space="preserve"> </w:t>
            </w:r>
          </w:p>
        </w:tc>
      </w:tr>
      <w:tr w:rsidR="00CE0D7A" w:rsidRPr="00246BD1" w14:paraId="3666A5DE" w14:textId="77777777" w:rsidTr="00CE0D7A">
        <w:trPr>
          <w:trHeight w:val="541"/>
        </w:trPr>
        <w:tc>
          <w:tcPr>
            <w:tcW w:w="1543" w:type="dxa"/>
          </w:tcPr>
          <w:p w14:paraId="3034B2C0" w14:textId="77777777" w:rsidR="00CE0D7A" w:rsidRPr="004F7A13" w:rsidRDefault="00CE0D7A" w:rsidP="00CE0D7A">
            <w:pPr>
              <w:autoSpaceDE w:val="0"/>
              <w:autoSpaceDN w:val="0"/>
              <w:adjustRightInd w:val="0"/>
              <w:spacing w:after="0"/>
              <w:rPr>
                <w:rFonts w:ascii="Cambria Math" w:hAnsi="Cambria Math" w:cs="Cambria Math"/>
                <w:color w:val="000000"/>
                <w:sz w:val="24"/>
                <w:szCs w:val="24"/>
              </w:rPr>
            </w:pPr>
            <w:r w:rsidRPr="004F7A13">
              <w:rPr>
                <w:rFonts w:ascii="Cambria Math" w:hAnsi="Cambria Math" w:cs="Cambria Math"/>
                <w:color w:val="000000"/>
                <w:sz w:val="24"/>
                <w:szCs w:val="24"/>
              </w:rPr>
              <w:t>𝑅𝐻𝑆</w:t>
            </w:r>
            <w:r w:rsidRPr="004F7A13">
              <w:rPr>
                <w:rFonts w:ascii="Cambria Math" w:hAnsi="Cambria Math" w:cs="Cambria Math"/>
                <w:color w:val="000000"/>
                <w:sz w:val="24"/>
                <w:szCs w:val="24"/>
                <w:vertAlign w:val="subscript"/>
              </w:rPr>
              <w:t>𝑡</w:t>
            </w:r>
            <w:r w:rsidRPr="004F7A13">
              <w:rPr>
                <w:rFonts w:ascii="Cambria Math" w:hAnsi="Cambria Math" w:cs="Cambria Math"/>
                <w:color w:val="000000"/>
                <w:sz w:val="24"/>
                <w:szCs w:val="24"/>
              </w:rPr>
              <w:t xml:space="preserve"> </w:t>
            </w:r>
          </w:p>
        </w:tc>
        <w:tc>
          <w:tcPr>
            <w:tcW w:w="7740" w:type="dxa"/>
          </w:tcPr>
          <w:p w14:paraId="70BA4E9C" w14:textId="77777777" w:rsidR="00CE0D7A" w:rsidRPr="00246BD1" w:rsidRDefault="00CE0D7A" w:rsidP="00CE0D7A">
            <w:pPr>
              <w:autoSpaceDE w:val="0"/>
              <w:autoSpaceDN w:val="0"/>
              <w:adjustRightInd w:val="0"/>
              <w:spacing w:after="0"/>
              <w:rPr>
                <w:rFonts w:ascii="Cambria Math" w:hAnsi="Cambria Math" w:cs="Cambria Math"/>
                <w:color w:val="000000"/>
              </w:rPr>
            </w:pPr>
            <w:r w:rsidRPr="00246BD1">
              <w:rPr>
                <w:rFonts w:cs="Arial"/>
                <w:color w:val="000000"/>
              </w:rPr>
              <w:t>Right hand side limit enforcing upper bound constraint</w:t>
            </w:r>
            <w:r>
              <w:rPr>
                <w:rFonts w:cs="Arial"/>
                <w:color w:val="000000"/>
              </w:rPr>
              <w:t>.</w:t>
            </w:r>
            <w:r w:rsidRPr="00246BD1">
              <w:rPr>
                <w:rFonts w:cs="Arial"/>
                <w:color w:val="000000"/>
              </w:rPr>
              <w:t xml:space="preserve"> </w:t>
            </w:r>
          </w:p>
        </w:tc>
      </w:tr>
    </w:tbl>
    <w:p w14:paraId="1AF5FE68" w14:textId="77777777" w:rsidR="00CE0D7A" w:rsidRPr="008734EA" w:rsidRDefault="00CE0D7A" w:rsidP="00CE0D7A">
      <w:pPr>
        <w:rPr>
          <w:rFonts w:cs="Arial"/>
          <w:sz w:val="10"/>
          <w:szCs w:val="10"/>
        </w:rPr>
      </w:pPr>
    </w:p>
    <w:p w14:paraId="6A2D9D91" w14:textId="44A0C1A7" w:rsidR="00CE0D7A" w:rsidRDefault="00CE0D7A" w:rsidP="00CE0D7A">
      <w:pPr>
        <w:spacing w:after="240" w:line="300" w:lineRule="auto"/>
        <w:jc w:val="left"/>
        <w:rPr>
          <w:rFonts w:cs="Arial"/>
        </w:rPr>
      </w:pPr>
      <w:r w:rsidRPr="00AD475C">
        <w:rPr>
          <w:rFonts w:cs="Arial"/>
        </w:rPr>
        <w:t xml:space="preserve">The details for </w:t>
      </w:r>
      <w:r>
        <w:rPr>
          <w:rFonts w:cs="Arial"/>
        </w:rPr>
        <w:t xml:space="preserve">the </w:t>
      </w:r>
      <w:r w:rsidRPr="00AD475C">
        <w:rPr>
          <w:rFonts w:cs="Arial"/>
        </w:rPr>
        <w:t>right hand side limit</w:t>
      </w:r>
      <w:r>
        <w:rPr>
          <w:rFonts w:cs="Arial"/>
        </w:rPr>
        <w:t xml:space="preserve">s </w:t>
      </w:r>
      <w:r w:rsidRPr="00AD475C">
        <w:rPr>
          <w:rFonts w:cs="Arial"/>
        </w:rPr>
        <w:t>are discussed below and reflected in Equation 2 and Equation 3</w:t>
      </w:r>
      <w:r>
        <w:rPr>
          <w:rFonts w:cs="Arial"/>
        </w:rPr>
        <w:t>,</w:t>
      </w:r>
      <w:r w:rsidRPr="00AD475C">
        <w:rPr>
          <w:rFonts w:cs="Arial"/>
        </w:rPr>
        <w:t xml:space="preserve"> respectively.</w:t>
      </w:r>
      <w:r w:rsidR="00C708C5" w:rsidRPr="00657CE7">
        <w:t xml:space="preserve"> </w:t>
      </w:r>
      <w:r w:rsidR="00C708C5" w:rsidRPr="00657CE7">
        <w:rPr>
          <w:rFonts w:cs="Arial"/>
        </w:rPr>
        <w:t>The gas constraint stated in Equation 1 is adjusted by a constant of 100; that is, both left- and right-hand sides are multiplied by a constant of 100. Adjusting both sides of the constraint does not alter the relationship of the generators contribution to the total gas burn limitation, but it sets the constraint to similar level of effectiveness of any other transmission constraint. This factor of 100 is an approximation of the average heat rate of units in Southern California and approximates the coefficients of the left hand side of the constraint to a value of one per unit.</w:t>
      </w:r>
    </w:p>
    <w:p w14:paraId="7302AFF2" w14:textId="77777777" w:rsidR="00CE0D7A" w:rsidRPr="00CE5F40" w:rsidRDefault="00CE0D7A" w:rsidP="00CE0D7A">
      <w:pPr>
        <w:pStyle w:val="Heading6"/>
      </w:pPr>
      <w:r w:rsidRPr="00CE5F40">
        <w:t>Total gas burn limitation due to reduction in capacity or deliverability</w:t>
      </w:r>
    </w:p>
    <w:p w14:paraId="4924C2D0" w14:textId="100A9C8B" w:rsidR="00CE0D7A" w:rsidRPr="00A028A1" w:rsidRDefault="00CE0D7A" w:rsidP="00CE0D7A">
      <w:pPr>
        <w:spacing w:after="240" w:line="300" w:lineRule="auto"/>
        <w:jc w:val="left"/>
        <w:rPr>
          <w:rFonts w:cs="Arial"/>
        </w:rPr>
      </w:pPr>
      <w:r>
        <w:rPr>
          <w:rFonts w:cs="Arial"/>
        </w:rPr>
        <w:t xml:space="preserve">CAISO operations would identify whether there is an anticipated risk that </w:t>
      </w:r>
      <w:r w:rsidRPr="00E236F3">
        <w:rPr>
          <w:rFonts w:cs="Arial"/>
        </w:rPr>
        <w:t>gas demand could exceed s</w:t>
      </w:r>
      <w:r>
        <w:rPr>
          <w:rFonts w:cs="Arial"/>
        </w:rPr>
        <w:t>ystem capacity largely because of</w:t>
      </w:r>
      <w:r w:rsidRPr="00E236F3">
        <w:rPr>
          <w:rFonts w:cs="Arial"/>
        </w:rPr>
        <w:t xml:space="preserve"> gas system peaks in the winter</w:t>
      </w:r>
      <w:r>
        <w:rPr>
          <w:rFonts w:cs="Arial"/>
        </w:rPr>
        <w:t xml:space="preserve">.  </w:t>
      </w:r>
      <w:r w:rsidR="00B240C0">
        <w:rPr>
          <w:rFonts w:cs="Arial"/>
        </w:rPr>
        <w:t xml:space="preserve">If the gas curtailment notice has a daily limitation on the gas supply, specified by </w:t>
      </w:r>
      <w:r w:rsidR="00FB66E2">
        <w:rPr>
          <w:rFonts w:cs="Arial"/>
        </w:rPr>
        <w:t>a gas company</w:t>
      </w:r>
      <w:r w:rsidR="00B240C0">
        <w:rPr>
          <w:rFonts w:cs="Arial"/>
        </w:rPr>
        <w:t>, then</w:t>
      </w:r>
      <w:r w:rsidRPr="00A028A1">
        <w:rPr>
          <w:rFonts w:cs="Arial"/>
        </w:rPr>
        <w:t xml:space="preserve"> </w:t>
      </w:r>
      <w:r w:rsidR="00730507">
        <w:rPr>
          <w:rFonts w:cs="Arial"/>
        </w:rPr>
        <w:t xml:space="preserve">the </w:t>
      </w:r>
      <w:r>
        <w:rPr>
          <w:rFonts w:cs="Arial"/>
        </w:rPr>
        <w:t>CA</w:t>
      </w:r>
      <w:r w:rsidRPr="00A028A1">
        <w:rPr>
          <w:rFonts w:cs="Arial"/>
        </w:rPr>
        <w:t>ISO would distribute the daily limitation across the hours</w:t>
      </w:r>
      <w:r>
        <w:rPr>
          <w:rFonts w:cs="Arial"/>
        </w:rPr>
        <w:t xml:space="preserve"> by a </w:t>
      </w:r>
      <w:r w:rsidRPr="00A028A1">
        <w:rPr>
          <w:rFonts w:cs="Arial"/>
        </w:rPr>
        <w:t>ratio of</w:t>
      </w:r>
      <w:r w:rsidR="00B240C0">
        <w:rPr>
          <w:rFonts w:cs="Arial"/>
        </w:rPr>
        <w:t xml:space="preserve"> </w:t>
      </w:r>
      <w:r w:rsidRPr="00A028A1">
        <w:rPr>
          <w:rFonts w:cs="Arial"/>
        </w:rPr>
        <w:t>hourly</w:t>
      </w:r>
      <w:r w:rsidR="00B240C0">
        <w:rPr>
          <w:rFonts w:cs="Arial"/>
        </w:rPr>
        <w:t xml:space="preserve"> net</w:t>
      </w:r>
      <w:r w:rsidRPr="00A028A1">
        <w:rPr>
          <w:rFonts w:cs="Arial"/>
        </w:rPr>
        <w:t xml:space="preserve"> load forecast to daily </w:t>
      </w:r>
      <w:r w:rsidR="00B240C0">
        <w:rPr>
          <w:rFonts w:cs="Arial"/>
        </w:rPr>
        <w:t xml:space="preserve">net </w:t>
      </w:r>
      <w:r w:rsidRPr="00A028A1">
        <w:rPr>
          <w:rFonts w:cs="Arial"/>
        </w:rPr>
        <w:t xml:space="preserve">load forecast to support greater electric flexibility, </w:t>
      </w:r>
      <w:r>
        <w:rPr>
          <w:rFonts w:cs="Arial"/>
        </w:rPr>
        <w:t xml:space="preserve">unless the CAISO has coordinated an alternative specific gas limitation with the gas company.  </w:t>
      </w:r>
      <w:r w:rsidR="00B240C0">
        <w:t xml:space="preserve">The net load </w:t>
      </w:r>
      <w:r w:rsidR="00B240C0" w:rsidRPr="00A60C1B">
        <w:t>assessment would consider the total system load net of generation by solar and wind resources</w:t>
      </w:r>
      <w:r w:rsidR="00927A9E" w:rsidRPr="00A60C1B">
        <w:t xml:space="preserve"> (i.e., Variable Energy Resources)</w:t>
      </w:r>
      <w:r w:rsidR="00B240C0" w:rsidRPr="00A60C1B">
        <w:t>, which may more closely resemble the actual gas burn requirement</w:t>
      </w:r>
      <w:r w:rsidR="00283843" w:rsidRPr="00A60C1B">
        <w:t xml:space="preserve"> and therefore capture daily variations.</w:t>
      </w:r>
      <w:r w:rsidR="00B240C0" w:rsidRPr="00A60C1B">
        <w:t xml:space="preserve"> </w:t>
      </w:r>
      <w:r w:rsidR="00A60C1B">
        <w:t xml:space="preserve"> </w:t>
      </w:r>
      <w:r w:rsidR="00B240C0" w:rsidRPr="00A60C1B">
        <w:t xml:space="preserve">In addition, </w:t>
      </w:r>
      <w:r w:rsidR="00730507">
        <w:t xml:space="preserve">the </w:t>
      </w:r>
      <w:r w:rsidR="00B240C0" w:rsidRPr="00A60C1B">
        <w:t xml:space="preserve">CAISO </w:t>
      </w:r>
      <w:r w:rsidR="00283843" w:rsidRPr="00A60C1B">
        <w:t xml:space="preserve">may also </w:t>
      </w:r>
      <w:r w:rsidR="00B240C0" w:rsidRPr="00A60C1B">
        <w:t xml:space="preserve">consider using the last available </w:t>
      </w:r>
      <w:r w:rsidR="00283843" w:rsidRPr="00A60C1B">
        <w:t xml:space="preserve">day-ahead </w:t>
      </w:r>
      <w:r w:rsidR="00B240C0" w:rsidRPr="00A60C1B">
        <w:t>historical gas burn</w:t>
      </w:r>
      <w:r w:rsidR="00283843" w:rsidRPr="00A60C1B">
        <w:t xml:space="preserve"> requirement</w:t>
      </w:r>
      <w:r w:rsidR="00B240C0" w:rsidRPr="00A60C1B">
        <w:t xml:space="preserve"> for</w:t>
      </w:r>
      <w:r w:rsidR="00283843" w:rsidRPr="00A60C1B">
        <w:t xml:space="preserve"> the</w:t>
      </w:r>
      <w:r w:rsidR="00B240C0" w:rsidRPr="00A60C1B">
        <w:t xml:space="preserve"> applicable market to shape the gas limitation profile. </w:t>
      </w:r>
      <w:r w:rsidR="00A60C1B">
        <w:t xml:space="preserve"> </w:t>
      </w:r>
      <w:r w:rsidR="00D0261B" w:rsidRPr="00A60C1B">
        <w:t xml:space="preserve">For example, </w:t>
      </w:r>
      <w:r w:rsidR="00730507">
        <w:t>i</w:t>
      </w:r>
      <w:r w:rsidR="00D0261B" w:rsidRPr="00A60C1B">
        <w:t xml:space="preserve">f </w:t>
      </w:r>
      <w:r w:rsidR="00730507">
        <w:t xml:space="preserve">the </w:t>
      </w:r>
      <w:r w:rsidR="00D0261B" w:rsidRPr="00A60C1B">
        <w:t xml:space="preserve">CAISO was planning to enforce the nomogram in the </w:t>
      </w:r>
      <w:r w:rsidR="00283843" w:rsidRPr="00A60C1B">
        <w:t>DAM</w:t>
      </w:r>
      <w:r w:rsidR="00D0261B" w:rsidRPr="00A60C1B">
        <w:t xml:space="preserve"> then the DA + 2 gas burn for the applicable gas forecast zone and same trade date would be used as a reference and </w:t>
      </w:r>
      <w:r w:rsidR="00283843" w:rsidRPr="00A60C1B">
        <w:t xml:space="preserve">to </w:t>
      </w:r>
      <w:r w:rsidR="00D0261B" w:rsidRPr="00A60C1B">
        <w:t xml:space="preserve">reshape to the gas limitation provided by the gas company. </w:t>
      </w:r>
      <w:r w:rsidR="00A60C1B">
        <w:t xml:space="preserve"> </w:t>
      </w:r>
      <w:r w:rsidR="00B240C0" w:rsidRPr="00A60C1B">
        <w:t>If the gas</w:t>
      </w:r>
      <w:r w:rsidR="00283843" w:rsidRPr="00A60C1B">
        <w:t xml:space="preserve"> limitation provided by the gas company requires </w:t>
      </w:r>
      <w:r w:rsidR="00B240C0" w:rsidRPr="00A60C1B">
        <w:t xml:space="preserve">an hourly limit on the gas </w:t>
      </w:r>
      <w:r w:rsidR="00283843" w:rsidRPr="00A60C1B">
        <w:t>supply</w:t>
      </w:r>
      <w:r w:rsidR="00B240C0" w:rsidRPr="00A60C1B">
        <w:t xml:space="preserve">, then </w:t>
      </w:r>
      <w:r w:rsidR="00730507">
        <w:t xml:space="preserve">the </w:t>
      </w:r>
      <w:r w:rsidR="00B240C0" w:rsidRPr="00A60C1B">
        <w:t xml:space="preserve">CAISO would </w:t>
      </w:r>
      <w:r w:rsidR="00E21C07" w:rsidRPr="00A60C1B">
        <w:t xml:space="preserve">have </w:t>
      </w:r>
      <w:r w:rsidR="00283843" w:rsidRPr="00A60C1B">
        <w:t xml:space="preserve">establish </w:t>
      </w:r>
      <w:r w:rsidR="00E21C07" w:rsidRPr="00A60C1B">
        <w:t xml:space="preserve">a fixed value for all hours as specified by </w:t>
      </w:r>
      <w:r w:rsidR="00D96148" w:rsidRPr="00A60C1B">
        <w:t>a gas company</w:t>
      </w:r>
      <w:r w:rsidR="00E21C07" w:rsidRPr="00A60C1B">
        <w:t>.</w:t>
      </w:r>
      <w:r w:rsidR="00E21C07">
        <w:t xml:space="preserve"> </w:t>
      </w:r>
      <w:r w:rsidR="00A60C1B">
        <w:t xml:space="preserve"> </w:t>
      </w:r>
      <w:r>
        <w:rPr>
          <w:rFonts w:cs="Arial"/>
        </w:rPr>
        <w:t>In the real-time, t</w:t>
      </w:r>
      <w:r w:rsidRPr="00A028A1">
        <w:rPr>
          <w:rFonts w:cs="Arial"/>
        </w:rPr>
        <w:t xml:space="preserve">he </w:t>
      </w:r>
      <w:r>
        <w:rPr>
          <w:rFonts w:cs="Arial"/>
        </w:rPr>
        <w:t>CA</w:t>
      </w:r>
      <w:r w:rsidRPr="00A028A1">
        <w:rPr>
          <w:rFonts w:cs="Arial"/>
        </w:rPr>
        <w:t xml:space="preserve">ISO </w:t>
      </w:r>
      <w:r>
        <w:rPr>
          <w:rFonts w:cs="Arial"/>
        </w:rPr>
        <w:t xml:space="preserve">will </w:t>
      </w:r>
      <w:r w:rsidRPr="00A028A1">
        <w:rPr>
          <w:rFonts w:cs="Arial"/>
        </w:rPr>
        <w:t xml:space="preserve">recapture portions of the allocated range unused for earlier intervals. </w:t>
      </w:r>
      <w:r>
        <w:rPr>
          <w:rFonts w:cs="Arial"/>
        </w:rPr>
        <w:t xml:space="preserve"> </w:t>
      </w:r>
      <w:r w:rsidRPr="00A028A1">
        <w:rPr>
          <w:rFonts w:cs="Arial"/>
        </w:rPr>
        <w:t>For example, if balancing range allocated to the first 4 hours of the day was unused, the gas burn associated with that allocation would be recaptured and used to increase the allowable range for later periods consistent with expected load shape.</w:t>
      </w:r>
    </w:p>
    <w:p w14:paraId="22526E9F" w14:textId="77777777" w:rsidR="00CE0D7A" w:rsidRPr="00A028A1" w:rsidRDefault="00CE0D7A" w:rsidP="00CE0D7A">
      <w:pPr>
        <w:spacing w:after="240" w:line="300" w:lineRule="auto"/>
        <w:jc w:val="left"/>
        <w:rPr>
          <w:rFonts w:cs="Arial"/>
        </w:rPr>
      </w:pPr>
      <w:r w:rsidRPr="00A028A1">
        <w:rPr>
          <w:rFonts w:cs="Arial"/>
        </w:rPr>
        <w:t>Equation 2: Gas Capacity Reduction Limitation</w:t>
      </w:r>
    </w:p>
    <w:p w14:paraId="4F6A810F" w14:textId="77777777" w:rsidR="00CE0D7A" w:rsidRPr="00AD475C" w:rsidRDefault="00CE0D7A" w:rsidP="00CE0D7A">
      <w:pPr>
        <w:rPr>
          <w:rFonts w:cs="Arial"/>
        </w:rPr>
      </w:pPr>
      <w:r w:rsidRPr="00246BD1">
        <w:rPr>
          <w:rFonts w:ascii="Cambria Math" w:hAnsi="Cambria Math" w:cs="Cambria Math"/>
        </w:rPr>
        <w:t>𝑊</w:t>
      </w:r>
      <w:r w:rsidRPr="00AB70E3">
        <w:rPr>
          <w:rFonts w:ascii="Cambria Math" w:hAnsi="Cambria Math" w:cs="Cambria Math"/>
        </w:rPr>
        <w:t>ℎ𝑒𝑟𝑒</w:t>
      </w:r>
      <w:r w:rsidRPr="00AD475C">
        <w:rPr>
          <w:rFonts w:cs="Arial"/>
        </w:rPr>
        <w:t xml:space="preserve"> </w:t>
      </w:r>
      <w:r w:rsidRPr="00246BD1">
        <w:rPr>
          <w:rFonts w:ascii="Cambria Math" w:hAnsi="Cambria Math" w:cs="Cambria Math"/>
        </w:rPr>
        <w:t>𝑙𝑖𝑚𝑖𝑡</w:t>
      </w:r>
      <w:r w:rsidRPr="00AD475C">
        <w:rPr>
          <w:rFonts w:cs="Arial"/>
        </w:rPr>
        <w:t xml:space="preserve"> </w:t>
      </w:r>
      <w:r w:rsidRPr="00246BD1">
        <w:rPr>
          <w:rFonts w:ascii="Cambria Math" w:hAnsi="Cambria Math" w:cs="Cambria Math"/>
        </w:rPr>
        <w:t>𝑖𝑠</w:t>
      </w:r>
      <w:r w:rsidRPr="00AD475C">
        <w:rPr>
          <w:rFonts w:cs="Arial"/>
        </w:rPr>
        <w:t xml:space="preserve"> </w:t>
      </w:r>
      <w:r w:rsidRPr="00246BD1">
        <w:rPr>
          <w:rFonts w:ascii="Cambria Math" w:hAnsi="Cambria Math" w:cs="Cambria Math"/>
        </w:rPr>
        <w:t>𝑠𝑒𝑡</w:t>
      </w:r>
      <w:r w:rsidRPr="00AD475C">
        <w:rPr>
          <w:rFonts w:cs="Arial"/>
        </w:rPr>
        <w:t xml:space="preserve"> </w:t>
      </w:r>
      <w:r w:rsidRPr="00246BD1">
        <w:rPr>
          <w:rFonts w:ascii="Cambria Math" w:hAnsi="Cambria Math" w:cs="Cambria Math"/>
        </w:rPr>
        <w:t>𝑎𝑠</w:t>
      </w:r>
      <w:r w:rsidRPr="00AD475C">
        <w:rPr>
          <w:rFonts w:cs="Arial"/>
        </w:rPr>
        <w:t xml:space="preserve"> </w:t>
      </w:r>
      <w:r w:rsidRPr="00246BD1">
        <w:rPr>
          <w:rFonts w:ascii="Cambria Math" w:hAnsi="Cambria Math" w:cs="Cambria Math"/>
        </w:rPr>
        <w:t>𝑓𝑜𝑙𝑙𝑜𝑤𝑠</w:t>
      </w:r>
      <w:r w:rsidRPr="00AD475C">
        <w:rPr>
          <w:rFonts w:cs="Arial"/>
        </w:rPr>
        <w:t>:</w:t>
      </w:r>
    </w:p>
    <w:p w14:paraId="43E5F83D" w14:textId="77777777" w:rsidR="00CE0D7A" w:rsidRPr="00BC6C92" w:rsidRDefault="00181A7E" w:rsidP="00CE0D7A">
      <w:pPr>
        <w:spacing w:after="200" w:line="276" w:lineRule="auto"/>
        <w:rPr>
          <w:rFonts w:eastAsia="Calibri"/>
          <w:sz w:val="24"/>
          <w:szCs w:val="24"/>
        </w:rPr>
      </w:pPr>
      <m:oMathPara>
        <m:oMathParaPr>
          <m:jc m:val="center"/>
        </m:oMathParaPr>
        <m:oMath>
          <m:sSub>
            <m:sSubPr>
              <m:ctrlPr>
                <w:rPr>
                  <w:rFonts w:ascii="Cambria Math" w:hAnsi="Cambria Math"/>
                  <w:i/>
                  <w:sz w:val="24"/>
                  <w:szCs w:val="24"/>
                </w:rPr>
              </m:ctrlPr>
            </m:sSubPr>
            <m:e>
              <m:r>
                <w:rPr>
                  <w:rFonts w:ascii="Cambria Math" w:hAnsi="Cambria Math"/>
                  <w:sz w:val="24"/>
                  <w:szCs w:val="24"/>
                </w:rPr>
                <m:t>RHS</m:t>
              </m:r>
            </m:e>
            <m:sub>
              <m:r>
                <w:rPr>
                  <w:rFonts w:ascii="Cambria Math" w:hAnsi="Cambria Math"/>
                  <w:sz w:val="24"/>
                  <w:szCs w:val="24"/>
                </w:rPr>
                <m:t>t</m:t>
              </m:r>
            </m:sub>
          </m:sSub>
          <m:r>
            <w:rPr>
              <w:rFonts w:ascii="Cambria Math" w:hAnsi="Cambria Math"/>
              <w:sz w:val="24"/>
              <w:szCs w:val="24"/>
            </w:rPr>
            <m:t>=</m:t>
          </m:r>
          <m:sSub>
            <m:sSubPr>
              <m:ctrlPr>
                <w:rPr>
                  <w:rFonts w:ascii="Cambria Math" w:hAnsi="Cambria Math"/>
                  <w:i/>
                  <w:sz w:val="24"/>
                  <w:szCs w:val="24"/>
                </w:rPr>
              </m:ctrlPr>
            </m:sSubPr>
            <m:e>
              <m:r>
                <w:rPr>
                  <w:rFonts w:ascii="Cambria Math" w:hAnsi="Cambria Math"/>
                  <w:sz w:val="24"/>
                  <w:szCs w:val="24"/>
                </w:rPr>
                <m:t>γ</m:t>
              </m:r>
            </m:e>
            <m:sub>
              <m:r>
                <w:rPr>
                  <w:rFonts w:ascii="Cambria Math" w:hAnsi="Cambria Math"/>
                  <w:sz w:val="24"/>
                  <w:szCs w:val="24"/>
                </w:rPr>
                <m:t>t</m:t>
              </m:r>
            </m:sub>
          </m:sSub>
          <m:r>
            <w:rPr>
              <w:rFonts w:ascii="Cambria Math" w:hAnsi="Cambria Math"/>
              <w:sz w:val="24"/>
              <w:szCs w:val="24"/>
            </w:rPr>
            <m:t xml:space="preserve"> </m:t>
          </m:r>
          <m:sSub>
            <m:sSubPr>
              <m:ctrlPr>
                <w:rPr>
                  <w:rFonts w:ascii="Cambria Math" w:hAnsi="Cambria Math"/>
                  <w:i/>
                  <w:sz w:val="24"/>
                  <w:szCs w:val="24"/>
                </w:rPr>
              </m:ctrlPr>
            </m:sSubPr>
            <m:e>
              <m:r>
                <w:rPr>
                  <w:rFonts w:ascii="Cambria Math" w:hAnsi="Cambria Math"/>
                  <w:sz w:val="24"/>
                  <w:szCs w:val="24"/>
                </w:rPr>
                <m:t>R</m:t>
              </m:r>
            </m:e>
            <m:sub>
              <m:r>
                <w:rPr>
                  <w:rFonts w:ascii="Cambria Math" w:hAnsi="Cambria Math"/>
                  <w:sz w:val="24"/>
                  <w:szCs w:val="24"/>
                </w:rPr>
                <m:t>h</m:t>
              </m:r>
            </m:sub>
          </m:sSub>
        </m:oMath>
      </m:oMathPara>
    </w:p>
    <w:p w14:paraId="68710331" w14:textId="77777777" w:rsidR="00CE0D7A" w:rsidRPr="00BC6C92" w:rsidRDefault="00181A7E" w:rsidP="00CE0D7A">
      <w:pPr>
        <w:spacing w:after="200" w:line="276" w:lineRule="auto"/>
        <w:rPr>
          <w:rFonts w:cs="Arial"/>
          <w:sz w:val="24"/>
          <w:szCs w:val="24"/>
        </w:rPr>
      </w:pPr>
      <m:oMathPara>
        <m:oMath>
          <m:nary>
            <m:naryPr>
              <m:chr m:val="∑"/>
              <m:limLoc m:val="undOvr"/>
              <m:ctrlPr>
                <w:rPr>
                  <w:rFonts w:ascii="Cambria Math" w:hAnsi="Cambria Math"/>
                  <w:i/>
                  <w:sz w:val="24"/>
                  <w:szCs w:val="24"/>
                </w:rPr>
              </m:ctrlPr>
            </m:naryPr>
            <m:sub>
              <m:r>
                <w:rPr>
                  <w:rFonts w:ascii="Cambria Math" w:hAnsi="Cambria Math"/>
                  <w:sz w:val="24"/>
                  <w:szCs w:val="24"/>
                </w:rPr>
                <m:t>1</m:t>
              </m:r>
            </m:sub>
            <m:sup>
              <m:r>
                <w:rPr>
                  <w:rFonts w:ascii="Cambria Math" w:hAnsi="Cambria Math"/>
                  <w:sz w:val="24"/>
                  <w:szCs w:val="24"/>
                </w:rPr>
                <m:t>N</m:t>
              </m:r>
            </m:sup>
            <m:e>
              <m:sSub>
                <m:sSubPr>
                  <m:ctrlPr>
                    <w:rPr>
                      <w:rFonts w:ascii="Cambria Math" w:hAnsi="Cambria Math"/>
                      <w:i/>
                      <w:sz w:val="24"/>
                      <w:szCs w:val="24"/>
                    </w:rPr>
                  </m:ctrlPr>
                </m:sSubPr>
                <m:e>
                  <m:r>
                    <w:rPr>
                      <w:rFonts w:ascii="Cambria Math" w:hAnsi="Cambria Math"/>
                      <w:sz w:val="24"/>
                      <w:szCs w:val="24"/>
                    </w:rPr>
                    <m:t>γ</m:t>
                  </m:r>
                </m:e>
                <m:sub>
                  <m:r>
                    <w:rPr>
                      <w:rFonts w:ascii="Cambria Math" w:hAnsi="Cambria Math"/>
                      <w:sz w:val="24"/>
                      <w:szCs w:val="24"/>
                    </w:rPr>
                    <m:t>t</m:t>
                  </m:r>
                </m:sub>
              </m:sSub>
            </m:e>
          </m:nary>
          <m:r>
            <w:rPr>
              <w:rFonts w:ascii="Cambria Math" w:hAnsi="Cambria Math"/>
              <w:sz w:val="24"/>
              <w:szCs w:val="24"/>
            </w:rPr>
            <m:t>=1</m:t>
          </m:r>
        </m:oMath>
      </m:oMathPara>
    </w:p>
    <w:tbl>
      <w:tblPr>
        <w:tblW w:w="0" w:type="auto"/>
        <w:tblInd w:w="-108" w:type="dxa"/>
        <w:tblLayout w:type="fixed"/>
        <w:tblLook w:val="0000" w:firstRow="0" w:lastRow="0" w:firstColumn="0" w:lastColumn="0" w:noHBand="0" w:noVBand="0"/>
      </w:tblPr>
      <w:tblGrid>
        <w:gridCol w:w="1633"/>
        <w:gridCol w:w="7110"/>
      </w:tblGrid>
      <w:tr w:rsidR="00CE0D7A" w:rsidRPr="00AB70E3" w14:paraId="1FC006B5" w14:textId="77777777" w:rsidTr="00CE0D7A">
        <w:trPr>
          <w:trHeight w:val="831"/>
        </w:trPr>
        <w:tc>
          <w:tcPr>
            <w:tcW w:w="1633" w:type="dxa"/>
          </w:tcPr>
          <w:p w14:paraId="52945022" w14:textId="77777777" w:rsidR="00CE0D7A" w:rsidRPr="00BC6C92" w:rsidRDefault="00181A7E" w:rsidP="00CE0D7A">
            <w:pPr>
              <w:autoSpaceDE w:val="0"/>
              <w:autoSpaceDN w:val="0"/>
              <w:adjustRightInd w:val="0"/>
              <w:spacing w:after="0"/>
              <w:rPr>
                <w:rFonts w:cs="Arial"/>
                <w:color w:val="000000"/>
                <w:sz w:val="24"/>
                <w:szCs w:val="24"/>
              </w:rPr>
            </w:pPr>
            <m:oMathPara>
              <m:oMathParaPr>
                <m:jc m:val="left"/>
              </m:oMathParaPr>
              <m:oMath>
                <m:sSub>
                  <m:sSubPr>
                    <m:ctrlPr>
                      <w:rPr>
                        <w:rFonts w:ascii="Cambria Math" w:hAnsi="Cambria Math"/>
                        <w:i/>
                        <w:sz w:val="24"/>
                        <w:szCs w:val="24"/>
                      </w:rPr>
                    </m:ctrlPr>
                  </m:sSubPr>
                  <m:e>
                    <m:r>
                      <w:rPr>
                        <w:rFonts w:ascii="Cambria Math" w:hAnsi="Cambria Math"/>
                        <w:sz w:val="24"/>
                        <w:szCs w:val="24"/>
                      </w:rPr>
                      <m:t>R</m:t>
                    </m:r>
                  </m:e>
                  <m:sub>
                    <m:r>
                      <w:rPr>
                        <w:rFonts w:ascii="Cambria Math" w:hAnsi="Cambria Math"/>
                        <w:sz w:val="24"/>
                        <w:szCs w:val="24"/>
                      </w:rPr>
                      <m:t>h</m:t>
                    </m:r>
                  </m:sub>
                </m:sSub>
              </m:oMath>
            </m:oMathPara>
          </w:p>
        </w:tc>
        <w:tc>
          <w:tcPr>
            <w:tcW w:w="7110" w:type="dxa"/>
          </w:tcPr>
          <w:p w14:paraId="1ED30052" w14:textId="77777777" w:rsidR="00CE0D7A" w:rsidRPr="00AD475C" w:rsidRDefault="00CE0D7A" w:rsidP="00CE0D7A">
            <w:pPr>
              <w:autoSpaceDE w:val="0"/>
              <w:autoSpaceDN w:val="0"/>
              <w:adjustRightInd w:val="0"/>
              <w:spacing w:after="0"/>
              <w:rPr>
                <w:rFonts w:cs="Arial"/>
                <w:color w:val="000000"/>
              </w:rPr>
            </w:pPr>
            <w:r w:rsidRPr="00DD79B7">
              <w:rPr>
                <w:rFonts w:cs="Arial"/>
                <w:bCs/>
              </w:rPr>
              <w:t>Amount of generation expressed in MM</w:t>
            </w:r>
            <w:r>
              <w:rPr>
                <w:rFonts w:cs="Arial"/>
                <w:bCs/>
              </w:rPr>
              <w:t>cf</w:t>
            </w:r>
            <w:r w:rsidRPr="00DD79B7">
              <w:rPr>
                <w:rFonts w:cs="Arial"/>
                <w:bCs/>
              </w:rPr>
              <w:t xml:space="preserve">d that the </w:t>
            </w:r>
            <w:r>
              <w:rPr>
                <w:rFonts w:cs="Arial"/>
                <w:bCs/>
              </w:rPr>
              <w:t>CA</w:t>
            </w:r>
            <w:r w:rsidRPr="00DD79B7">
              <w:rPr>
                <w:rFonts w:cs="Arial"/>
                <w:bCs/>
              </w:rPr>
              <w:t>ISO determines is necessary to manage gas limitations and operate the electric system reliably</w:t>
            </w:r>
          </w:p>
        </w:tc>
      </w:tr>
      <w:tr w:rsidR="00CE0D7A" w:rsidRPr="00AB70E3" w14:paraId="0165C77B" w14:textId="77777777" w:rsidTr="00CE0D7A">
        <w:trPr>
          <w:trHeight w:val="686"/>
        </w:trPr>
        <w:tc>
          <w:tcPr>
            <w:tcW w:w="1633" w:type="dxa"/>
          </w:tcPr>
          <w:p w14:paraId="24CE1B15" w14:textId="77777777" w:rsidR="00CE0D7A" w:rsidRPr="00BC6C92" w:rsidRDefault="00181A7E" w:rsidP="00CE0D7A">
            <w:pPr>
              <w:autoSpaceDE w:val="0"/>
              <w:autoSpaceDN w:val="0"/>
              <w:adjustRightInd w:val="0"/>
              <w:spacing w:after="0"/>
              <w:rPr>
                <w:rFonts w:cs="Arial"/>
                <w:color w:val="000000"/>
                <w:sz w:val="24"/>
                <w:szCs w:val="24"/>
              </w:rPr>
            </w:pPr>
            <m:oMath>
              <m:sSub>
                <m:sSubPr>
                  <m:ctrlPr>
                    <w:rPr>
                      <w:rFonts w:ascii="Cambria Math" w:hAnsi="Cambria Math"/>
                      <w:i/>
                      <w:sz w:val="24"/>
                      <w:szCs w:val="24"/>
                    </w:rPr>
                  </m:ctrlPr>
                </m:sSubPr>
                <m:e>
                  <m:r>
                    <w:rPr>
                      <w:rFonts w:ascii="Cambria Math" w:hAnsi="Cambria Math"/>
                      <w:sz w:val="24"/>
                      <w:szCs w:val="24"/>
                    </w:rPr>
                    <m:t>γ</m:t>
                  </m:r>
                </m:e>
                <m:sub>
                  <m:r>
                    <w:rPr>
                      <w:rFonts w:ascii="Cambria Math" w:hAnsi="Cambria Math"/>
                      <w:sz w:val="24"/>
                      <w:szCs w:val="24"/>
                    </w:rPr>
                    <m:t>t</m:t>
                  </m:r>
                </m:sub>
              </m:sSub>
            </m:oMath>
            <w:r w:rsidR="00CE0D7A" w:rsidRPr="00BC6C92">
              <w:rPr>
                <w:rFonts w:cs="Arial"/>
                <w:color w:val="000000"/>
                <w:sz w:val="24"/>
                <w:szCs w:val="24"/>
              </w:rPr>
              <w:t xml:space="preserve"> </w:t>
            </w:r>
          </w:p>
        </w:tc>
        <w:tc>
          <w:tcPr>
            <w:tcW w:w="7110" w:type="dxa"/>
          </w:tcPr>
          <w:p w14:paraId="11F1B97E" w14:textId="22333F28" w:rsidR="00CE0D7A" w:rsidRPr="00D9090D" w:rsidRDefault="00CE0D7A" w:rsidP="00CE0D7A">
            <w:pPr>
              <w:autoSpaceDE w:val="0"/>
              <w:autoSpaceDN w:val="0"/>
              <w:adjustRightInd w:val="0"/>
              <w:spacing w:after="0"/>
              <w:rPr>
                <w:rFonts w:cs="Arial"/>
                <w:color w:val="000000"/>
              </w:rPr>
            </w:pPr>
            <w:r w:rsidRPr="00AB70E3">
              <w:rPr>
                <w:rFonts w:cs="Arial"/>
                <w:color w:val="000000"/>
              </w:rPr>
              <w:t>Allowance distribution coefficients associated with upper bound limit that distributes a MMcf</w:t>
            </w:r>
            <w:r>
              <w:rPr>
                <w:rFonts w:cs="Arial"/>
                <w:color w:val="000000"/>
              </w:rPr>
              <w:t>d</w:t>
            </w:r>
            <w:r w:rsidRPr="00AB70E3">
              <w:rPr>
                <w:rFonts w:cs="Arial"/>
                <w:color w:val="000000"/>
              </w:rPr>
              <w:t xml:space="preserve"> amount over the intervals of a trading day</w:t>
            </w:r>
            <w:r>
              <w:rPr>
                <w:rFonts w:cs="Arial"/>
                <w:color w:val="000000"/>
              </w:rPr>
              <w:t xml:space="preserve"> will be the r</w:t>
            </w:r>
            <w:r w:rsidRPr="00AB70E3">
              <w:rPr>
                <w:rFonts w:cs="Arial"/>
                <w:color w:val="000000"/>
              </w:rPr>
              <w:t>atio of hourly</w:t>
            </w:r>
            <w:r w:rsidR="00E21C07">
              <w:rPr>
                <w:rFonts w:cs="Arial"/>
                <w:color w:val="000000"/>
              </w:rPr>
              <w:t xml:space="preserve"> net</w:t>
            </w:r>
            <w:r w:rsidRPr="00AB70E3">
              <w:rPr>
                <w:rFonts w:cs="Arial"/>
                <w:color w:val="000000"/>
              </w:rPr>
              <w:t xml:space="preserve"> load forecast to daily</w:t>
            </w:r>
            <w:r w:rsidR="00E21C07">
              <w:rPr>
                <w:rFonts w:cs="Arial"/>
                <w:color w:val="000000"/>
              </w:rPr>
              <w:t xml:space="preserve"> net</w:t>
            </w:r>
            <w:r w:rsidRPr="00AB70E3">
              <w:rPr>
                <w:rFonts w:cs="Arial"/>
                <w:color w:val="000000"/>
              </w:rPr>
              <w:t xml:space="preserve"> load forecast</w:t>
            </w:r>
            <w:r>
              <w:rPr>
                <w:rFonts w:cs="Arial"/>
                <w:color w:val="000000"/>
              </w:rPr>
              <w:t xml:space="preserve"> for daily limitation, or</w:t>
            </w:r>
            <w:r w:rsidRPr="00AB70E3">
              <w:rPr>
                <w:rFonts w:cs="Arial"/>
                <w:color w:val="000000"/>
              </w:rPr>
              <w:t xml:space="preserve"> if an hourly burn limit </w:t>
            </w:r>
            <w:r>
              <w:rPr>
                <w:rFonts w:cs="Arial"/>
                <w:color w:val="000000"/>
              </w:rPr>
              <w:t xml:space="preserve">is available, </w:t>
            </w:r>
            <w:r w:rsidRPr="00AB70E3">
              <w:rPr>
                <w:rFonts w:cs="Arial"/>
                <w:color w:val="000000"/>
              </w:rPr>
              <w:t>and not a daily limitation</w:t>
            </w:r>
            <w:r>
              <w:rPr>
                <w:rFonts w:cs="Arial"/>
                <w:color w:val="000000"/>
              </w:rPr>
              <w:t xml:space="preserve">, this value may </w:t>
            </w:r>
            <w:r w:rsidRPr="00AB70E3">
              <w:rPr>
                <w:rFonts w:cs="Arial"/>
                <w:color w:val="000000"/>
              </w:rPr>
              <w:t>be</w:t>
            </w:r>
            <w:r>
              <w:rPr>
                <w:rFonts w:cs="Arial"/>
                <w:color w:val="000000"/>
              </w:rPr>
              <w:t xml:space="preserve"> a value of</w:t>
            </w:r>
            <w:r w:rsidRPr="00AB70E3">
              <w:rPr>
                <w:rFonts w:cs="Arial"/>
                <w:color w:val="000000"/>
              </w:rPr>
              <w:t xml:space="preserve"> 1</w:t>
            </w:r>
            <w:r>
              <w:rPr>
                <w:rFonts w:cs="Arial"/>
                <w:color w:val="000000"/>
              </w:rPr>
              <w:t xml:space="preserve"> for hourly limitations. </w:t>
            </w:r>
          </w:p>
        </w:tc>
      </w:tr>
    </w:tbl>
    <w:p w14:paraId="38A26FB5" w14:textId="77777777" w:rsidR="00CE0D7A" w:rsidRPr="009E283D" w:rsidRDefault="00CE0D7A" w:rsidP="00CE0D7A">
      <w:pPr>
        <w:rPr>
          <w:rFonts w:cs="Arial"/>
        </w:rPr>
      </w:pPr>
    </w:p>
    <w:p w14:paraId="4AA44B2C" w14:textId="77777777" w:rsidR="00CE0D7A" w:rsidRPr="00AD475C" w:rsidRDefault="00CE0D7A" w:rsidP="00CE0D7A">
      <w:pPr>
        <w:spacing w:after="240" w:line="300" w:lineRule="auto"/>
        <w:jc w:val="left"/>
        <w:rPr>
          <w:rFonts w:cs="Arial"/>
        </w:rPr>
      </w:pPr>
      <w:r>
        <w:rPr>
          <w:rFonts w:cs="Arial"/>
        </w:rPr>
        <w:t xml:space="preserve">Based on its observations of actual or expected system conditions, the CAISO operators may modify the RHS limit. </w:t>
      </w:r>
    </w:p>
    <w:p w14:paraId="1BE4A2D0" w14:textId="77777777" w:rsidR="00CE0D7A" w:rsidRPr="00CE5F40" w:rsidRDefault="00CE0D7A" w:rsidP="00CE0D7A">
      <w:pPr>
        <w:pStyle w:val="Heading6"/>
      </w:pPr>
      <w:r w:rsidRPr="00CE5F40">
        <w:t>Incremental gas burn limitation</w:t>
      </w:r>
    </w:p>
    <w:p w14:paraId="2D46D882" w14:textId="77777777" w:rsidR="00CE0D7A" w:rsidRPr="00A028A1" w:rsidRDefault="00CE0D7A" w:rsidP="00CE0D7A">
      <w:pPr>
        <w:spacing w:after="240" w:line="300" w:lineRule="auto"/>
        <w:jc w:val="left"/>
        <w:rPr>
          <w:rFonts w:cs="Arial"/>
        </w:rPr>
      </w:pPr>
      <w:r w:rsidRPr="00A028A1">
        <w:rPr>
          <w:rFonts w:cs="Arial"/>
        </w:rPr>
        <w:t>Equation 3: Gas System Imbalance Limitation</w:t>
      </w:r>
    </w:p>
    <w:p w14:paraId="11ECCFFE" w14:textId="77777777" w:rsidR="00CE0D7A" w:rsidRPr="0054309B" w:rsidRDefault="00CE0D7A" w:rsidP="00CE0D7A">
      <w:pPr>
        <w:rPr>
          <w:rFonts w:cs="Arial"/>
          <w:szCs w:val="22"/>
        </w:rPr>
      </w:pPr>
      <w:r w:rsidRPr="0054309B">
        <w:rPr>
          <w:rFonts w:ascii="Cambria Math" w:hAnsi="Cambria Math" w:cs="Cambria Math"/>
          <w:szCs w:val="22"/>
        </w:rPr>
        <w:t>𝑊ℎ𝑒𝑟𝑒</w:t>
      </w:r>
      <w:r w:rsidRPr="0054309B">
        <w:rPr>
          <w:rFonts w:cs="Arial"/>
          <w:szCs w:val="22"/>
        </w:rPr>
        <w:t xml:space="preserve"> </w:t>
      </w:r>
      <w:r w:rsidRPr="0054309B">
        <w:rPr>
          <w:rFonts w:ascii="Cambria Math" w:hAnsi="Cambria Math" w:cs="Cambria Math"/>
          <w:szCs w:val="22"/>
        </w:rPr>
        <w:t>𝑙𝑖𝑚𝑖𝑡𝑠</w:t>
      </w:r>
      <w:r w:rsidRPr="0054309B">
        <w:rPr>
          <w:rFonts w:cs="Arial"/>
          <w:szCs w:val="22"/>
        </w:rPr>
        <w:t xml:space="preserve"> </w:t>
      </w:r>
      <w:r w:rsidRPr="0054309B">
        <w:rPr>
          <w:rFonts w:ascii="Cambria Math" w:hAnsi="Cambria Math" w:cs="Cambria Math"/>
          <w:szCs w:val="22"/>
        </w:rPr>
        <w:t>𝑎𝑟𝑒</w:t>
      </w:r>
      <w:r w:rsidRPr="0054309B">
        <w:rPr>
          <w:rFonts w:cs="Arial"/>
          <w:szCs w:val="22"/>
        </w:rPr>
        <w:t xml:space="preserve"> </w:t>
      </w:r>
      <w:r w:rsidRPr="0054309B">
        <w:rPr>
          <w:rFonts w:ascii="Cambria Math" w:hAnsi="Cambria Math" w:cs="Cambria Math"/>
          <w:szCs w:val="22"/>
        </w:rPr>
        <w:t>𝑠𝑒𝑡</w:t>
      </w:r>
      <w:r w:rsidRPr="0054309B">
        <w:rPr>
          <w:rFonts w:cs="Arial"/>
          <w:szCs w:val="22"/>
        </w:rPr>
        <w:t xml:space="preserve"> </w:t>
      </w:r>
      <w:r w:rsidRPr="0054309B">
        <w:rPr>
          <w:rFonts w:ascii="Cambria Math" w:hAnsi="Cambria Math" w:cs="Cambria Math"/>
          <w:szCs w:val="22"/>
        </w:rPr>
        <w:t>𝑎𝑠</w:t>
      </w:r>
      <w:r w:rsidRPr="0054309B">
        <w:rPr>
          <w:rFonts w:cs="Arial"/>
          <w:szCs w:val="22"/>
        </w:rPr>
        <w:t xml:space="preserve"> </w:t>
      </w:r>
      <w:r w:rsidRPr="0054309B">
        <w:rPr>
          <w:rFonts w:ascii="Cambria Math" w:hAnsi="Cambria Math" w:cs="Cambria Math"/>
          <w:szCs w:val="22"/>
        </w:rPr>
        <w:t>𝑓𝑜𝑙𝑙𝑜𝑤𝑠</w:t>
      </w:r>
      <w:r w:rsidRPr="0054309B">
        <w:rPr>
          <w:rFonts w:cs="Arial"/>
          <w:szCs w:val="22"/>
        </w:rPr>
        <w:t>:</w:t>
      </w:r>
    </w:p>
    <w:p w14:paraId="44F3F1CE" w14:textId="77777777" w:rsidR="00CE0D7A" w:rsidRPr="0063739E" w:rsidRDefault="00181A7E" w:rsidP="00CE0D7A">
      <w:pPr>
        <w:pStyle w:val="ListParagraph"/>
        <w:numPr>
          <w:ilvl w:val="0"/>
          <w:numId w:val="0"/>
        </w:numPr>
        <w:ind w:left="720"/>
        <w:rPr>
          <w:rFonts w:ascii="Calibri" w:hAnsi="Calibri"/>
          <w:sz w:val="24"/>
          <w:szCs w:val="24"/>
        </w:rPr>
      </w:pPr>
      <m:oMathPara>
        <m:oMathParaPr>
          <m:jc m:val="center"/>
        </m:oMathParaPr>
        <m:oMath>
          <m:sSub>
            <m:sSubPr>
              <m:ctrlPr>
                <w:rPr>
                  <w:rFonts w:ascii="Cambria Math" w:eastAsiaTheme="minorHAnsi" w:hAnsi="Cambria Math"/>
                  <w:i/>
                  <w:iCs/>
                  <w:sz w:val="24"/>
                  <w:szCs w:val="24"/>
                </w:rPr>
              </m:ctrlPr>
            </m:sSubPr>
            <m:e>
              <m:r>
                <w:rPr>
                  <w:rFonts w:ascii="Cambria Math" w:hAnsi="Cambria Math"/>
                  <w:sz w:val="24"/>
                  <w:szCs w:val="24"/>
                </w:rPr>
                <m:t>RHS</m:t>
              </m:r>
            </m:e>
            <m:sub>
              <m:r>
                <w:rPr>
                  <w:rFonts w:ascii="Cambria Math" w:hAnsi="Cambria Math"/>
                  <w:sz w:val="24"/>
                  <w:szCs w:val="24"/>
                </w:rPr>
                <m:t>t</m:t>
              </m:r>
            </m:sub>
          </m:sSub>
          <m:r>
            <w:rPr>
              <w:rFonts w:ascii="Cambria Math" w:hAnsi="Cambria Math"/>
              <w:sz w:val="24"/>
              <w:szCs w:val="24"/>
            </w:rPr>
            <m:t>=</m:t>
          </m:r>
          <m:sSub>
            <m:sSubPr>
              <m:ctrlPr>
                <w:rPr>
                  <w:rFonts w:ascii="Cambria Math" w:eastAsiaTheme="minorHAnsi" w:hAnsi="Cambria Math"/>
                  <w:i/>
                  <w:iCs/>
                  <w:sz w:val="24"/>
                  <w:szCs w:val="24"/>
                </w:rPr>
              </m:ctrlPr>
            </m:sSubPr>
            <m:e>
              <m:r>
                <w:rPr>
                  <w:rFonts w:ascii="Cambria Math" w:hAnsi="Cambria Math"/>
                  <w:sz w:val="24"/>
                  <w:szCs w:val="24"/>
                </w:rPr>
                <m:t>γ</m:t>
              </m:r>
            </m:e>
            <m:sub>
              <m:r>
                <w:rPr>
                  <w:rFonts w:ascii="Cambria Math" w:hAnsi="Cambria Math"/>
                  <w:sz w:val="24"/>
                  <w:szCs w:val="24"/>
                </w:rPr>
                <m:t>t</m:t>
              </m:r>
            </m:sub>
          </m:sSub>
          <m:r>
            <w:rPr>
              <w:rFonts w:ascii="Cambria Math" w:hAnsi="Cambria Math"/>
              <w:sz w:val="24"/>
              <w:szCs w:val="24"/>
            </w:rPr>
            <m:t xml:space="preserve"> </m:t>
          </m:r>
          <m:d>
            <m:dPr>
              <m:begChr m:val="["/>
              <m:endChr m:val="]"/>
              <m:ctrlPr>
                <w:rPr>
                  <w:rFonts w:ascii="Cambria Math" w:eastAsiaTheme="minorHAnsi" w:hAnsi="Cambria Math"/>
                  <w:i/>
                  <w:iCs/>
                  <w:sz w:val="24"/>
                  <w:szCs w:val="24"/>
                </w:rPr>
              </m:ctrlPr>
            </m:dPr>
            <m:e>
              <m:sSub>
                <m:sSubPr>
                  <m:ctrlPr>
                    <w:rPr>
                      <w:rFonts w:ascii="Cambria Math" w:eastAsiaTheme="minorHAnsi" w:hAnsi="Cambria Math"/>
                      <w:i/>
                      <w:iCs/>
                      <w:sz w:val="24"/>
                      <w:szCs w:val="24"/>
                    </w:rPr>
                  </m:ctrlPr>
                </m:sSubPr>
                <m:e>
                  <m:r>
                    <w:rPr>
                      <w:rFonts w:ascii="Cambria Math" w:hAnsi="Cambria Math"/>
                      <w:sz w:val="24"/>
                      <w:szCs w:val="24"/>
                    </w:rPr>
                    <m:t>R</m:t>
                  </m:r>
                </m:e>
                <m:sub>
                  <m:r>
                    <w:rPr>
                      <w:rFonts w:ascii="Cambria Math" w:hAnsi="Cambria Math"/>
                      <w:sz w:val="24"/>
                      <w:szCs w:val="24"/>
                    </w:rPr>
                    <m:t>h</m:t>
                  </m:r>
                </m:sub>
              </m:sSub>
              <m:r>
                <w:rPr>
                  <w:rFonts w:ascii="Cambria Math" w:hAnsi="Cambria Math"/>
                  <w:sz w:val="24"/>
                  <w:szCs w:val="24"/>
                </w:rPr>
                <m:t>+</m:t>
              </m:r>
              <m:nary>
                <m:naryPr>
                  <m:chr m:val="∑"/>
                  <m:limLoc m:val="undOvr"/>
                  <m:supHide m:val="1"/>
                  <m:ctrlPr>
                    <w:rPr>
                      <w:rFonts w:ascii="Cambria Math" w:eastAsiaTheme="minorHAnsi" w:hAnsi="Cambria Math"/>
                      <w:i/>
                      <w:iCs/>
                      <w:sz w:val="24"/>
                      <w:szCs w:val="24"/>
                    </w:rPr>
                  </m:ctrlPr>
                </m:naryPr>
                <m:sub>
                  <m:r>
                    <w:rPr>
                      <w:rFonts w:ascii="Cambria Math" w:hAnsi="Cambria Math"/>
                      <w:sz w:val="24"/>
                      <w:szCs w:val="24"/>
                    </w:rPr>
                    <m:t>i∈S</m:t>
                  </m:r>
                </m:sub>
                <m:sup/>
                <m:e>
                  <m:sSub>
                    <m:sSubPr>
                      <m:ctrlPr>
                        <w:rPr>
                          <w:rFonts w:ascii="Cambria Math" w:eastAsiaTheme="minorHAnsi" w:hAnsi="Cambria Math"/>
                          <w:i/>
                          <w:iCs/>
                          <w:sz w:val="24"/>
                          <w:szCs w:val="24"/>
                        </w:rPr>
                      </m:ctrlPr>
                    </m:sSubPr>
                    <m:e>
                      <m:r>
                        <w:rPr>
                          <w:rFonts w:ascii="Cambria Math" w:hAnsi="Cambria Math"/>
                          <w:sz w:val="24"/>
                          <w:szCs w:val="24"/>
                        </w:rPr>
                        <m:t>α</m:t>
                      </m:r>
                    </m:e>
                    <m:sub>
                      <m:r>
                        <w:rPr>
                          <w:rFonts w:ascii="Cambria Math" w:hAnsi="Cambria Math"/>
                          <w:sz w:val="24"/>
                          <w:szCs w:val="24"/>
                        </w:rPr>
                        <m:t>i</m:t>
                      </m:r>
                    </m:sub>
                  </m:sSub>
                  <m:r>
                    <w:rPr>
                      <w:rFonts w:ascii="Cambria Math" w:hAnsi="Cambria Math"/>
                      <w:sz w:val="24"/>
                      <w:szCs w:val="24"/>
                    </w:rPr>
                    <m:t xml:space="preserve"> </m:t>
                  </m:r>
                  <m:d>
                    <m:dPr>
                      <m:ctrlPr>
                        <w:rPr>
                          <w:rFonts w:ascii="Cambria Math" w:eastAsiaTheme="minorHAnsi" w:hAnsi="Cambria Math"/>
                          <w:i/>
                          <w:iCs/>
                          <w:sz w:val="24"/>
                          <w:szCs w:val="24"/>
                        </w:rPr>
                      </m:ctrlPr>
                    </m:dPr>
                    <m:e>
                      <m:sSub>
                        <m:sSubPr>
                          <m:ctrlPr>
                            <w:rPr>
                              <w:rFonts w:ascii="Cambria Math" w:eastAsiaTheme="minorHAnsi" w:hAnsi="Cambria Math"/>
                              <w:i/>
                              <w:iCs/>
                              <w:sz w:val="24"/>
                              <w:szCs w:val="24"/>
                            </w:rPr>
                          </m:ctrlPr>
                        </m:sSubPr>
                        <m:e>
                          <m:acc>
                            <m:accPr>
                              <m:chr m:val="̅"/>
                              <m:ctrlPr>
                                <w:rPr>
                                  <w:rFonts w:ascii="Cambria Math" w:eastAsiaTheme="minorHAnsi" w:hAnsi="Cambria Math"/>
                                  <w:i/>
                                  <w:iCs/>
                                  <w:sz w:val="24"/>
                                  <w:szCs w:val="24"/>
                                </w:rPr>
                              </m:ctrlPr>
                            </m:accPr>
                            <m:e>
                              <m:r>
                                <w:rPr>
                                  <w:rFonts w:ascii="Cambria Math" w:hAnsi="Cambria Math"/>
                                  <w:sz w:val="24"/>
                                  <w:szCs w:val="24"/>
                                </w:rPr>
                                <m:t>G</m:t>
                              </m:r>
                            </m:e>
                          </m:acc>
                        </m:e>
                        <m:sub>
                          <m:r>
                            <w:rPr>
                              <w:rFonts w:ascii="Cambria Math" w:hAnsi="Cambria Math"/>
                              <w:sz w:val="24"/>
                              <w:szCs w:val="24"/>
                            </w:rPr>
                            <m:t>i,t</m:t>
                          </m:r>
                        </m:sub>
                      </m:sSub>
                    </m:e>
                  </m:d>
                </m:e>
              </m:nary>
            </m:e>
          </m:d>
        </m:oMath>
      </m:oMathPara>
    </w:p>
    <w:p w14:paraId="5D903DF5" w14:textId="77777777" w:rsidR="00CE0D7A" w:rsidRPr="0063739E" w:rsidRDefault="00181A7E" w:rsidP="00CE0D7A">
      <w:pPr>
        <w:pStyle w:val="ListParagraph"/>
        <w:numPr>
          <w:ilvl w:val="0"/>
          <w:numId w:val="0"/>
        </w:numPr>
        <w:ind w:left="720"/>
        <w:rPr>
          <w:rFonts w:ascii="Times New Roman" w:hAnsi="Times New Roman"/>
          <w:sz w:val="24"/>
          <w:szCs w:val="24"/>
        </w:rPr>
      </w:pPr>
      <m:oMathPara>
        <m:oMathParaPr>
          <m:jc m:val="center"/>
        </m:oMathParaPr>
        <m:oMath>
          <m:nary>
            <m:naryPr>
              <m:chr m:val="∑"/>
              <m:limLoc m:val="undOvr"/>
              <m:ctrlPr>
                <w:rPr>
                  <w:rFonts w:ascii="Cambria Math" w:eastAsiaTheme="minorHAnsi" w:hAnsi="Cambria Math"/>
                  <w:i/>
                  <w:iCs/>
                  <w:sz w:val="24"/>
                  <w:szCs w:val="24"/>
                </w:rPr>
              </m:ctrlPr>
            </m:naryPr>
            <m:sub>
              <m:r>
                <w:rPr>
                  <w:rFonts w:ascii="Cambria Math" w:hAnsi="Cambria Math"/>
                  <w:sz w:val="24"/>
                  <w:szCs w:val="24"/>
                </w:rPr>
                <m:t>1</m:t>
              </m:r>
            </m:sub>
            <m:sup>
              <m:r>
                <w:rPr>
                  <w:rFonts w:ascii="Cambria Math" w:hAnsi="Cambria Math"/>
                  <w:sz w:val="24"/>
                  <w:szCs w:val="24"/>
                </w:rPr>
                <m:t>N</m:t>
              </m:r>
            </m:sup>
            <m:e>
              <m:sSub>
                <m:sSubPr>
                  <m:ctrlPr>
                    <w:rPr>
                      <w:rFonts w:ascii="Cambria Math" w:eastAsiaTheme="minorHAnsi" w:hAnsi="Cambria Math"/>
                      <w:i/>
                      <w:iCs/>
                      <w:sz w:val="24"/>
                      <w:szCs w:val="24"/>
                    </w:rPr>
                  </m:ctrlPr>
                </m:sSubPr>
                <m:e>
                  <m:r>
                    <w:rPr>
                      <w:rFonts w:ascii="Cambria Math" w:hAnsi="Cambria Math"/>
                      <w:sz w:val="24"/>
                      <w:szCs w:val="24"/>
                    </w:rPr>
                    <m:t>γ</m:t>
                  </m:r>
                </m:e>
                <m:sub>
                  <m:r>
                    <w:rPr>
                      <w:rFonts w:ascii="Cambria Math" w:hAnsi="Cambria Math"/>
                      <w:sz w:val="24"/>
                      <w:szCs w:val="24"/>
                    </w:rPr>
                    <m:t>t</m:t>
                  </m:r>
                </m:sub>
              </m:sSub>
            </m:e>
          </m:nary>
          <m:r>
            <w:rPr>
              <w:rFonts w:ascii="Cambria Math" w:hAnsi="Cambria Math"/>
              <w:sz w:val="24"/>
              <w:szCs w:val="24"/>
            </w:rPr>
            <m:t>=1</m:t>
          </m:r>
        </m:oMath>
      </m:oMathPara>
    </w:p>
    <w:p w14:paraId="01A5BCD8" w14:textId="77777777" w:rsidR="00CE0D7A" w:rsidRPr="00054613" w:rsidRDefault="00CE0D7A" w:rsidP="00CE0D7A">
      <w:pPr>
        <w:rPr>
          <w:rFonts w:cs="Arial"/>
          <w:szCs w:val="22"/>
        </w:rPr>
      </w:pPr>
    </w:p>
    <w:tbl>
      <w:tblPr>
        <w:tblW w:w="0" w:type="auto"/>
        <w:tblCellMar>
          <w:left w:w="0" w:type="dxa"/>
          <w:right w:w="0" w:type="dxa"/>
        </w:tblCellMar>
        <w:tblLook w:val="04A0" w:firstRow="1" w:lastRow="0" w:firstColumn="1" w:lastColumn="0" w:noHBand="0" w:noVBand="1"/>
      </w:tblPr>
      <w:tblGrid>
        <w:gridCol w:w="1435"/>
        <w:gridCol w:w="7380"/>
      </w:tblGrid>
      <w:tr w:rsidR="00CE0D7A" w14:paraId="288F3065" w14:textId="77777777" w:rsidTr="00CE0D7A">
        <w:trPr>
          <w:cantSplit/>
        </w:trPr>
        <w:tc>
          <w:tcPr>
            <w:tcW w:w="1435" w:type="dxa"/>
            <w:tcMar>
              <w:top w:w="0" w:type="dxa"/>
              <w:left w:w="108" w:type="dxa"/>
              <w:bottom w:w="0" w:type="dxa"/>
              <w:right w:w="108" w:type="dxa"/>
            </w:tcMar>
            <w:hideMark/>
          </w:tcPr>
          <w:p w14:paraId="4E4A5FF8" w14:textId="77777777" w:rsidR="00CE0D7A" w:rsidRPr="00226EA1" w:rsidRDefault="00CE0D7A" w:rsidP="00CE0D7A">
            <w:pPr>
              <w:pStyle w:val="Table"/>
              <w:spacing w:after="200" w:line="276" w:lineRule="auto"/>
              <w:jc w:val="both"/>
            </w:pPr>
            <m:oMathPara>
              <m:oMathParaPr>
                <m:jc m:val="left"/>
              </m:oMathParaPr>
              <m:oMath>
                <m:r>
                  <w:rPr>
                    <w:rFonts w:ascii="Cambria Math" w:hAnsi="Cambria Math"/>
                  </w:rPr>
                  <m:t>S</m:t>
                </m:r>
              </m:oMath>
            </m:oMathPara>
          </w:p>
        </w:tc>
        <w:tc>
          <w:tcPr>
            <w:tcW w:w="7380" w:type="dxa"/>
            <w:tcMar>
              <w:top w:w="0" w:type="dxa"/>
              <w:left w:w="108" w:type="dxa"/>
              <w:bottom w:w="0" w:type="dxa"/>
              <w:right w:w="108" w:type="dxa"/>
            </w:tcMar>
            <w:hideMark/>
          </w:tcPr>
          <w:p w14:paraId="16507B19" w14:textId="77777777" w:rsidR="00CE0D7A" w:rsidRDefault="00CE0D7A" w:rsidP="00CE0D7A">
            <w:pPr>
              <w:pStyle w:val="Table"/>
              <w:spacing w:after="200" w:line="276" w:lineRule="auto"/>
              <w:jc w:val="both"/>
              <w:rPr>
                <w:rFonts w:ascii="Arial" w:hAnsi="Arial" w:cs="Arial"/>
                <w:sz w:val="22"/>
                <w:szCs w:val="22"/>
              </w:rPr>
            </w:pPr>
            <w:r>
              <w:rPr>
                <w:rFonts w:ascii="Arial" w:hAnsi="Arial" w:cs="Arial"/>
                <w:sz w:val="22"/>
                <w:szCs w:val="22"/>
              </w:rPr>
              <w:t>Set of generators in affected area</w:t>
            </w:r>
          </w:p>
        </w:tc>
      </w:tr>
      <w:tr w:rsidR="00CE0D7A" w14:paraId="5D13A38A" w14:textId="77777777" w:rsidTr="00CE0D7A">
        <w:trPr>
          <w:cantSplit/>
        </w:trPr>
        <w:tc>
          <w:tcPr>
            <w:tcW w:w="1435" w:type="dxa"/>
            <w:tcMar>
              <w:top w:w="0" w:type="dxa"/>
              <w:left w:w="108" w:type="dxa"/>
              <w:bottom w:w="0" w:type="dxa"/>
              <w:right w:w="108" w:type="dxa"/>
            </w:tcMar>
            <w:hideMark/>
          </w:tcPr>
          <w:p w14:paraId="18406304" w14:textId="77777777" w:rsidR="00CE0D7A" w:rsidRDefault="00181A7E" w:rsidP="00CE0D7A">
            <w:pPr>
              <w:pStyle w:val="Table"/>
              <w:spacing w:after="200" w:line="276" w:lineRule="auto"/>
              <w:jc w:val="both"/>
              <w:rPr>
                <w:sz w:val="22"/>
                <w:szCs w:val="22"/>
              </w:rPr>
            </w:pPr>
            <m:oMathPara>
              <m:oMathParaPr>
                <m:jc m:val="left"/>
              </m:oMathParaPr>
              <m:oMath>
                <m:acc>
                  <m:accPr>
                    <m:chr m:val="̅"/>
                    <m:ctrlPr>
                      <w:rPr>
                        <w:rFonts w:ascii="Cambria Math" w:hAnsi="Cambria Math"/>
                        <w:i/>
                        <w:iCs/>
                      </w:rPr>
                    </m:ctrlPr>
                  </m:accPr>
                  <m:e>
                    <m:r>
                      <w:rPr>
                        <w:rFonts w:ascii="Cambria Math" w:hAnsi="Cambria Math"/>
                      </w:rPr>
                      <m:t>G</m:t>
                    </m:r>
                  </m:e>
                </m:acc>
              </m:oMath>
            </m:oMathPara>
          </w:p>
        </w:tc>
        <w:tc>
          <w:tcPr>
            <w:tcW w:w="7380" w:type="dxa"/>
            <w:tcMar>
              <w:top w:w="0" w:type="dxa"/>
              <w:left w:w="108" w:type="dxa"/>
              <w:bottom w:w="0" w:type="dxa"/>
              <w:right w:w="108" w:type="dxa"/>
            </w:tcMar>
            <w:hideMark/>
          </w:tcPr>
          <w:p w14:paraId="79235F80" w14:textId="77777777" w:rsidR="00CE0D7A" w:rsidRDefault="00CE0D7A" w:rsidP="00CE0D7A">
            <w:pPr>
              <w:pStyle w:val="Table"/>
              <w:spacing w:after="200" w:line="276" w:lineRule="auto"/>
              <w:jc w:val="both"/>
              <w:rPr>
                <w:rFonts w:ascii="Arial" w:hAnsi="Arial" w:cs="Arial"/>
                <w:sz w:val="22"/>
                <w:szCs w:val="22"/>
              </w:rPr>
            </w:pPr>
            <w:r>
              <w:rPr>
                <w:rFonts w:ascii="Arial" w:hAnsi="Arial" w:cs="Arial"/>
                <w:sz w:val="22"/>
                <w:szCs w:val="22"/>
              </w:rPr>
              <w:t>Day-ahead market schedule from residual unit commitment run</w:t>
            </w:r>
          </w:p>
        </w:tc>
      </w:tr>
      <w:tr w:rsidR="00CE0D7A" w14:paraId="5EF5F193" w14:textId="77777777" w:rsidTr="00CE0D7A">
        <w:trPr>
          <w:cantSplit/>
        </w:trPr>
        <w:tc>
          <w:tcPr>
            <w:tcW w:w="1435" w:type="dxa"/>
            <w:tcMar>
              <w:top w:w="0" w:type="dxa"/>
              <w:left w:w="108" w:type="dxa"/>
              <w:bottom w:w="0" w:type="dxa"/>
              <w:right w:w="108" w:type="dxa"/>
            </w:tcMar>
            <w:hideMark/>
          </w:tcPr>
          <w:p w14:paraId="5575D0A7" w14:textId="77777777" w:rsidR="00CE0D7A" w:rsidRDefault="00181A7E" w:rsidP="00CE0D7A">
            <w:pPr>
              <w:pStyle w:val="Table"/>
              <w:spacing w:after="200" w:line="276" w:lineRule="auto"/>
              <w:jc w:val="both"/>
              <w:rPr>
                <w:sz w:val="22"/>
                <w:szCs w:val="22"/>
              </w:rPr>
            </w:pPr>
            <m:oMathPara>
              <m:oMathParaPr>
                <m:jc m:val="left"/>
              </m:oMathParaPr>
              <m:oMath>
                <m:sSub>
                  <m:sSubPr>
                    <m:ctrlPr>
                      <w:rPr>
                        <w:rFonts w:ascii="Cambria Math" w:hAnsi="Cambria Math"/>
                        <w:i/>
                        <w:iCs/>
                        <w:sz w:val="22"/>
                        <w:szCs w:val="22"/>
                      </w:rPr>
                    </m:ctrlPr>
                  </m:sSubPr>
                  <m:e>
                    <m:r>
                      <w:rPr>
                        <w:rFonts w:ascii="Cambria Math" w:hAnsi="Cambria Math"/>
                      </w:rPr>
                      <m:t>∝</m:t>
                    </m:r>
                  </m:e>
                  <m:sub>
                    <m:r>
                      <w:rPr>
                        <w:rFonts w:ascii="Cambria Math" w:hAnsi="Cambria Math"/>
                        <w:sz w:val="22"/>
                        <w:szCs w:val="22"/>
                      </w:rPr>
                      <m:t>i</m:t>
                    </m:r>
                  </m:sub>
                </m:sSub>
              </m:oMath>
            </m:oMathPara>
          </w:p>
        </w:tc>
        <w:tc>
          <w:tcPr>
            <w:tcW w:w="7380" w:type="dxa"/>
            <w:tcMar>
              <w:top w:w="0" w:type="dxa"/>
              <w:left w:w="108" w:type="dxa"/>
              <w:bottom w:w="0" w:type="dxa"/>
              <w:right w:w="108" w:type="dxa"/>
            </w:tcMar>
            <w:hideMark/>
          </w:tcPr>
          <w:p w14:paraId="23D2899C" w14:textId="77777777" w:rsidR="00CE0D7A" w:rsidRDefault="00CE0D7A" w:rsidP="00CE0D7A">
            <w:pPr>
              <w:pStyle w:val="Table"/>
              <w:spacing w:after="200" w:line="276" w:lineRule="auto"/>
              <w:jc w:val="both"/>
              <w:rPr>
                <w:rFonts w:ascii="Arial" w:hAnsi="Arial" w:cs="Arial"/>
                <w:sz w:val="22"/>
                <w:szCs w:val="22"/>
              </w:rPr>
            </w:pPr>
            <w:r>
              <w:rPr>
                <w:rFonts w:ascii="Arial" w:hAnsi="Arial" w:cs="Arial"/>
                <w:sz w:val="22"/>
                <w:szCs w:val="22"/>
              </w:rPr>
              <w:t>Energy (MW) to million cubic feet (MMcfd) gas conversion factor (Master File heat rate value at given MW output * unit conversion factor)</w:t>
            </w:r>
          </w:p>
        </w:tc>
      </w:tr>
      <w:tr w:rsidR="00CE0D7A" w14:paraId="38204B72" w14:textId="77777777" w:rsidTr="00CE0D7A">
        <w:trPr>
          <w:cantSplit/>
        </w:trPr>
        <w:tc>
          <w:tcPr>
            <w:tcW w:w="1435" w:type="dxa"/>
            <w:tcMar>
              <w:top w:w="0" w:type="dxa"/>
              <w:left w:w="108" w:type="dxa"/>
              <w:bottom w:w="0" w:type="dxa"/>
              <w:right w:w="108" w:type="dxa"/>
            </w:tcMar>
            <w:hideMark/>
          </w:tcPr>
          <w:p w14:paraId="1C416E52" w14:textId="77777777" w:rsidR="00CE0D7A" w:rsidRDefault="00181A7E" w:rsidP="00CE0D7A">
            <w:pPr>
              <w:pStyle w:val="Table"/>
              <w:spacing w:after="200" w:line="276" w:lineRule="auto"/>
              <w:jc w:val="both"/>
              <w:rPr>
                <w:rFonts w:ascii="Arial" w:hAnsi="Arial" w:cs="Arial"/>
              </w:rPr>
            </w:pPr>
            <m:oMathPara>
              <m:oMathParaPr>
                <m:jc m:val="left"/>
              </m:oMathParaPr>
              <m:oMath>
                <m:sSub>
                  <m:sSubPr>
                    <m:ctrlPr>
                      <w:rPr>
                        <w:rFonts w:ascii="Cambria Math" w:hAnsi="Cambria Math"/>
                        <w:i/>
                        <w:iCs/>
                      </w:rPr>
                    </m:ctrlPr>
                  </m:sSubPr>
                  <m:e>
                    <m:r>
                      <w:rPr>
                        <w:rFonts w:ascii="Cambria Math" w:hAnsi="Cambria Math"/>
                      </w:rPr>
                      <m:t>R</m:t>
                    </m:r>
                  </m:e>
                  <m:sub>
                    <m:r>
                      <w:rPr>
                        <w:rFonts w:ascii="Cambria Math" w:hAnsi="Cambria Math"/>
                      </w:rPr>
                      <m:t>h</m:t>
                    </m:r>
                  </m:sub>
                </m:sSub>
              </m:oMath>
            </m:oMathPara>
          </w:p>
        </w:tc>
        <w:tc>
          <w:tcPr>
            <w:tcW w:w="7380" w:type="dxa"/>
            <w:tcMar>
              <w:top w:w="0" w:type="dxa"/>
              <w:left w:w="108" w:type="dxa"/>
              <w:bottom w:w="0" w:type="dxa"/>
              <w:right w:w="108" w:type="dxa"/>
            </w:tcMar>
            <w:hideMark/>
          </w:tcPr>
          <w:p w14:paraId="1531F212" w14:textId="77777777" w:rsidR="00CE0D7A" w:rsidRPr="00F3003C" w:rsidRDefault="00CE0D7A" w:rsidP="00CE0D7A">
            <w:pPr>
              <w:pStyle w:val="Table"/>
              <w:spacing w:after="200" w:line="276" w:lineRule="auto"/>
              <w:jc w:val="both"/>
              <w:rPr>
                <w:rFonts w:ascii="Arial" w:hAnsi="Arial" w:cs="Arial"/>
                <w:sz w:val="22"/>
                <w:szCs w:val="22"/>
              </w:rPr>
            </w:pPr>
            <w:r>
              <w:rPr>
                <w:rFonts w:ascii="Arial" w:hAnsi="Arial" w:cs="Arial"/>
                <w:sz w:val="22"/>
                <w:szCs w:val="22"/>
              </w:rPr>
              <w:t xml:space="preserve">Daily upper bound deviation allowance relative to day-ahead market schedule from residual unit commitment run in MMcfd, </w:t>
            </w:r>
            <w:r w:rsidRPr="0054239F">
              <w:rPr>
                <w:rFonts w:ascii="Arial" w:hAnsi="Arial" w:cs="Arial"/>
                <w:bCs/>
                <w:sz w:val="22"/>
                <w:szCs w:val="22"/>
              </w:rPr>
              <w:t xml:space="preserve">this value can only be greater than or equal to </w:t>
            </w:r>
            <w:r>
              <w:rPr>
                <w:rFonts w:ascii="Arial" w:hAnsi="Arial" w:cs="Arial"/>
                <w:bCs/>
                <w:sz w:val="22"/>
                <w:szCs w:val="22"/>
              </w:rPr>
              <w:t>zero</w:t>
            </w:r>
            <w:r w:rsidRPr="0054239F">
              <w:rPr>
                <w:rFonts w:ascii="Arial" w:hAnsi="Arial" w:cs="Arial"/>
                <w:bCs/>
                <w:sz w:val="22"/>
                <w:szCs w:val="22"/>
              </w:rPr>
              <w:t>.</w:t>
            </w:r>
          </w:p>
        </w:tc>
      </w:tr>
      <w:tr w:rsidR="00CE0D7A" w14:paraId="076ECF50" w14:textId="77777777" w:rsidTr="00CE0D7A">
        <w:trPr>
          <w:cantSplit/>
        </w:trPr>
        <w:tc>
          <w:tcPr>
            <w:tcW w:w="1435" w:type="dxa"/>
            <w:tcMar>
              <w:top w:w="0" w:type="dxa"/>
              <w:left w:w="108" w:type="dxa"/>
              <w:bottom w:w="0" w:type="dxa"/>
              <w:right w:w="108" w:type="dxa"/>
            </w:tcMar>
            <w:hideMark/>
          </w:tcPr>
          <w:p w14:paraId="49FB2303" w14:textId="77777777" w:rsidR="00CE0D7A" w:rsidRDefault="00181A7E" w:rsidP="00CE0D7A">
            <w:pPr>
              <w:pStyle w:val="Table"/>
              <w:spacing w:after="200" w:line="276" w:lineRule="auto"/>
              <w:jc w:val="both"/>
              <w:rPr>
                <w:rFonts w:ascii="Arial" w:hAnsi="Arial" w:cs="Arial"/>
              </w:rPr>
            </w:pPr>
            <m:oMathPara>
              <m:oMathParaPr>
                <m:jc m:val="left"/>
              </m:oMathParaPr>
              <m:oMath>
                <m:sSub>
                  <m:sSubPr>
                    <m:ctrlPr>
                      <w:rPr>
                        <w:rFonts w:ascii="Cambria Math" w:hAnsi="Cambria Math"/>
                        <w:i/>
                        <w:iCs/>
                      </w:rPr>
                    </m:ctrlPr>
                  </m:sSubPr>
                  <m:e>
                    <m:r>
                      <w:rPr>
                        <w:rFonts w:ascii="Cambria Math" w:hAnsi="Cambria Math"/>
                      </w:rPr>
                      <m:t>γ</m:t>
                    </m:r>
                  </m:e>
                  <m:sub>
                    <m:r>
                      <w:rPr>
                        <w:rFonts w:ascii="Cambria Math" w:hAnsi="Cambria Math"/>
                      </w:rPr>
                      <m:t>t</m:t>
                    </m:r>
                  </m:sub>
                </m:sSub>
              </m:oMath>
            </m:oMathPara>
          </w:p>
        </w:tc>
        <w:tc>
          <w:tcPr>
            <w:tcW w:w="7380" w:type="dxa"/>
            <w:tcMar>
              <w:top w:w="0" w:type="dxa"/>
              <w:left w:w="108" w:type="dxa"/>
              <w:bottom w:w="0" w:type="dxa"/>
              <w:right w:w="108" w:type="dxa"/>
            </w:tcMar>
            <w:hideMark/>
          </w:tcPr>
          <w:p w14:paraId="427B18AF" w14:textId="670BFA19" w:rsidR="00CE0D7A" w:rsidRDefault="00CE0D7A" w:rsidP="00CE0D7A">
            <w:pPr>
              <w:pStyle w:val="Table"/>
              <w:spacing w:after="200" w:line="276" w:lineRule="auto"/>
              <w:jc w:val="both"/>
              <w:rPr>
                <w:rFonts w:ascii="Arial" w:hAnsi="Arial" w:cs="Arial"/>
                <w:sz w:val="22"/>
                <w:szCs w:val="22"/>
              </w:rPr>
            </w:pPr>
            <w:r>
              <w:rPr>
                <w:rFonts w:ascii="Arial" w:hAnsi="Arial" w:cs="Arial"/>
                <w:sz w:val="22"/>
                <w:szCs w:val="22"/>
              </w:rPr>
              <w:t xml:space="preserve">Allowance distribution coefficients associated with upper bound limit that distributes a MMcfd amount over the intervals of a trading day will be the ratio of hourly </w:t>
            </w:r>
            <w:r w:rsidR="00B240C0">
              <w:rPr>
                <w:rFonts w:ascii="Arial" w:hAnsi="Arial" w:cs="Arial"/>
                <w:sz w:val="22"/>
                <w:szCs w:val="22"/>
              </w:rPr>
              <w:t xml:space="preserve">net </w:t>
            </w:r>
            <w:r>
              <w:rPr>
                <w:rFonts w:ascii="Arial" w:hAnsi="Arial" w:cs="Arial"/>
                <w:sz w:val="22"/>
                <w:szCs w:val="22"/>
              </w:rPr>
              <w:t>load forecast to daily</w:t>
            </w:r>
            <w:r w:rsidR="00B240C0">
              <w:rPr>
                <w:rFonts w:ascii="Arial" w:hAnsi="Arial" w:cs="Arial"/>
                <w:sz w:val="22"/>
                <w:szCs w:val="22"/>
              </w:rPr>
              <w:t xml:space="preserve"> net</w:t>
            </w:r>
            <w:r>
              <w:rPr>
                <w:rFonts w:ascii="Arial" w:hAnsi="Arial" w:cs="Arial"/>
                <w:sz w:val="22"/>
                <w:szCs w:val="22"/>
              </w:rPr>
              <w:t xml:space="preserve"> load forecast, or</w:t>
            </w:r>
            <w:r w:rsidRPr="00B616BA">
              <w:rPr>
                <w:rFonts w:ascii="Arial" w:hAnsi="Arial" w:cs="Arial"/>
                <w:sz w:val="22"/>
                <w:szCs w:val="22"/>
              </w:rPr>
              <w:t xml:space="preserve"> if an hourly burn limit is available, and not a daily limitation, this value may be a value of 1 for hourly limitations.</w:t>
            </w:r>
          </w:p>
        </w:tc>
      </w:tr>
    </w:tbl>
    <w:p w14:paraId="4113EC74" w14:textId="77777777" w:rsidR="00CE0D7A" w:rsidRPr="00CE5F40" w:rsidRDefault="00CE0D7A" w:rsidP="00CE0D7A">
      <w:pPr>
        <w:rPr>
          <w:rFonts w:cs="Arial"/>
          <w:sz w:val="10"/>
          <w:szCs w:val="10"/>
        </w:rPr>
      </w:pPr>
    </w:p>
    <w:p w14:paraId="3463076A" w14:textId="77777777" w:rsidR="00CE0D7A" w:rsidRPr="00AD475C" w:rsidRDefault="00CE0D7A" w:rsidP="00CE0D7A">
      <w:pPr>
        <w:spacing w:after="240" w:line="300" w:lineRule="auto"/>
        <w:jc w:val="left"/>
        <w:rPr>
          <w:rFonts w:cs="Arial"/>
        </w:rPr>
      </w:pPr>
      <w:r>
        <w:rPr>
          <w:rFonts w:cs="Arial"/>
        </w:rPr>
        <w:t xml:space="preserve">Based on its observations of actual or expected system conditions, the CAISO operators may modify the RHS limit. </w:t>
      </w:r>
    </w:p>
    <w:p w14:paraId="56204F37" w14:textId="77777777" w:rsidR="00CE0D7A" w:rsidRDefault="00CE0D7A" w:rsidP="00CE0D7A">
      <w:pPr>
        <w:spacing w:after="240" w:line="300" w:lineRule="auto"/>
        <w:jc w:val="left"/>
      </w:pPr>
    </w:p>
    <w:p w14:paraId="308BC56D" w14:textId="77777777" w:rsidR="00572BB0" w:rsidRDefault="00572BB0">
      <w:pPr>
        <w:pStyle w:val="Heading3"/>
        <w:jc w:val="left"/>
      </w:pPr>
      <w:bookmarkStart w:id="382" w:name="_Toc350436198"/>
      <w:bookmarkStart w:id="383" w:name="_Toc350436199"/>
      <w:bookmarkStart w:id="384" w:name="_Toc350436200"/>
      <w:bookmarkStart w:id="385" w:name="_Toc350436201"/>
      <w:bookmarkStart w:id="386" w:name="_Toc350436202"/>
      <w:bookmarkStart w:id="387" w:name="_Toc350436203"/>
      <w:bookmarkStart w:id="388" w:name="_Toc350436204"/>
      <w:bookmarkStart w:id="389" w:name="_Toc350436205"/>
      <w:bookmarkStart w:id="390" w:name="_Toc350436206"/>
      <w:bookmarkStart w:id="391" w:name="_Toc350436207"/>
      <w:bookmarkStart w:id="392" w:name="_Toc350436208"/>
      <w:bookmarkStart w:id="393" w:name="_Toc350436209"/>
      <w:bookmarkStart w:id="394" w:name="_Toc350436210"/>
      <w:bookmarkStart w:id="395" w:name="_Toc350436211"/>
      <w:bookmarkStart w:id="396" w:name="_Toc350436212"/>
      <w:bookmarkStart w:id="397" w:name="_Toc350436213"/>
      <w:bookmarkStart w:id="398" w:name="_Toc350436214"/>
      <w:bookmarkStart w:id="399" w:name="_Toc350436215"/>
      <w:bookmarkStart w:id="400" w:name="_Toc350436216"/>
      <w:bookmarkStart w:id="401" w:name="_Toc350436217"/>
      <w:bookmarkStart w:id="402" w:name="_Toc350436218"/>
      <w:bookmarkStart w:id="403" w:name="_Toc350436219"/>
      <w:bookmarkStart w:id="404" w:name="_Toc350436220"/>
      <w:bookmarkStart w:id="405" w:name="_Toc350436221"/>
      <w:bookmarkStart w:id="406" w:name="_Toc350436222"/>
      <w:bookmarkStart w:id="407" w:name="_Toc196039184"/>
      <w:bookmarkStart w:id="408" w:name="_Toc391992847"/>
      <w:bookmarkStart w:id="409" w:name="_Toc414981251"/>
      <w:bookmarkStart w:id="410" w:name="_Toc528338364"/>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r>
        <w:t>Contingency Management</w:t>
      </w:r>
      <w:bookmarkEnd w:id="407"/>
      <w:bookmarkEnd w:id="408"/>
      <w:bookmarkEnd w:id="409"/>
      <w:bookmarkEnd w:id="410"/>
    </w:p>
    <w:p w14:paraId="7D21B545" w14:textId="77777777" w:rsidR="00572BB0" w:rsidRDefault="00572BB0">
      <w:pPr>
        <w:pStyle w:val="ParaText"/>
        <w:jc w:val="left"/>
      </w:pPr>
      <w:r>
        <w:t xml:space="preserve">In addition to enforcing thermal capacity constraints during normal conditions on individual branches of the network, Transmission Interface constraints, and Nomogram constraints, the Market optimization process also enforces constraints that are determined through contingency analysis.  The AC power flow solution resulting from the optimized Dispatch performed by the SCUC function creates the base case for a contingency analysis that is performed for a pre-defined and pre-determined set of “n-1” and critical “n-2” </w:t>
      </w:r>
      <w:r w:rsidR="002F1CFF">
        <w:t xml:space="preserve">transmission </w:t>
      </w:r>
      <w:r>
        <w:t xml:space="preserve">outage conditions.  If the contingency analysis identifies that line flows would violate emergency thermal capacity constraints for branches of the network, the AC network analysis adds </w:t>
      </w:r>
      <w:r w:rsidR="002F1CFF">
        <w:t xml:space="preserve">the relevant </w:t>
      </w:r>
      <w:r>
        <w:t xml:space="preserve">contingency constraints </w:t>
      </w:r>
      <w:r w:rsidR="002F1CFF">
        <w:t xml:space="preserve">to the optimization problem formulation </w:t>
      </w:r>
      <w:r>
        <w:t xml:space="preserve">to avoid these post contingency violations.  </w:t>
      </w:r>
      <w:r w:rsidR="002F1CFF">
        <w:t>The contingency constraints normally apply only to network branches and not to Transmission Interfaces or Nomograms because the</w:t>
      </w:r>
      <w:r w:rsidR="008F4679">
        <w:t>y</w:t>
      </w:r>
      <w:r w:rsidR="002F1CFF">
        <w:t xml:space="preserve"> incorporate the effect of contingencies in the interface </w:t>
      </w:r>
      <w:r w:rsidR="000F3960">
        <w:t xml:space="preserve">TTC </w:t>
      </w:r>
      <w:r w:rsidR="002F1CFF">
        <w:t xml:space="preserve">and the nomogram limits. </w:t>
      </w:r>
      <w:r>
        <w:t>The Market systems make resource commitment and scheduling choices to ensure that no contingency from that list causes violations of emergency branch limits in the post-contingency state, should it occur.  Guarding against violations of emergency limits protects transmission equipment for a short duration, until the system can be re-dispatched to restore flows to normal branch limits.</w:t>
      </w:r>
    </w:p>
    <w:p w14:paraId="11340DA2" w14:textId="77777777" w:rsidR="00572BB0" w:rsidRDefault="00572BB0">
      <w:pPr>
        <w:pStyle w:val="ParaText"/>
        <w:jc w:val="left"/>
      </w:pPr>
      <w:r>
        <w:t xml:space="preserve">The EMS and Market systems both contain contingency analysis functionality, but they function in different ways. </w:t>
      </w:r>
    </w:p>
    <w:p w14:paraId="14FBB32E" w14:textId="77777777" w:rsidR="00572BB0" w:rsidRDefault="00572BB0">
      <w:pPr>
        <w:pStyle w:val="Bullet1HRt"/>
        <w:jc w:val="left"/>
      </w:pPr>
      <w:r>
        <w:t xml:space="preserve">The EMS system assesses a large set of contingencies </w:t>
      </w:r>
      <w:r w:rsidR="00F73EC0">
        <w:t>periodically</w:t>
      </w:r>
      <w:r>
        <w:t xml:space="preserve">, regardless of whether there are violations.  Additionally, the EMS system is able to identify branches that are nearing their normal operating limit.  These branches are added to the list of contingencies that are evaluated in detail. </w:t>
      </w:r>
    </w:p>
    <w:p w14:paraId="1715AF73" w14:textId="77777777" w:rsidR="00572BB0" w:rsidRDefault="00572BB0">
      <w:pPr>
        <w:pStyle w:val="Bullet1HRt"/>
        <w:jc w:val="left"/>
      </w:pPr>
      <w:r>
        <w:t xml:space="preserve">The Market system can analyze </w:t>
      </w:r>
      <w:r w:rsidR="00316288">
        <w:t xml:space="preserve">a large number of </w:t>
      </w:r>
      <w:r>
        <w:t xml:space="preserve">pre-selected contingencies in each run.  The same contingencies are used in each interval of a given Market run.  The CAISO’s market operations </w:t>
      </w:r>
      <w:r w:rsidR="00687826">
        <w:t>staff specifies</w:t>
      </w:r>
      <w:r>
        <w:t xml:space="preserve"> the contents of the Market system’s contingency list before each run.  That is, the Market optimization software does not dynamically select the contingencies.  Instead, the contingency management process for the Market system selects contingencies based on three main sources: 1) prior experience of the CAISO’s engineers to identify recurring limiting contingencies, 2) an assessment of all contingencies by the network analysis software after IFM to identify critical contingencies that were not used in the optimization software during the IFM run, and 3) the use of limiting contingencies identified by the EMS in real-time.  The performance of this process is enhanced through an ongoing review to identify and update recurring limiting contingencies. </w:t>
      </w:r>
    </w:p>
    <w:p w14:paraId="35F88A0C" w14:textId="77777777" w:rsidR="00572BB0" w:rsidRDefault="00572BB0">
      <w:pPr>
        <w:pStyle w:val="ParaText"/>
        <w:jc w:val="left"/>
      </w:pPr>
      <w:r>
        <w:t xml:space="preserve">CAISO may define some of the </w:t>
      </w:r>
      <w:r w:rsidR="000E23AE">
        <w:t xml:space="preserve">contingencies </w:t>
      </w:r>
      <w:r>
        <w:t>for activation during certain system conditions</w:t>
      </w:r>
      <w:r w:rsidR="002E2F23">
        <w:t>.</w:t>
      </w:r>
      <w:r w:rsidR="001475F7">
        <w:t xml:space="preserve"> </w:t>
      </w:r>
      <w:r w:rsidR="00120E2F">
        <w:t xml:space="preserve">Publication of activated </w:t>
      </w:r>
      <w:r w:rsidR="001475F7">
        <w:t>contingencies</w:t>
      </w:r>
      <w:r w:rsidR="00120E2F">
        <w:t xml:space="preserve"> will be available on market portal</w:t>
      </w:r>
      <w:r>
        <w:t xml:space="preserve">. </w:t>
      </w:r>
    </w:p>
    <w:p w14:paraId="1AD4BBD6" w14:textId="77777777" w:rsidR="00572BB0" w:rsidRDefault="00572BB0">
      <w:pPr>
        <w:pStyle w:val="ParaText"/>
        <w:jc w:val="left"/>
      </w:pPr>
      <w:r>
        <w:t xml:space="preserve">After completion of IFM runs, the active contingency list is refined for RTM runs.  A means for identifying contingencies that were not considered in the resource optimization in IFM, but that may be likely to cause contingent overloads in RTM if no further action is taken, is an assessment in study mode after completion of the IFM.  After the IFM performs unit commitment and scheduling, its Network Analysis function can assess all of the available contingencies, i.e., this function is not limited to 150 contingencies in study mode. </w:t>
      </w:r>
    </w:p>
    <w:p w14:paraId="6E36D389" w14:textId="77777777" w:rsidR="00572BB0" w:rsidRDefault="00572BB0" w:rsidP="009C3AD2">
      <w:pPr>
        <w:pStyle w:val="ParaText"/>
        <w:jc w:val="left"/>
      </w:pPr>
      <w:r>
        <w:t>The ranked lists resulting from the EMS system’s assessments also provide information on which contingencies may need to be considered in RTM market runs.  However, the CAISO’s operators are aware that the Market dispatch accounts for the contingencies that are known to be the most critical for the current system conditions, so the presence of a contingency in the set that is active in EMS does not necessarily mean that it should replace others for the RTM runs.</w:t>
      </w:r>
      <w:r w:rsidR="001453DF">
        <w:t xml:space="preserve"> The market system uses a formulation such as when multiple contingencies exist to protect the same element from different outage conditions, all the contingencies are enforced in the market but only the most limiting contingency will be priced under constraint relaxation conditions.</w:t>
      </w:r>
    </w:p>
    <w:p w14:paraId="485E23F5" w14:textId="77777777" w:rsidR="00572BB0" w:rsidRDefault="00572BB0" w:rsidP="009C3AD2">
      <w:pPr>
        <w:pStyle w:val="Heading1"/>
        <w:jc w:val="left"/>
      </w:pPr>
      <w:bookmarkStart w:id="411" w:name="_Toc196039185"/>
      <w:bookmarkStart w:id="412" w:name="_Toc391992848"/>
      <w:bookmarkStart w:id="413" w:name="_Toc414981252"/>
      <w:bookmarkStart w:id="414" w:name="_Toc528338365"/>
      <w:r>
        <w:t>Maintenance of FNM for IFM &amp; RTM</w:t>
      </w:r>
      <w:bookmarkEnd w:id="411"/>
      <w:bookmarkEnd w:id="412"/>
      <w:bookmarkEnd w:id="413"/>
      <w:bookmarkEnd w:id="414"/>
      <w:r>
        <w:t xml:space="preserve"> </w:t>
      </w:r>
    </w:p>
    <w:p w14:paraId="5E964B23" w14:textId="1201BFA1" w:rsidR="00572BB0" w:rsidRDefault="00572BB0" w:rsidP="00CE33CA">
      <w:pPr>
        <w:pStyle w:val="ParaText"/>
        <w:jc w:val="left"/>
      </w:pPr>
      <w:r>
        <w:t>This section describes the business processes used by CAISO to maintain the Full Network Model</w:t>
      </w:r>
      <w:r w:rsidR="0001015C">
        <w:t xml:space="preserve"> </w:t>
      </w:r>
      <w:r w:rsidR="0001015C" w:rsidRPr="0001015C">
        <w:t>which includes both the EMS network model and the Market model</w:t>
      </w:r>
      <w:r>
        <w:t xml:space="preserve">.  It provides a high level summary of the business processes </w:t>
      </w:r>
      <w:r w:rsidR="0001015C">
        <w:t xml:space="preserve">the </w:t>
      </w:r>
      <w:r>
        <w:t>CAISO uses to maintain the FNM and update the FNM to include new</w:t>
      </w:r>
      <w:r w:rsidR="001213F3">
        <w:t xml:space="preserve"> or modified</w:t>
      </w:r>
      <w:r>
        <w:t xml:space="preserve"> facilities and it also explains the information that </w:t>
      </w:r>
      <w:r w:rsidR="0001015C" w:rsidRPr="0001015C">
        <w:t>supply, demand, or transmission representatives</w:t>
      </w:r>
      <w:r w:rsidR="0001015C">
        <w:t xml:space="preserve"> </w:t>
      </w:r>
      <w:r>
        <w:t>are required to supply to the CAISO to support the FNM maintenance and update process.</w:t>
      </w:r>
      <w:r w:rsidR="0001015C">
        <w:t xml:space="preserve"> </w:t>
      </w:r>
      <w:r w:rsidR="0001015C" w:rsidRPr="0001015C">
        <w:t>Based on the type of participation and interactions with the CAISO, the updates will either update the EMS network model, the Market model or both.</w:t>
      </w:r>
    </w:p>
    <w:p w14:paraId="46CD7573" w14:textId="77777777" w:rsidR="00572BB0" w:rsidRDefault="00572BB0">
      <w:pPr>
        <w:pStyle w:val="Heading2"/>
        <w:jc w:val="left"/>
      </w:pPr>
      <w:bookmarkStart w:id="415" w:name="_Toc196039186"/>
      <w:bookmarkStart w:id="416" w:name="_Toc391992849"/>
      <w:bookmarkStart w:id="417" w:name="_Toc414981253"/>
      <w:bookmarkStart w:id="418" w:name="_Toc528338366"/>
      <w:r>
        <w:t>FNM Update Process Flow</w:t>
      </w:r>
      <w:bookmarkEnd w:id="415"/>
      <w:bookmarkEnd w:id="416"/>
      <w:bookmarkEnd w:id="417"/>
      <w:bookmarkEnd w:id="418"/>
    </w:p>
    <w:p w14:paraId="531FA0A8" w14:textId="682146EC" w:rsidR="00572BB0" w:rsidRDefault="00572BB0" w:rsidP="00CE33CA">
      <w:pPr>
        <w:pStyle w:val="ParaText"/>
        <w:jc w:val="left"/>
      </w:pPr>
      <w:r>
        <w:t>This section describes the business processes used by the CAISO to maintain and update the FNM for use in the EMS, IFM and RTM systems. The processes description includes how the scope of FNM changes is developed, what timeline is followed, how changes to the FNM are developed and tested and how new version</w:t>
      </w:r>
      <w:r w:rsidR="005F1F79">
        <w:t>s</w:t>
      </w:r>
      <w:r>
        <w:t xml:space="preserve"> of the FNM are placed into use. The description also identifies the data and information sources used to maintain and update the FNM and how the data and information are processed to provide the FNM for the end-use applications. </w:t>
      </w:r>
    </w:p>
    <w:p w14:paraId="7F632BBD" w14:textId="04DDDED6" w:rsidR="00F3764A" w:rsidRDefault="00572BB0" w:rsidP="00CD096A">
      <w:pPr>
        <w:pStyle w:val="ParaText"/>
        <w:jc w:val="left"/>
        <w:sectPr w:rsidR="00F3764A" w:rsidSect="005310B8">
          <w:headerReference w:type="default" r:id="rId111"/>
          <w:footerReference w:type="default" r:id="rId112"/>
          <w:pgSz w:w="12240" w:h="15840"/>
          <w:pgMar w:top="1728" w:right="1440" w:bottom="1728" w:left="1440" w:header="720" w:footer="720" w:gutter="0"/>
          <w:cols w:space="720"/>
        </w:sectPr>
      </w:pPr>
      <w:r>
        <w:t>The graphic in Exhibit 5-1 depict</w:t>
      </w:r>
      <w:r w:rsidR="00D82658">
        <w:t>s</w:t>
      </w:r>
      <w:r>
        <w:t xml:space="preserve"> a high level overview of the FNM update business process flow. From that summary we can see that there are </w:t>
      </w:r>
      <w:r w:rsidR="00CD096A">
        <w:t>multiple</w:t>
      </w:r>
      <w:r>
        <w:t xml:space="preserve"> steps in this process which have been grouped into the FNM scope process and the FNM implementation process. The FNM scope process is used to define the scope of the changes to be made in the planned FNM update, while the FNM implementation process is used to make the changes included in the FNM scope, test them and place them into production. The FNM scope and implementation </w:t>
      </w:r>
      <w:r w:rsidR="00CD096A">
        <w:t>process</w:t>
      </w:r>
      <w:r w:rsidR="005F1F79">
        <w:t>es</w:t>
      </w:r>
      <w:r w:rsidR="00CD096A">
        <w:t xml:space="preserve"> will be</w:t>
      </w:r>
      <w:r>
        <w:t xml:space="preserve"> described in more detail </w:t>
      </w:r>
      <w:r w:rsidR="00F3764A">
        <w:t xml:space="preserve">in </w:t>
      </w:r>
      <w:r>
        <w:t>the following sections.</w:t>
      </w:r>
      <w:r w:rsidR="00F3764A">
        <w:t xml:space="preserve"> </w:t>
      </w:r>
      <w:r w:rsidR="005D0459">
        <w:t>F</w:t>
      </w:r>
      <w:r w:rsidR="00F3764A">
        <w:t>or specific dates and schedules regarding the FNM</w:t>
      </w:r>
      <w:r w:rsidR="005D0459">
        <w:t xml:space="preserve"> </w:t>
      </w:r>
      <w:r w:rsidR="005F1F79">
        <w:t xml:space="preserve">timeline, </w:t>
      </w:r>
      <w:r w:rsidR="005D0459">
        <w:t xml:space="preserve">please refer to the </w:t>
      </w:r>
      <w:r w:rsidR="00D37C93">
        <w:t>CA</w:t>
      </w:r>
      <w:r w:rsidR="005D0459">
        <w:t xml:space="preserve">ISO public website under “Market &amp; Operations/ Network and Resource Modeling.” </w:t>
      </w:r>
      <w:r w:rsidR="00F3764A">
        <w:t>(</w:t>
      </w:r>
      <w:hyperlink r:id="rId113" w:history="1">
        <w:r w:rsidR="005D0459">
          <w:rPr>
            <w:rStyle w:val="Hyperlink"/>
          </w:rPr>
          <w:t>Direct Web Link</w:t>
        </w:r>
      </w:hyperlink>
      <w:r w:rsidR="00F3764A">
        <w:t>)</w:t>
      </w:r>
    </w:p>
    <w:p w14:paraId="12820BAB" w14:textId="1E3D038E" w:rsidR="00F07C50" w:rsidRDefault="00572BB0" w:rsidP="00CC321A">
      <w:pPr>
        <w:pStyle w:val="Caption"/>
      </w:pPr>
      <w:bookmarkStart w:id="419" w:name="_Toc414982082"/>
      <w:bookmarkStart w:id="420" w:name="_Toc36647900"/>
      <w:r w:rsidRPr="00576113">
        <w:t xml:space="preserve">Exhibit </w:t>
      </w:r>
      <w:r w:rsidR="00F77480">
        <w:fldChar w:fldCharType="begin"/>
      </w:r>
      <w:r w:rsidR="00F77480">
        <w:instrText xml:space="preserve"> STYLEREF 1 \s </w:instrText>
      </w:r>
      <w:r w:rsidR="00F77480">
        <w:fldChar w:fldCharType="separate"/>
      </w:r>
      <w:r w:rsidR="003E02FC">
        <w:t>5</w:t>
      </w:r>
      <w:r w:rsidR="00F77480">
        <w:rPr>
          <w:noProof w:val="0"/>
        </w:rPr>
        <w:fldChar w:fldCharType="end"/>
      </w:r>
      <w:r>
        <w:noBreakHyphen/>
      </w:r>
      <w:r w:rsidR="00F77480">
        <w:fldChar w:fldCharType="begin"/>
      </w:r>
      <w:r w:rsidR="00F77480">
        <w:instrText xml:space="preserve"> SEQ Exhibit \* ARABIC \s 1 </w:instrText>
      </w:r>
      <w:r w:rsidR="00F77480">
        <w:fldChar w:fldCharType="separate"/>
      </w:r>
      <w:r w:rsidR="003E02FC">
        <w:t>1</w:t>
      </w:r>
      <w:r w:rsidR="00F77480">
        <w:rPr>
          <w:noProof w:val="0"/>
        </w:rPr>
        <w:fldChar w:fldCharType="end"/>
      </w:r>
      <w:r>
        <w:t xml:space="preserve">: </w:t>
      </w:r>
      <w:r w:rsidRPr="00576113">
        <w:t xml:space="preserve"> </w:t>
      </w:r>
      <w:r w:rsidR="00E113A1">
        <w:t>Model</w:t>
      </w:r>
      <w:r w:rsidRPr="00576113">
        <w:t xml:space="preserve"> Update Process Flow </w:t>
      </w:r>
      <w:bookmarkStart w:id="421" w:name="_Toc196039187"/>
      <w:bookmarkEnd w:id="419"/>
      <w:bookmarkEnd w:id="420"/>
    </w:p>
    <w:p w14:paraId="0C880294" w14:textId="2F00BEB9" w:rsidR="005310B8" w:rsidRDefault="005310B8" w:rsidP="002D1195">
      <w:pPr>
        <w:rPr>
          <w:b/>
        </w:rPr>
      </w:pPr>
    </w:p>
    <w:p w14:paraId="4AA192E7" w14:textId="0614788C" w:rsidR="006021A6" w:rsidRPr="009F2FA5" w:rsidRDefault="006021A6" w:rsidP="002D1195">
      <w:pPr>
        <w:rPr>
          <w:b/>
        </w:rPr>
        <w:sectPr w:rsidR="006021A6" w:rsidRPr="009F2FA5" w:rsidSect="005310B8">
          <w:pgSz w:w="15840" w:h="12240" w:orient="landscape"/>
          <w:pgMar w:top="1440" w:right="1728" w:bottom="1440" w:left="1728" w:header="720" w:footer="720" w:gutter="0"/>
          <w:cols w:space="720"/>
        </w:sectPr>
      </w:pPr>
      <w:r>
        <w:rPr>
          <w:b/>
          <w:noProof/>
        </w:rPr>
        <w:drawing>
          <wp:inline distT="0" distB="0" distL="0" distR="0" wp14:anchorId="5A61577E" wp14:editId="302D7BCD">
            <wp:extent cx="7863840" cy="5272405"/>
            <wp:effectExtent l="0" t="0" r="3810" b="444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Timeline_2022-12.png"/>
                    <pic:cNvPicPr/>
                  </pic:nvPicPr>
                  <pic:blipFill>
                    <a:blip r:embed="rId114">
                      <a:extLst>
                        <a:ext uri="{28A0092B-C50C-407E-A947-70E740481C1C}">
                          <a14:useLocalDpi xmlns:a14="http://schemas.microsoft.com/office/drawing/2010/main" val="0"/>
                        </a:ext>
                      </a:extLst>
                    </a:blip>
                    <a:stretch>
                      <a:fillRect/>
                    </a:stretch>
                  </pic:blipFill>
                  <pic:spPr>
                    <a:xfrm>
                      <a:off x="0" y="0"/>
                      <a:ext cx="7863840" cy="5272405"/>
                    </a:xfrm>
                    <a:prstGeom prst="rect">
                      <a:avLst/>
                    </a:prstGeom>
                  </pic:spPr>
                </pic:pic>
              </a:graphicData>
            </a:graphic>
          </wp:inline>
        </w:drawing>
      </w:r>
    </w:p>
    <w:p w14:paraId="58D7A56E" w14:textId="77777777" w:rsidR="002A7656" w:rsidRDefault="002A7656" w:rsidP="00673108">
      <w:pPr>
        <w:pStyle w:val="ParaText"/>
        <w:jc w:val="left"/>
        <w:rPr>
          <w:bCs/>
        </w:rPr>
      </w:pPr>
    </w:p>
    <w:p w14:paraId="63F2599B" w14:textId="2C9CC1C9" w:rsidR="00572BB0" w:rsidRDefault="00572BB0">
      <w:pPr>
        <w:pStyle w:val="Heading3"/>
        <w:jc w:val="left"/>
        <w:rPr>
          <w:bCs/>
        </w:rPr>
      </w:pPr>
      <w:bookmarkStart w:id="422" w:name="_Toc391992850"/>
      <w:bookmarkStart w:id="423" w:name="_Toc414981254"/>
      <w:bookmarkStart w:id="424" w:name="_Toc528338367"/>
      <w:r>
        <w:rPr>
          <w:bCs/>
        </w:rPr>
        <w:t>FNM Work Scope</w:t>
      </w:r>
      <w:bookmarkEnd w:id="421"/>
      <w:bookmarkEnd w:id="422"/>
      <w:bookmarkEnd w:id="423"/>
      <w:bookmarkEnd w:id="424"/>
    </w:p>
    <w:p w14:paraId="636477AF" w14:textId="10C81652" w:rsidR="00F2269E" w:rsidRDefault="00572BB0" w:rsidP="00CE33CA">
      <w:pPr>
        <w:pStyle w:val="ParaText"/>
        <w:jc w:val="left"/>
      </w:pPr>
      <w:r>
        <w:t xml:space="preserve">The process begins with the CAISO identifying the scope of the changes for the next FNM update </w:t>
      </w:r>
      <w:r w:rsidR="0007512F">
        <w:t>b</w:t>
      </w:r>
      <w:r>
        <w:t xml:space="preserve">y evaluating </w:t>
      </w:r>
      <w:r w:rsidR="00F07C50" w:rsidRPr="00F07C50">
        <w:t xml:space="preserve">supply, demand, or </w:t>
      </w:r>
      <w:r>
        <w:t xml:space="preserve">transmission projects that </w:t>
      </w:r>
      <w:r w:rsidR="00F3764A">
        <w:t>the</w:t>
      </w:r>
      <w:r>
        <w:t xml:space="preserve"> CAISO has been advised </w:t>
      </w:r>
      <w:r w:rsidR="00F2269E">
        <w:t xml:space="preserve">of by the </w:t>
      </w:r>
      <w:r w:rsidR="00F07C50" w:rsidRPr="00F07C50">
        <w:t>supply, demand, or transmission representative</w:t>
      </w:r>
      <w:r w:rsidR="00F07C50">
        <w:t xml:space="preserve"> </w:t>
      </w:r>
      <w:r w:rsidR="00F2269E">
        <w:t xml:space="preserve">who </w:t>
      </w:r>
      <w:r>
        <w:t>enter</w:t>
      </w:r>
      <w:r w:rsidR="00F2269E">
        <w:t>s the project</w:t>
      </w:r>
      <w:r>
        <w:t xml:space="preserve"> into the CAISO’s </w:t>
      </w:r>
      <w:r w:rsidR="00F2269E">
        <w:t xml:space="preserve">Resource </w:t>
      </w:r>
      <w:r w:rsidR="00AC1B7D">
        <w:t>Interconnection</w:t>
      </w:r>
      <w:r w:rsidR="00F2269E">
        <w:t xml:space="preserve"> Management System (RIMS)</w:t>
      </w:r>
      <w:r>
        <w:t xml:space="preserve"> data base.  Through this process, the CAISO identifies new </w:t>
      </w:r>
      <w:r w:rsidR="00F2269E">
        <w:t xml:space="preserve">or modified </w:t>
      </w:r>
      <w:r w:rsidR="00F07C50" w:rsidRPr="00F07C50">
        <w:t xml:space="preserve">supply and demand </w:t>
      </w:r>
      <w:r w:rsidR="00D5662E">
        <w:t>resources</w:t>
      </w:r>
      <w:r w:rsidR="00F07C50">
        <w:t>,</w:t>
      </w:r>
      <w:r w:rsidR="00D5662E">
        <w:t xml:space="preserve"> </w:t>
      </w:r>
      <w:r>
        <w:t xml:space="preserve">and transmission </w:t>
      </w:r>
      <w:r w:rsidR="00D5662E">
        <w:t>assets</w:t>
      </w:r>
      <w:r w:rsidR="005E35D0">
        <w:t xml:space="preserve"> that </w:t>
      </w:r>
      <w:r>
        <w:t xml:space="preserve">will </w:t>
      </w:r>
      <w:r w:rsidR="00DD5C5A">
        <w:t xml:space="preserve">connect </w:t>
      </w:r>
      <w:r>
        <w:t>to the grid</w:t>
      </w:r>
      <w:r w:rsidR="00F03DBC">
        <w:t xml:space="preserve"> and determines the scope for the next FNM build based on their implementation dates</w:t>
      </w:r>
      <w:r w:rsidR="00CD096A">
        <w:t>.</w:t>
      </w:r>
      <w:r>
        <w:t xml:space="preserve"> </w:t>
      </w:r>
      <w:r w:rsidR="004F3568">
        <w:t xml:space="preserve"> </w:t>
      </w:r>
      <w:r w:rsidR="007B6805">
        <w:t>A</w:t>
      </w:r>
      <w:r>
        <w:t xml:space="preserve">ny project that </w:t>
      </w:r>
      <w:r w:rsidR="007B6805">
        <w:t xml:space="preserve">is </w:t>
      </w:r>
      <w:r>
        <w:t>due to be placed into operation</w:t>
      </w:r>
      <w:r w:rsidR="00F03DBC">
        <w:t>,</w:t>
      </w:r>
      <w:r w:rsidR="00F2269E">
        <w:t xml:space="preserve"> </w:t>
      </w:r>
      <w:r w:rsidR="00223AC5" w:rsidRPr="00223AC5">
        <w:t xml:space="preserve">based on the implementation date shown in the </w:t>
      </w:r>
      <w:r w:rsidR="00DD5C5A">
        <w:t xml:space="preserve">Market Participation and Asset Implementation </w:t>
      </w:r>
      <w:r w:rsidR="006F4E5A">
        <w:t xml:space="preserve">(MPAI) </w:t>
      </w:r>
      <w:r w:rsidR="00DD5C5A">
        <w:t>process</w:t>
      </w:r>
      <w:r w:rsidR="00223AC5" w:rsidRPr="00223AC5">
        <w:t xml:space="preserve"> and has fulfilled the minimum file submittal requirements for the new or modified resource </w:t>
      </w:r>
      <w:r w:rsidR="00EF75AC">
        <w:t>or asset</w:t>
      </w:r>
      <w:r w:rsidR="00F03DBC">
        <w:t>,</w:t>
      </w:r>
      <w:r w:rsidR="00EF75AC">
        <w:t xml:space="preserve"> </w:t>
      </w:r>
      <w:r w:rsidR="00223AC5" w:rsidRPr="00223AC5">
        <w:t xml:space="preserve">is included </w:t>
      </w:r>
      <w:r w:rsidR="00F2269E">
        <w:t xml:space="preserve">in the FNM </w:t>
      </w:r>
      <w:r w:rsidR="00EF75AC">
        <w:t>scope</w:t>
      </w:r>
      <w:r>
        <w:t>.</w:t>
      </w:r>
      <w:r w:rsidR="00F2269E">
        <w:t xml:space="preserve"> </w:t>
      </w:r>
      <w:r>
        <w:t xml:space="preserve"> </w:t>
      </w:r>
      <w:r w:rsidR="00F2269E">
        <w:t>All projects that include the addition</w:t>
      </w:r>
      <w:r w:rsidR="00DF424C">
        <w:t xml:space="preserve">, </w:t>
      </w:r>
      <w:r w:rsidR="003B31E3">
        <w:t>modification</w:t>
      </w:r>
      <w:r w:rsidR="00800C09">
        <w:t>,</w:t>
      </w:r>
      <w:r w:rsidR="003B31E3">
        <w:t xml:space="preserve"> and</w:t>
      </w:r>
      <w:r w:rsidR="00F2269E">
        <w:t xml:space="preserve">/or change of </w:t>
      </w:r>
      <w:r w:rsidR="00B60D52">
        <w:t>rating</w:t>
      </w:r>
      <w:r w:rsidR="00F07C50">
        <w:t>/impedance</w:t>
      </w:r>
      <w:r w:rsidR="00B60D52">
        <w:t xml:space="preserve"> or use of </w:t>
      </w:r>
      <w:r w:rsidR="00F2269E">
        <w:t>the following facility types must</w:t>
      </w:r>
      <w:r w:rsidR="004F3568">
        <w:t xml:space="preserve"> </w:t>
      </w:r>
      <w:r w:rsidR="004F3568" w:rsidRPr="004F3568">
        <w:t xml:space="preserve">enter the </w:t>
      </w:r>
      <w:r w:rsidR="00EF75AC">
        <w:t>Market Participation and Asset Implementation process</w:t>
      </w:r>
      <w:r w:rsidR="004F3568" w:rsidRPr="004F3568">
        <w:t>:</w:t>
      </w:r>
    </w:p>
    <w:p w14:paraId="20504F64" w14:textId="377BBDD4" w:rsidR="00611040" w:rsidRDefault="00B60D52" w:rsidP="00611040">
      <w:pPr>
        <w:pStyle w:val="ParaText"/>
        <w:numPr>
          <w:ilvl w:val="0"/>
          <w:numId w:val="22"/>
        </w:numPr>
      </w:pPr>
      <w:r>
        <w:t>G</w:t>
      </w:r>
      <w:r w:rsidR="00611040">
        <w:t>enerators</w:t>
      </w:r>
      <w:r w:rsidR="00EF75AC">
        <w:t xml:space="preserve"> resources of new or existing converting resources.</w:t>
      </w:r>
    </w:p>
    <w:p w14:paraId="44026880" w14:textId="77777777" w:rsidR="00611040" w:rsidRDefault="00611040" w:rsidP="00611040">
      <w:pPr>
        <w:pStyle w:val="ParaText"/>
        <w:numPr>
          <w:ilvl w:val="0"/>
          <w:numId w:val="22"/>
        </w:numPr>
      </w:pPr>
      <w:r>
        <w:t>Substations</w:t>
      </w:r>
      <w:r w:rsidR="00B60D52">
        <w:t xml:space="preserve"> associated with CAISO controlled facilities</w:t>
      </w:r>
    </w:p>
    <w:p w14:paraId="2B6FC0AE" w14:textId="77777777" w:rsidR="00611040" w:rsidRDefault="00611040" w:rsidP="00611040">
      <w:pPr>
        <w:pStyle w:val="ParaText"/>
        <w:numPr>
          <w:ilvl w:val="0"/>
          <w:numId w:val="22"/>
        </w:numPr>
      </w:pPr>
      <w:r>
        <w:t>Transmission lines</w:t>
      </w:r>
      <w:r w:rsidR="00B60D52" w:rsidRPr="00B60D52">
        <w:t xml:space="preserve"> </w:t>
      </w:r>
      <w:r w:rsidR="00B60D52">
        <w:t>and/or taps associated with CAISO controlled facilities</w:t>
      </w:r>
    </w:p>
    <w:p w14:paraId="793FA64E" w14:textId="77777777" w:rsidR="00611040" w:rsidRDefault="00B60D52" w:rsidP="00611040">
      <w:pPr>
        <w:pStyle w:val="ParaText"/>
        <w:numPr>
          <w:ilvl w:val="0"/>
          <w:numId w:val="22"/>
        </w:numPr>
      </w:pPr>
      <w:r>
        <w:t>Changes in breaker and/or disconnect arrangements, quantities, and</w:t>
      </w:r>
      <w:r w:rsidR="00DD0EB3">
        <w:t>/or</w:t>
      </w:r>
      <w:r>
        <w:t xml:space="preserve"> uses</w:t>
      </w:r>
    </w:p>
    <w:p w14:paraId="19DBE909" w14:textId="77777777" w:rsidR="00611040" w:rsidRDefault="00611040" w:rsidP="00611040">
      <w:pPr>
        <w:pStyle w:val="ParaText"/>
        <w:numPr>
          <w:ilvl w:val="0"/>
          <w:numId w:val="22"/>
        </w:numPr>
      </w:pPr>
      <w:r>
        <w:t>P</w:t>
      </w:r>
      <w:r w:rsidR="00371F74">
        <w:t xml:space="preserve">ower </w:t>
      </w:r>
      <w:r>
        <w:t>transformers</w:t>
      </w:r>
      <w:r w:rsidR="00B60D52">
        <w:t xml:space="preserve"> (</w:t>
      </w:r>
      <w:r w:rsidR="00371F74">
        <w:t>transmission</w:t>
      </w:r>
      <w:r w:rsidR="00B60D52">
        <w:t xml:space="preserve"> and distribution) connected to CAISO controlled facilities</w:t>
      </w:r>
    </w:p>
    <w:p w14:paraId="2487CAEC" w14:textId="77777777" w:rsidR="00611040" w:rsidRDefault="00611040" w:rsidP="00611040">
      <w:pPr>
        <w:pStyle w:val="ParaText"/>
        <w:numPr>
          <w:ilvl w:val="0"/>
          <w:numId w:val="22"/>
        </w:numPr>
      </w:pPr>
      <w:r>
        <w:t>Reactive equipment (reactors, capacitors, and SVCs)</w:t>
      </w:r>
      <w:r w:rsidR="00B60D52">
        <w:t xml:space="preserve"> under CAISO control</w:t>
      </w:r>
    </w:p>
    <w:p w14:paraId="0880929C" w14:textId="77777777" w:rsidR="00611040" w:rsidRDefault="00371F74" w:rsidP="00611040">
      <w:pPr>
        <w:pStyle w:val="ParaText"/>
        <w:numPr>
          <w:ilvl w:val="0"/>
          <w:numId w:val="22"/>
        </w:numPr>
      </w:pPr>
      <w:r>
        <w:t>Special Protection Schemes (SPS) that automatically control load or generation</w:t>
      </w:r>
    </w:p>
    <w:p w14:paraId="47851A1A" w14:textId="77777777" w:rsidR="00371F74" w:rsidRDefault="00371F74" w:rsidP="00611040">
      <w:pPr>
        <w:pStyle w:val="ParaText"/>
        <w:numPr>
          <w:ilvl w:val="0"/>
          <w:numId w:val="22"/>
        </w:numPr>
      </w:pPr>
      <w:r>
        <w:t>New interconnects with non-PTO loads and/or generation</w:t>
      </w:r>
    </w:p>
    <w:p w14:paraId="58473075" w14:textId="77777777" w:rsidR="00371F74" w:rsidRDefault="00371F74" w:rsidP="00611040">
      <w:pPr>
        <w:pStyle w:val="ParaText"/>
        <w:numPr>
          <w:ilvl w:val="0"/>
          <w:numId w:val="22"/>
        </w:numPr>
      </w:pPr>
      <w:r>
        <w:t>SCADA point additions and/or changes</w:t>
      </w:r>
    </w:p>
    <w:p w14:paraId="3E1AF09D" w14:textId="77777777" w:rsidR="00BF2D52" w:rsidRDefault="00371F74">
      <w:pPr>
        <w:pStyle w:val="ParaText"/>
        <w:numPr>
          <w:ilvl w:val="0"/>
          <w:numId w:val="22"/>
        </w:numPr>
      </w:pPr>
      <w:r>
        <w:t>Protective relay scheme modifications for equip</w:t>
      </w:r>
      <w:r w:rsidR="007B6805">
        <w:t>ment &gt;200kV</w:t>
      </w:r>
    </w:p>
    <w:p w14:paraId="277AD1F1" w14:textId="77777777" w:rsidR="00F03DBC" w:rsidRDefault="00F03DBC" w:rsidP="00CE33CA">
      <w:pPr>
        <w:pStyle w:val="ParaText"/>
        <w:jc w:val="left"/>
      </w:pPr>
      <w:r w:rsidRPr="004F3568">
        <w:t>Generator</w:t>
      </w:r>
      <w:r>
        <w:t xml:space="preserve"> resources</w:t>
      </w:r>
      <w:r w:rsidRPr="004F3568">
        <w:t xml:space="preserve"> will achieve their </w:t>
      </w:r>
      <w:r>
        <w:t>Sync\</w:t>
      </w:r>
      <w:r w:rsidRPr="004F3568">
        <w:t xml:space="preserve">Trial Operations date and Commercial Operation Date (COD) when they have followed and met all the milestones in </w:t>
      </w:r>
      <w:r>
        <w:t xml:space="preserve">the Market Participation and Asset Implementation process.  </w:t>
      </w:r>
    </w:p>
    <w:p w14:paraId="2A8D9765" w14:textId="50FA606D" w:rsidR="00572BB0" w:rsidRDefault="00572BB0" w:rsidP="00CE33CA">
      <w:pPr>
        <w:pStyle w:val="ParaText"/>
        <w:jc w:val="left"/>
      </w:pPr>
      <w:r>
        <w:t xml:space="preserve">The CAISO organizational groups that are the primarily involved in this scoping process include the </w:t>
      </w:r>
      <w:r w:rsidR="001213F3">
        <w:t>Transmission Plann</w:t>
      </w:r>
      <w:r w:rsidR="005B3336">
        <w:t>ing</w:t>
      </w:r>
      <w:r w:rsidR="001213F3">
        <w:t xml:space="preserve">, Grid Assets, </w:t>
      </w:r>
      <w:r w:rsidR="005A7729">
        <w:t xml:space="preserve">Outage Management, </w:t>
      </w:r>
      <w:r>
        <w:t xml:space="preserve">Network Applications, EMS Services, Model and Contract Implementation, and Operations </w:t>
      </w:r>
      <w:r w:rsidR="008C470D">
        <w:t xml:space="preserve">Engineering Services </w:t>
      </w:r>
      <w:r>
        <w:t>groups.</w:t>
      </w:r>
    </w:p>
    <w:p w14:paraId="14F5C7CC" w14:textId="77777777" w:rsidR="00572BB0" w:rsidRDefault="00572BB0">
      <w:pPr>
        <w:pStyle w:val="Heading3"/>
        <w:jc w:val="left"/>
      </w:pPr>
      <w:bookmarkStart w:id="425" w:name="_Toc196039188"/>
      <w:bookmarkStart w:id="426" w:name="_Toc391992851"/>
      <w:bookmarkStart w:id="427" w:name="_Toc414981255"/>
      <w:bookmarkStart w:id="428" w:name="_Toc528338368"/>
      <w:r>
        <w:t>FNM Data Gathering</w:t>
      </w:r>
      <w:bookmarkEnd w:id="425"/>
      <w:bookmarkEnd w:id="426"/>
      <w:bookmarkEnd w:id="427"/>
      <w:bookmarkEnd w:id="428"/>
    </w:p>
    <w:p w14:paraId="33FEA93D" w14:textId="09871AA3" w:rsidR="00572BB0" w:rsidRDefault="00572BB0" w:rsidP="00CE33CA">
      <w:pPr>
        <w:pStyle w:val="ParaText"/>
        <w:jc w:val="left"/>
      </w:pPr>
      <w:r>
        <w:t>After the projects to be included in the FNM update scope have been determined</w:t>
      </w:r>
      <w:r w:rsidR="001213F3">
        <w:t xml:space="preserve"> from RIMS</w:t>
      </w:r>
      <w:r w:rsidR="00DF424C">
        <w:t xml:space="preserve"> and the CAISO Register</w:t>
      </w:r>
      <w:r>
        <w:t xml:space="preserve">, the CAISO conducts a data gathering process </w:t>
      </w:r>
      <w:r w:rsidR="001F4208">
        <w:t xml:space="preserve">for </w:t>
      </w:r>
      <w:r w:rsidR="00EF75AC">
        <w:t xml:space="preserve">each MPAI project separately </w:t>
      </w:r>
      <w:r w:rsidR="001F4208">
        <w:t xml:space="preserve">based on </w:t>
      </w:r>
      <w:r w:rsidR="0068708E">
        <w:t>the implementation</w:t>
      </w:r>
      <w:r w:rsidR="007A1047">
        <w:t xml:space="preserve"> date</w:t>
      </w:r>
      <w:r w:rsidR="001F4208">
        <w:t xml:space="preserve"> and the MPAI guide</w:t>
      </w:r>
      <w:r w:rsidR="007A1047">
        <w:t xml:space="preserve">. The </w:t>
      </w:r>
      <w:r w:rsidR="0068708E">
        <w:t xml:space="preserve">beginning of the </w:t>
      </w:r>
      <w:r w:rsidR="007A1047">
        <w:t>data gathering process collects</w:t>
      </w:r>
      <w:r>
        <w:t xml:space="preserve"> from the appropriate </w:t>
      </w:r>
      <w:r w:rsidR="001F4208" w:rsidRPr="001F4208">
        <w:t>supply, demand, or transmission representatives</w:t>
      </w:r>
      <w:r w:rsidR="001F4208">
        <w:t>,</w:t>
      </w:r>
      <w:r w:rsidR="001F4208" w:rsidRPr="001F4208">
        <w:t xml:space="preserve"> </w:t>
      </w:r>
      <w:r>
        <w:t>the necessary network model and</w:t>
      </w:r>
      <w:r w:rsidR="001F4208">
        <w:t>/or</w:t>
      </w:r>
      <w:r>
        <w:t xml:space="preserve"> market-related data and information which are needed for the FNM. This process includes requests to the PTOs</w:t>
      </w:r>
      <w:r w:rsidR="001F4208">
        <w:t>, RC Service Customers, other Reliability Coordinators,</w:t>
      </w:r>
      <w:r>
        <w:t xml:space="preserve"> or other transmission entities </w:t>
      </w:r>
      <w:r w:rsidR="001F4208">
        <w:t xml:space="preserve">as appropriate </w:t>
      </w:r>
      <w:r>
        <w:t xml:space="preserve">for transmission network parameter data, substation configuration information, </w:t>
      </w:r>
      <w:r w:rsidR="001213F3">
        <w:t xml:space="preserve">RAS operational details, protective relay modification details, </w:t>
      </w:r>
      <w:r>
        <w:t xml:space="preserve">and real time telemetry related to the new </w:t>
      </w:r>
      <w:r w:rsidR="00DF424C">
        <w:t xml:space="preserve">or modified </w:t>
      </w:r>
      <w:r>
        <w:t>transmission facilities. This data is needed</w:t>
      </w:r>
      <w:r w:rsidR="00883114">
        <w:t xml:space="preserve"> </w:t>
      </w:r>
      <w:r w:rsidR="00714F81">
        <w:t>to ensure that the accurate grid topology and real-time data are provided to the S</w:t>
      </w:r>
      <w:r w:rsidR="0083029F">
        <w:t>t</w:t>
      </w:r>
      <w:r w:rsidR="00714F81">
        <w:t>ate Estimator</w:t>
      </w:r>
      <w:r w:rsidR="008C3BFA">
        <w:t>, other grid operations tools, and real-time situational awareness for the system operators</w:t>
      </w:r>
      <w:r w:rsidR="00714F81">
        <w:t>.</w:t>
      </w:r>
      <w:r>
        <w:t xml:space="preserve"> </w:t>
      </w:r>
      <w:r w:rsidR="008C3BFA">
        <w:t>Examples of transmission data to be submitted include, but are not limited to: type, impedance, rating and connectivity of new or modified transmission facilities</w:t>
      </w:r>
      <w:r>
        <w:t xml:space="preserve">.  </w:t>
      </w:r>
      <w:r w:rsidR="001F4208">
        <w:t xml:space="preserve">The process </w:t>
      </w:r>
      <w:r>
        <w:t xml:space="preserve">also includes requests to </w:t>
      </w:r>
      <w:r w:rsidR="001F4208">
        <w:t xml:space="preserve">supply and/or demand </w:t>
      </w:r>
      <w:r>
        <w:t>entities for facility data</w:t>
      </w:r>
      <w:r w:rsidR="008C3BFA">
        <w:t xml:space="preserve"> and</w:t>
      </w:r>
      <w:r>
        <w:t xml:space="preserve"> information related to new </w:t>
      </w:r>
      <w:r w:rsidR="000C7C9B">
        <w:t>or</w:t>
      </w:r>
      <w:r w:rsidR="001213F3">
        <w:t xml:space="preserve"> modified </w:t>
      </w:r>
      <w:r>
        <w:t>facilities.  This data is needed to both maintain and update the “wires” model portion of the FNM</w:t>
      </w:r>
      <w:r w:rsidR="00FF0B91">
        <w:t>,</w:t>
      </w:r>
      <w:r>
        <w:t xml:space="preserve"> the market-specific portions of the FNM</w:t>
      </w:r>
      <w:r w:rsidR="00FF0B91">
        <w:t>, operational instructions</w:t>
      </w:r>
      <w:r w:rsidR="008C3BFA">
        <w:t>, and provide real-time situational awareness for the system operators</w:t>
      </w:r>
      <w:r>
        <w:t>.  Examples include</w:t>
      </w:r>
      <w:r w:rsidR="008C3BFA">
        <w:t xml:space="preserve">, but are not limited to: </w:t>
      </w:r>
      <w:r>
        <w:t xml:space="preserve"> </w:t>
      </w:r>
      <w:r w:rsidR="008C3BFA">
        <w:t xml:space="preserve">unit </w:t>
      </w:r>
      <w:r>
        <w:t xml:space="preserve">type, </w:t>
      </w:r>
      <w:r w:rsidR="008C3BFA">
        <w:t>c</w:t>
      </w:r>
      <w:r>
        <w:t xml:space="preserve">apacity, ramp rate, heat rate, </w:t>
      </w:r>
      <w:r w:rsidR="00F638B2">
        <w:t xml:space="preserve">reactive capability curve, </w:t>
      </w:r>
      <w:r>
        <w:t xml:space="preserve">and operating limitations related to new </w:t>
      </w:r>
      <w:r w:rsidR="008C3BFA">
        <w:t xml:space="preserve">and re-powered </w:t>
      </w:r>
      <w:r>
        <w:t>facilities.</w:t>
      </w:r>
    </w:p>
    <w:p w14:paraId="4BAF519E" w14:textId="32EC5F93" w:rsidR="008C3BFA" w:rsidRPr="00CC772B" w:rsidRDefault="00CD4EFF" w:rsidP="008C3BFA">
      <w:pPr>
        <w:pStyle w:val="ParaText"/>
        <w:jc w:val="left"/>
      </w:pPr>
      <w:r>
        <w:t xml:space="preserve">CAISO data requirements are requested </w:t>
      </w:r>
      <w:r w:rsidR="008C3BFA" w:rsidRPr="00CC772B">
        <w:t xml:space="preserve">in the following manner: </w:t>
      </w:r>
    </w:p>
    <w:p w14:paraId="1FDAE6AD" w14:textId="70A46703" w:rsidR="008C3BFA" w:rsidRPr="00CC772B" w:rsidRDefault="008C3BFA" w:rsidP="008C3BFA">
      <w:pPr>
        <w:pStyle w:val="ParaText"/>
        <w:numPr>
          <w:ilvl w:val="0"/>
          <w:numId w:val="40"/>
        </w:numPr>
        <w:spacing w:line="240" w:lineRule="auto"/>
        <w:jc w:val="left"/>
      </w:pPr>
      <w:r w:rsidRPr="00CC772B">
        <w:t>The CAISO requests project data through the use of</w:t>
      </w:r>
      <w:r w:rsidR="0007512F">
        <w:t xml:space="preserve"> the RIMS </w:t>
      </w:r>
      <w:r w:rsidR="00875CAD">
        <w:t>system</w:t>
      </w:r>
      <w:r w:rsidR="00857FF0">
        <w:t>.</w:t>
      </w:r>
    </w:p>
    <w:p w14:paraId="5995F417" w14:textId="17F0632D" w:rsidR="008C3BFA" w:rsidRPr="00CC772B" w:rsidRDefault="008C3BFA" w:rsidP="00EB7DD6">
      <w:pPr>
        <w:pStyle w:val="ParaText"/>
        <w:numPr>
          <w:ilvl w:val="0"/>
          <w:numId w:val="40"/>
        </w:numPr>
        <w:jc w:val="left"/>
      </w:pPr>
      <w:r w:rsidRPr="00CC772B">
        <w:t xml:space="preserve">The CAISO requests project data by </w:t>
      </w:r>
      <w:r w:rsidR="003D32C5">
        <w:t xml:space="preserve">listing the required data submittals within the RIMS system on a project by project basis. The CAISO will </w:t>
      </w:r>
      <w:r w:rsidRPr="00CC772B">
        <w:t>send a</w:t>
      </w:r>
      <w:r w:rsidR="00EF08F7">
        <w:t>n email</w:t>
      </w:r>
      <w:r w:rsidRPr="00CC772B">
        <w:t xml:space="preserve"> </w:t>
      </w:r>
      <w:r w:rsidR="003D32C5">
        <w:t xml:space="preserve">notification reminder </w:t>
      </w:r>
      <w:r w:rsidRPr="00CC772B">
        <w:t xml:space="preserve">specifying the required </w:t>
      </w:r>
      <w:r w:rsidR="00EB7DD6">
        <w:t>submittal/</w:t>
      </w:r>
      <w:r w:rsidRPr="00CC772B">
        <w:t xml:space="preserve">data </w:t>
      </w:r>
      <w:r w:rsidR="00EB7DD6" w:rsidRPr="00EB7DD6">
        <w:t xml:space="preserve">within a prescribed time frame </w:t>
      </w:r>
      <w:r w:rsidRPr="00CC772B">
        <w:t xml:space="preserve">to the appropriate </w:t>
      </w:r>
      <w:r w:rsidR="00EB7DD6">
        <w:t>supply, demand or transmission</w:t>
      </w:r>
      <w:r w:rsidR="00EB7DD6" w:rsidRPr="00CC772B">
        <w:t xml:space="preserve"> </w:t>
      </w:r>
      <w:r w:rsidRPr="00CC772B">
        <w:t>representative</w:t>
      </w:r>
      <w:r w:rsidR="0013732D">
        <w:t xml:space="preserve"> </w:t>
      </w:r>
      <w:r w:rsidR="008C470D">
        <w:t xml:space="preserve">that </w:t>
      </w:r>
      <w:r w:rsidR="0013732D">
        <w:t>has not been received or accepted by the CAISO.</w:t>
      </w:r>
      <w:r w:rsidRPr="00CC772B">
        <w:t xml:space="preserve"> </w:t>
      </w:r>
    </w:p>
    <w:p w14:paraId="16F20024" w14:textId="38753AD3" w:rsidR="008C3BFA" w:rsidRDefault="008C3BFA" w:rsidP="008C3BFA">
      <w:pPr>
        <w:pStyle w:val="ParaText"/>
        <w:jc w:val="left"/>
      </w:pPr>
      <w:r w:rsidRPr="00CC772B">
        <w:t xml:space="preserve">The </w:t>
      </w:r>
      <w:r w:rsidR="00F50B84" w:rsidRPr="00F50B84">
        <w:t xml:space="preserve">supply, demand or transmission </w:t>
      </w:r>
      <w:r w:rsidRPr="00CC772B">
        <w:t xml:space="preserve">representative responds to the CAISO </w:t>
      </w:r>
      <w:r w:rsidR="00F50B84">
        <w:t xml:space="preserve">MPAI submittal/data </w:t>
      </w:r>
      <w:r w:rsidRPr="00CC772B">
        <w:t>request</w:t>
      </w:r>
      <w:r w:rsidR="00F50B84">
        <w:t>s</w:t>
      </w:r>
      <w:r w:rsidRPr="00CC772B">
        <w:t xml:space="preserve"> using the </w:t>
      </w:r>
      <w:r w:rsidR="00875CAD">
        <w:t>RIMS system to upload all required</w:t>
      </w:r>
      <w:r w:rsidR="00F50B84" w:rsidRPr="00F50B84">
        <w:t xml:space="preserve"> </w:t>
      </w:r>
      <w:r w:rsidR="00F50B84">
        <w:t>submittal/data</w:t>
      </w:r>
      <w:r w:rsidR="00875CAD">
        <w:t>.</w:t>
      </w:r>
      <w:r w:rsidR="001A25EA" w:rsidRPr="00CC772B" w:rsidDel="00875CAD">
        <w:t xml:space="preserve"> </w:t>
      </w:r>
    </w:p>
    <w:p w14:paraId="5CFC169B" w14:textId="2F754403" w:rsidR="00572BB0" w:rsidRDefault="00572BB0">
      <w:pPr>
        <w:pStyle w:val="Heading3"/>
        <w:jc w:val="left"/>
      </w:pPr>
      <w:bookmarkStart w:id="429" w:name="_Toc196039189"/>
      <w:bookmarkStart w:id="430" w:name="_Toc391992852"/>
      <w:bookmarkStart w:id="431" w:name="_Toc414981256"/>
      <w:bookmarkStart w:id="432" w:name="_Toc528338369"/>
      <w:r>
        <w:t xml:space="preserve">Finalize FNM Scope and </w:t>
      </w:r>
      <w:bookmarkEnd w:id="429"/>
      <w:bookmarkEnd w:id="430"/>
      <w:bookmarkEnd w:id="431"/>
      <w:bookmarkEnd w:id="432"/>
      <w:r w:rsidR="006021A6" w:rsidRPr="006021A6">
        <w:t>Scope Change Management</w:t>
      </w:r>
    </w:p>
    <w:p w14:paraId="4DFC149F" w14:textId="7AA32FE5" w:rsidR="00572BB0" w:rsidRDefault="008C470D" w:rsidP="00CE33CA">
      <w:pPr>
        <w:pStyle w:val="ParaText"/>
        <w:jc w:val="left"/>
      </w:pPr>
      <w:r>
        <w:t>The final FNM Scope is made up of all projects</w:t>
      </w:r>
      <w:r w:rsidR="002B6175">
        <w:t xml:space="preserve"> that successfully submit</w:t>
      </w:r>
      <w:r>
        <w:t xml:space="preserve"> all required documents, as per the MPAI process timeline for the project</w:t>
      </w:r>
      <w:r w:rsidR="002B6175">
        <w:t xml:space="preserve">.  </w:t>
      </w:r>
      <w:r w:rsidR="005415BE">
        <w:t xml:space="preserve">Resource or </w:t>
      </w:r>
      <w:r w:rsidR="00147E8B">
        <w:t xml:space="preserve">Transmission </w:t>
      </w:r>
      <w:r w:rsidR="005415BE">
        <w:t xml:space="preserve">Asset projects </w:t>
      </w:r>
      <w:r w:rsidR="00572BB0">
        <w:t xml:space="preserve">for which adequate and complete information cannot be provided in </w:t>
      </w:r>
      <w:r w:rsidR="005415BE">
        <w:t xml:space="preserve">the MPAI </w:t>
      </w:r>
      <w:r>
        <w:t xml:space="preserve">process </w:t>
      </w:r>
      <w:r w:rsidR="005415BE">
        <w:t>timing</w:t>
      </w:r>
      <w:r w:rsidR="002B6175">
        <w:t>,</w:t>
      </w:r>
      <w:r w:rsidR="00572BB0">
        <w:t xml:space="preserve"> will be excluded from </w:t>
      </w:r>
      <w:r w:rsidR="002B6175">
        <w:t xml:space="preserve">this </w:t>
      </w:r>
      <w:r w:rsidR="00572BB0">
        <w:t>next update of the FNM.  This may preclude facilities from being interconnected to the grid or participating in the market according to the facility owner’s desired schedule</w:t>
      </w:r>
      <w:r w:rsidR="00D87251">
        <w:t>. This</w:t>
      </w:r>
      <w:r w:rsidR="00572BB0">
        <w:t xml:space="preserve"> may</w:t>
      </w:r>
      <w:r w:rsidR="00D87251">
        <w:t xml:space="preserve"> also</w:t>
      </w:r>
      <w:r w:rsidR="00572BB0">
        <w:t xml:space="preserve"> impact the overall solutions derived from the FNM</w:t>
      </w:r>
      <w:r w:rsidR="00883114">
        <w:t xml:space="preserve"> or may limit approvals for outage requests</w:t>
      </w:r>
      <w:r w:rsidR="00572BB0">
        <w:t xml:space="preserve">.  It is imperative and essential that </w:t>
      </w:r>
      <w:r w:rsidR="00147E8B" w:rsidRPr="00147E8B">
        <w:t xml:space="preserve">supply, demand or transmission representatives </w:t>
      </w:r>
      <w:r w:rsidR="00572BB0">
        <w:t xml:space="preserve">make full and complete data and information available to the CAISO sufficiently in advance </w:t>
      </w:r>
      <w:r w:rsidR="005415BE">
        <w:t>of the MPAI bucket</w:t>
      </w:r>
      <w:r w:rsidR="00147E8B">
        <w:t>1/</w:t>
      </w:r>
      <w:r w:rsidR="005415BE">
        <w:t>bundle</w:t>
      </w:r>
      <w:r w:rsidR="00147E8B">
        <w:t>1</w:t>
      </w:r>
      <w:r w:rsidR="005415BE">
        <w:t xml:space="preserve"> timeline</w:t>
      </w:r>
      <w:r w:rsidR="00572BB0">
        <w:t xml:space="preserve"> that the </w:t>
      </w:r>
      <w:r w:rsidR="00147E8B" w:rsidRPr="00147E8B">
        <w:t xml:space="preserve">supply, demand or transmission representatives </w:t>
      </w:r>
      <w:r w:rsidR="00572BB0">
        <w:t xml:space="preserve">expects to interconnect </w:t>
      </w:r>
      <w:r w:rsidR="00147E8B">
        <w:t xml:space="preserve">to, modify, update, </w:t>
      </w:r>
      <w:r w:rsidR="00DF424C">
        <w:t xml:space="preserve">or remove </w:t>
      </w:r>
      <w:r w:rsidR="00FF0B91">
        <w:t xml:space="preserve">project </w:t>
      </w:r>
      <w:r w:rsidR="00572BB0">
        <w:t xml:space="preserve">facilities </w:t>
      </w:r>
      <w:r w:rsidR="00DF424C">
        <w:t xml:space="preserve">from </w:t>
      </w:r>
      <w:r w:rsidR="00572BB0">
        <w:t xml:space="preserve">the grid. </w:t>
      </w:r>
      <w:r w:rsidR="00C37BB1">
        <w:t xml:space="preserve"> </w:t>
      </w:r>
      <w:r w:rsidR="00572BB0">
        <w:t>See discussion of timing in the following sections.</w:t>
      </w:r>
    </w:p>
    <w:p w14:paraId="06CCDFAF" w14:textId="77777777" w:rsidR="006021A6" w:rsidRPr="006021A6" w:rsidRDefault="006021A6" w:rsidP="00CC321A">
      <w:pPr>
        <w:spacing w:after="240" w:line="300" w:lineRule="auto"/>
        <w:jc w:val="left"/>
        <w:rPr>
          <w:rFonts w:cs="Arial"/>
          <w:szCs w:val="22"/>
        </w:rPr>
      </w:pPr>
      <w:r w:rsidRPr="006021A6">
        <w:rPr>
          <w:rFonts w:cs="Arial"/>
          <w:szCs w:val="22"/>
        </w:rPr>
        <w:t>The Scope Change Management process is used for a project to be added into the FNM scope after the Customer Model Document Submission Deadline and before the Late Model Scope Change Request Deadline. The above two deadlines are listed in the yearly Schedule for Full Network Model Database Release, published on CAISO public site, WEIM site, and RC West Portal.</w:t>
      </w:r>
    </w:p>
    <w:p w14:paraId="6F0823AF" w14:textId="61510DC6" w:rsidR="00DD78F7" w:rsidRDefault="006021A6" w:rsidP="00CC321A">
      <w:pPr>
        <w:spacing w:after="240" w:line="300" w:lineRule="auto"/>
        <w:jc w:val="left"/>
        <w:rPr>
          <w:rFonts w:cs="Arial"/>
          <w:b/>
          <w:szCs w:val="22"/>
        </w:rPr>
      </w:pPr>
      <w:r w:rsidRPr="006021A6">
        <w:rPr>
          <w:rFonts w:cs="Arial"/>
          <w:szCs w:val="22"/>
        </w:rPr>
        <w:t>The request needs to be submitted to FullNetworkModel@caiso.com with an electronic attachment of the Late Model Scope Change Request Form with all fields completed. The Late Model Scope Change Request Form can be downloaded from CAISO public site</w:t>
      </w:r>
      <w:r w:rsidR="00172E40">
        <w:rPr>
          <w:rFonts w:cs="Arial"/>
          <w:szCs w:val="22"/>
        </w:rPr>
        <w:t xml:space="preserve"> </w:t>
      </w:r>
      <w:r w:rsidR="00172E40" w:rsidRPr="00172E40">
        <w:rPr>
          <w:rFonts w:cs="Arial"/>
          <w:szCs w:val="22"/>
        </w:rPr>
        <w:t>(</w:t>
      </w:r>
      <w:hyperlink r:id="rId115" w:history="1">
        <w:r w:rsidR="00172E40" w:rsidRPr="00172E40">
          <w:rPr>
            <w:rStyle w:val="Hyperlink"/>
            <w:rFonts w:cs="Arial"/>
            <w:szCs w:val="22"/>
          </w:rPr>
          <w:t>Direct Web Link</w:t>
        </w:r>
      </w:hyperlink>
      <w:r w:rsidR="00172E40" w:rsidRPr="00172E40">
        <w:rPr>
          <w:rFonts w:cs="Arial"/>
          <w:szCs w:val="22"/>
        </w:rPr>
        <w:t>)</w:t>
      </w:r>
      <w:r w:rsidRPr="006021A6">
        <w:rPr>
          <w:rFonts w:cs="Arial"/>
          <w:szCs w:val="22"/>
        </w:rPr>
        <w:t>, WEIM site</w:t>
      </w:r>
      <w:r w:rsidR="00172E40">
        <w:rPr>
          <w:rFonts w:cs="Arial"/>
          <w:szCs w:val="22"/>
        </w:rPr>
        <w:t xml:space="preserve"> </w:t>
      </w:r>
      <w:r w:rsidR="00172E40" w:rsidRPr="00172E40">
        <w:rPr>
          <w:rFonts w:cs="Arial"/>
          <w:szCs w:val="22"/>
        </w:rPr>
        <w:t>(</w:t>
      </w:r>
      <w:hyperlink r:id="rId116" w:history="1">
        <w:r w:rsidR="00172E40" w:rsidRPr="00172E40">
          <w:rPr>
            <w:rStyle w:val="Hyperlink"/>
            <w:rFonts w:cs="Arial"/>
            <w:szCs w:val="22"/>
          </w:rPr>
          <w:t>Direct Web Link</w:t>
        </w:r>
      </w:hyperlink>
      <w:r w:rsidR="00172E40" w:rsidRPr="00172E40">
        <w:rPr>
          <w:rFonts w:cs="Arial"/>
          <w:szCs w:val="22"/>
        </w:rPr>
        <w:t>)</w:t>
      </w:r>
      <w:r w:rsidRPr="006021A6">
        <w:rPr>
          <w:rFonts w:cs="Arial"/>
          <w:szCs w:val="22"/>
        </w:rPr>
        <w:t>, and RC West Portal</w:t>
      </w:r>
      <w:r w:rsidR="00172E40">
        <w:rPr>
          <w:rFonts w:cs="Arial"/>
          <w:szCs w:val="22"/>
        </w:rPr>
        <w:t xml:space="preserve"> </w:t>
      </w:r>
      <w:r w:rsidR="00172E40" w:rsidRPr="00172E40">
        <w:rPr>
          <w:rFonts w:cs="Arial"/>
          <w:szCs w:val="22"/>
        </w:rPr>
        <w:t>(</w:t>
      </w:r>
      <w:hyperlink r:id="rId117" w:history="1">
        <w:r w:rsidR="00172E40" w:rsidRPr="00172E40">
          <w:rPr>
            <w:rStyle w:val="Hyperlink"/>
            <w:rFonts w:cs="Arial"/>
            <w:szCs w:val="22"/>
          </w:rPr>
          <w:t>Direct Web Link</w:t>
        </w:r>
      </w:hyperlink>
      <w:r w:rsidR="00172E40" w:rsidRPr="00172E40">
        <w:rPr>
          <w:rFonts w:cs="Arial"/>
          <w:szCs w:val="22"/>
        </w:rPr>
        <w:t>)</w:t>
      </w:r>
      <w:r w:rsidRPr="006021A6">
        <w:rPr>
          <w:rFonts w:cs="Arial"/>
          <w:szCs w:val="22"/>
        </w:rPr>
        <w:t>. Once the completed request is received, it will be reviewed by CAISO. The review criteria includes, among other things, operational and financial urgency and FNM schedule impact. The approval or rejection decision will be made and communicated to the original requestor/entity. If the project is approved, it will be included in the current FNM scope and built in the model. If the project is rejected, it will be automatically assigned to the next available FNM scope.</w:t>
      </w:r>
      <w:r w:rsidR="00DD78F7" w:rsidRPr="00DD78F7">
        <w:rPr>
          <w:rFonts w:cs="Arial"/>
          <w:b/>
          <w:szCs w:val="22"/>
        </w:rPr>
        <w:t xml:space="preserve"> </w:t>
      </w:r>
    </w:p>
    <w:p w14:paraId="7CAE01BB" w14:textId="7B354350" w:rsidR="006021A6" w:rsidRPr="006021A6" w:rsidRDefault="00DD78F7" w:rsidP="00CC321A">
      <w:pPr>
        <w:spacing w:after="240" w:line="300" w:lineRule="auto"/>
        <w:jc w:val="left"/>
        <w:rPr>
          <w:rFonts w:cs="Arial"/>
          <w:szCs w:val="22"/>
        </w:rPr>
      </w:pPr>
      <w:r w:rsidRPr="00DD78F7">
        <w:rPr>
          <w:rFonts w:cs="Arial"/>
          <w:szCs w:val="22"/>
        </w:rPr>
        <w:t xml:space="preserve">Any incomplete request </w:t>
      </w:r>
      <w:r w:rsidR="00A840B7" w:rsidRPr="00DD78F7">
        <w:rPr>
          <w:rFonts w:cs="Arial"/>
          <w:szCs w:val="22"/>
        </w:rPr>
        <w:t>will not be accepted</w:t>
      </w:r>
      <w:r w:rsidR="00A840B7">
        <w:rPr>
          <w:rFonts w:cs="Arial"/>
          <w:szCs w:val="22"/>
        </w:rPr>
        <w:t>.</w:t>
      </w:r>
      <w:r w:rsidR="00A840B7" w:rsidRPr="00DD78F7">
        <w:rPr>
          <w:rFonts w:cs="Arial"/>
          <w:szCs w:val="22"/>
        </w:rPr>
        <w:t xml:space="preserve"> </w:t>
      </w:r>
      <w:r w:rsidR="00D17642">
        <w:rPr>
          <w:rFonts w:cs="Arial"/>
          <w:szCs w:val="22"/>
        </w:rPr>
        <w:t xml:space="preserve">A </w:t>
      </w:r>
      <w:r w:rsidRPr="00DD78F7">
        <w:rPr>
          <w:rFonts w:cs="Arial"/>
          <w:szCs w:val="22"/>
        </w:rPr>
        <w:t>request submitted after the Late Model Scope Change Request Deadline</w:t>
      </w:r>
      <w:r w:rsidR="00A840B7">
        <w:rPr>
          <w:rFonts w:cs="Arial"/>
          <w:szCs w:val="22"/>
        </w:rPr>
        <w:t xml:space="preserve"> </w:t>
      </w:r>
      <w:r w:rsidR="00A840B7" w:rsidRPr="00A840B7">
        <w:rPr>
          <w:rFonts w:cs="Arial"/>
          <w:szCs w:val="22"/>
        </w:rPr>
        <w:t>will be evaluated for approval or rejection by CAISO on a case-by-case basis.</w:t>
      </w:r>
    </w:p>
    <w:p w14:paraId="2992811A" w14:textId="0A0633B2" w:rsidR="00572BB0" w:rsidRDefault="006021A6">
      <w:pPr>
        <w:pStyle w:val="Heading3"/>
        <w:jc w:val="left"/>
      </w:pPr>
      <w:bookmarkStart w:id="433" w:name="_Toc196039190"/>
      <w:bookmarkStart w:id="434" w:name="_Toc391992853"/>
      <w:bookmarkStart w:id="435" w:name="_Toc414981257"/>
      <w:bookmarkStart w:id="436" w:name="_Toc528338370"/>
      <w:r>
        <w:t xml:space="preserve">Update &amp; Test FNM, </w:t>
      </w:r>
      <w:r w:rsidR="00572BB0">
        <w:t>Test Bid Preparation</w:t>
      </w:r>
      <w:r>
        <w:t>,</w:t>
      </w:r>
      <w:r w:rsidR="00572BB0">
        <w:t xml:space="preserve"> and Market Simulation</w:t>
      </w:r>
      <w:bookmarkEnd w:id="433"/>
      <w:bookmarkEnd w:id="434"/>
      <w:bookmarkEnd w:id="435"/>
      <w:bookmarkEnd w:id="436"/>
    </w:p>
    <w:p w14:paraId="50CCC405" w14:textId="77777777" w:rsidR="006021A6" w:rsidRDefault="006021A6" w:rsidP="006021A6">
      <w:pPr>
        <w:pStyle w:val="ParaText"/>
        <w:jc w:val="left"/>
      </w:pPr>
      <w:r>
        <w:t>Based on the final FNM update scope, the CAISO begins the process to update the various facets of the FNM (e.g., “wires” model, market data bases, etc.) and to test the new model in the CAISO’s various operating environments.  Depending on the nature and complexity of the model changes, the maintenance and update process may include a market simulation test involving the</w:t>
      </w:r>
      <w:r w:rsidRPr="00EB5653">
        <w:t xml:space="preserve"> supply, demand or transmission representatives.</w:t>
      </w:r>
    </w:p>
    <w:p w14:paraId="7FD8C78E" w14:textId="46D21650" w:rsidR="00D82658" w:rsidRDefault="00D82658" w:rsidP="00CE33CA">
      <w:pPr>
        <w:pStyle w:val="ParaText"/>
        <w:jc w:val="left"/>
      </w:pPr>
      <w:r w:rsidRPr="00D82658">
        <w:t>This step does not apply to RC related functions.</w:t>
      </w:r>
    </w:p>
    <w:p w14:paraId="746F9D08" w14:textId="49EC0DC3" w:rsidR="00572BB0" w:rsidRDefault="00572BB0" w:rsidP="00CE33CA">
      <w:pPr>
        <w:pStyle w:val="ParaText"/>
        <w:jc w:val="left"/>
      </w:pPr>
      <w:r>
        <w:t xml:space="preserve">This step in the process includes the actions needed to generate the test bids required for developing and testing new Full Network Model including a market simulation test if required by the changes included in the scope of the FNM update. </w:t>
      </w:r>
    </w:p>
    <w:p w14:paraId="78E82CE5" w14:textId="0F2DAE5F" w:rsidR="00572BB0" w:rsidRDefault="00572BB0" w:rsidP="00CE33CA">
      <w:pPr>
        <w:pStyle w:val="ParaText"/>
        <w:jc w:val="left"/>
      </w:pPr>
      <w:r>
        <w:t>The test bids are required to be generated for all market resources including Generators, Non-Participating Loads</w:t>
      </w:r>
      <w:r w:rsidR="00345B50">
        <w:t xml:space="preserve">, </w:t>
      </w:r>
      <w:r w:rsidR="00FE4953" w:rsidRPr="00FE4953">
        <w:t xml:space="preserve">Reliability Demand Response Resources or </w:t>
      </w:r>
      <w:r w:rsidR="00345B50">
        <w:t>Proxy Demand Resources</w:t>
      </w:r>
      <w:r>
        <w:t>, Interties, resources</w:t>
      </w:r>
      <w:r w:rsidR="005D427F">
        <w:t xml:space="preserve"> in external Balancing Authority Area</w:t>
      </w:r>
      <w:r>
        <w:t xml:space="preserve">, etc. The test bids are stored in a repository for future reference and new model testing. For the internal integration test, CAISO will prepare market bids for IFM/RTM applications. For the market simulation, </w:t>
      </w:r>
      <w:r w:rsidR="00720B70">
        <w:t xml:space="preserve">bids </w:t>
      </w:r>
      <w:r>
        <w:t>will be prepared by Market Participants who will participate in the market simulation. The purpose of the market simulation is to test the CAISO market software applications and market participants’ software applications to be able to accomplish the changes of the Full Network Model release.</w:t>
      </w:r>
    </w:p>
    <w:p w14:paraId="7E0F4A18" w14:textId="77777777" w:rsidR="00572BB0" w:rsidRDefault="00572BB0">
      <w:pPr>
        <w:pStyle w:val="Heading3"/>
        <w:jc w:val="left"/>
      </w:pPr>
      <w:bookmarkStart w:id="437" w:name="_Toc196039191"/>
      <w:bookmarkStart w:id="438" w:name="_Toc391992854"/>
      <w:bookmarkStart w:id="439" w:name="_Toc414981258"/>
      <w:bookmarkStart w:id="440" w:name="_Toc528338371"/>
      <w:r>
        <w:t>Production Promotion and Timing</w:t>
      </w:r>
      <w:bookmarkEnd w:id="437"/>
      <w:bookmarkEnd w:id="438"/>
      <w:bookmarkEnd w:id="439"/>
      <w:bookmarkEnd w:id="440"/>
    </w:p>
    <w:p w14:paraId="2B9A7321" w14:textId="634C37C0" w:rsidR="00572BB0" w:rsidRDefault="00572BB0" w:rsidP="00CE33CA">
      <w:pPr>
        <w:pStyle w:val="ParaText"/>
        <w:jc w:val="left"/>
      </w:pPr>
      <w:r>
        <w:t xml:space="preserve">After successful testing of all necessary CAISO systems as well as </w:t>
      </w:r>
      <w:r w:rsidR="00720B70" w:rsidRPr="00720B70">
        <w:t>supply, demand</w:t>
      </w:r>
      <w:r w:rsidR="00720B70">
        <w:t xml:space="preserve"> </w:t>
      </w:r>
      <w:r w:rsidR="00037CB0">
        <w:t>and/</w:t>
      </w:r>
      <w:r w:rsidR="00720B70">
        <w:t xml:space="preserve">or transmission representative </w:t>
      </w:r>
      <w:r>
        <w:t>systems if required by the scope of the FNM update, a coordination process will be used to plan and implement the promotion of the new production version</w:t>
      </w:r>
      <w:r w:rsidR="00720B70">
        <w:t xml:space="preserve"> of the FNM</w:t>
      </w:r>
      <w:r>
        <w:t xml:space="preserve"> to the </w:t>
      </w:r>
      <w:r w:rsidR="00720B70">
        <w:t xml:space="preserve">CAISO </w:t>
      </w:r>
      <w:r>
        <w:t xml:space="preserve">production system as well as </w:t>
      </w:r>
      <w:r w:rsidR="00720B70">
        <w:t xml:space="preserve">the </w:t>
      </w:r>
      <w:r w:rsidR="00720B70" w:rsidRPr="00720B70">
        <w:t>supply, demand</w:t>
      </w:r>
      <w:r w:rsidR="00720B70">
        <w:t xml:space="preserve"> and/or transmission representative </w:t>
      </w:r>
      <w:r>
        <w:t>systems.</w:t>
      </w:r>
    </w:p>
    <w:p w14:paraId="5F3F8EEE" w14:textId="77777777" w:rsidR="00572BB0" w:rsidRDefault="00572BB0">
      <w:pPr>
        <w:pStyle w:val="Heading3"/>
        <w:jc w:val="left"/>
      </w:pPr>
      <w:bookmarkStart w:id="441" w:name="_Toc196039192"/>
      <w:bookmarkStart w:id="442" w:name="_Toc391992855"/>
      <w:bookmarkStart w:id="443" w:name="_Toc414981259"/>
      <w:bookmarkStart w:id="444" w:name="_Toc528338372"/>
      <w:r>
        <w:t>Update</w:t>
      </w:r>
      <w:r w:rsidR="004B2F26">
        <w:t>s</w:t>
      </w:r>
      <w:r>
        <w:t xml:space="preserve"> of FNM and Time Frame</w:t>
      </w:r>
      <w:bookmarkEnd w:id="441"/>
      <w:bookmarkEnd w:id="442"/>
      <w:bookmarkEnd w:id="443"/>
      <w:bookmarkEnd w:id="444"/>
    </w:p>
    <w:p w14:paraId="245B276A" w14:textId="6405B07A" w:rsidR="00572BB0" w:rsidRDefault="00572BB0" w:rsidP="00CE33CA">
      <w:pPr>
        <w:pStyle w:val="ParaText"/>
        <w:jc w:val="left"/>
      </w:pPr>
      <w:r>
        <w:t xml:space="preserve">The FNM maintenance and update process will occur on a periodic basis.  The time associated with each periodic update </w:t>
      </w:r>
      <w:r w:rsidR="00602023">
        <w:t xml:space="preserve">may </w:t>
      </w:r>
      <w:r>
        <w:t xml:space="preserve">vary based on various factors, including the complexity and nature of the updates required, the schedule for new projects connecting to </w:t>
      </w:r>
      <w:r w:rsidR="00DF424C">
        <w:t xml:space="preserve">or disconnecting from </w:t>
      </w:r>
      <w:r>
        <w:t xml:space="preserve">the grid, operating systems software updates that are also being made, the level and nature of FNM testing that must be performed, and other factors which can only be assessed immediately prior to each update cycle.  The CAISO is not responsible for delays in beginning market participation or for incompleteness or incorrectness based on the failure of </w:t>
      </w:r>
      <w:r w:rsidR="00602023" w:rsidRPr="00602023">
        <w:t xml:space="preserve">supply, demand or transmission representatives </w:t>
      </w:r>
      <w:r>
        <w:t xml:space="preserve">to </w:t>
      </w:r>
      <w:r w:rsidR="00BF5930">
        <w:t>enter</w:t>
      </w:r>
      <w:r>
        <w:t xml:space="preserve"> all facility additions or changes </w:t>
      </w:r>
      <w:r w:rsidR="00BF5930">
        <w:t xml:space="preserve">into RIMS </w:t>
      </w:r>
      <w:r w:rsidR="00DF424C">
        <w:t xml:space="preserve">and the CAISO Register </w:t>
      </w:r>
      <w:r>
        <w:t>or to make full and complete data and information available to the CAISO on the schedule required by the CAISO.</w:t>
      </w:r>
    </w:p>
    <w:p w14:paraId="5803D703" w14:textId="16499EC8" w:rsidR="00081525" w:rsidRDefault="00081525" w:rsidP="00081525">
      <w:pPr>
        <w:pStyle w:val="Heading3"/>
        <w:jc w:val="left"/>
      </w:pPr>
      <w:bookmarkStart w:id="445" w:name="_Toc391992856"/>
      <w:bookmarkStart w:id="446" w:name="_Toc414981260"/>
      <w:bookmarkStart w:id="447" w:name="_Toc528338373"/>
      <w:r>
        <w:t xml:space="preserve">Notification </w:t>
      </w:r>
      <w:r w:rsidR="004B2F26">
        <w:t xml:space="preserve">to CAISO </w:t>
      </w:r>
      <w:r>
        <w:t xml:space="preserve">of </w:t>
      </w:r>
      <w:r w:rsidR="009D7510">
        <w:t xml:space="preserve">New Equipment </w:t>
      </w:r>
      <w:r>
        <w:t>Release</w:t>
      </w:r>
      <w:r w:rsidR="003B31E3">
        <w:t>, Re-rated equipment,</w:t>
      </w:r>
      <w:r>
        <w:t xml:space="preserve"> </w:t>
      </w:r>
      <w:r w:rsidR="00BA0C08">
        <w:t xml:space="preserve">Updated Impedances, </w:t>
      </w:r>
      <w:r>
        <w:t>o</w:t>
      </w:r>
      <w:r w:rsidR="009D7510">
        <w:t xml:space="preserve">r Existing </w:t>
      </w:r>
      <w:r>
        <w:t>Equipment</w:t>
      </w:r>
      <w:r w:rsidR="00E45D72">
        <w:t xml:space="preserve"> </w:t>
      </w:r>
      <w:r w:rsidR="009D7510">
        <w:t>Removal</w:t>
      </w:r>
      <w:bookmarkEnd w:id="445"/>
      <w:bookmarkEnd w:id="446"/>
      <w:bookmarkEnd w:id="447"/>
    </w:p>
    <w:p w14:paraId="265C6F33" w14:textId="63DFE194" w:rsidR="00EF5EA8" w:rsidRPr="00542A5C" w:rsidRDefault="00EF5EA8" w:rsidP="00542A5C">
      <w:pPr>
        <w:pStyle w:val="ParaText"/>
        <w:jc w:val="left"/>
        <w:rPr>
          <w:rFonts w:cs="Arial"/>
          <w:szCs w:val="22"/>
        </w:rPr>
      </w:pPr>
      <w:r w:rsidRPr="00542A5C">
        <w:rPr>
          <w:rFonts w:cs="Arial"/>
          <w:szCs w:val="22"/>
        </w:rPr>
        <w:t>When an outage will result in the release of new transmission equipment for service, the removal of transmission equipment from service</w:t>
      </w:r>
      <w:r w:rsidR="00844A12">
        <w:rPr>
          <w:rFonts w:cs="Arial"/>
          <w:szCs w:val="22"/>
        </w:rPr>
        <w:t>,</w:t>
      </w:r>
      <w:r w:rsidRPr="00542A5C">
        <w:rPr>
          <w:rFonts w:cs="Arial"/>
          <w:szCs w:val="22"/>
        </w:rPr>
        <w:t xml:space="preserve"> or </w:t>
      </w:r>
      <w:r w:rsidR="006147CB">
        <w:rPr>
          <w:rFonts w:cs="Arial"/>
          <w:szCs w:val="22"/>
        </w:rPr>
        <w:t xml:space="preserve">re-rating of </w:t>
      </w:r>
      <w:r w:rsidRPr="00542A5C">
        <w:rPr>
          <w:rFonts w:cs="Arial"/>
          <w:szCs w:val="22"/>
        </w:rPr>
        <w:t xml:space="preserve">equipment, the </w:t>
      </w:r>
      <w:r w:rsidR="00037CB0">
        <w:rPr>
          <w:rFonts w:cs="Arial"/>
          <w:szCs w:val="22"/>
        </w:rPr>
        <w:t>facility</w:t>
      </w:r>
      <w:r w:rsidR="00BA0C08">
        <w:rPr>
          <w:rFonts w:cs="Arial"/>
          <w:szCs w:val="22"/>
        </w:rPr>
        <w:t xml:space="preserve"> representative </w:t>
      </w:r>
      <w:r w:rsidR="00441BAA">
        <w:rPr>
          <w:rFonts w:cs="Arial"/>
          <w:szCs w:val="22"/>
        </w:rPr>
        <w:t xml:space="preserve">will clearly identify </w:t>
      </w:r>
      <w:r w:rsidRPr="00542A5C">
        <w:rPr>
          <w:rFonts w:cs="Arial"/>
          <w:szCs w:val="22"/>
        </w:rPr>
        <w:t xml:space="preserve">in the </w:t>
      </w:r>
      <w:r w:rsidR="00D9067A" w:rsidRPr="00D9067A">
        <w:rPr>
          <w:rFonts w:cs="Arial"/>
          <w:szCs w:val="22"/>
        </w:rPr>
        <w:t xml:space="preserve">CAISO </w:t>
      </w:r>
      <w:r w:rsidRPr="00542A5C">
        <w:rPr>
          <w:rFonts w:cs="Arial"/>
          <w:szCs w:val="22"/>
        </w:rPr>
        <w:t xml:space="preserve">outage request submitted to the CAISO </w:t>
      </w:r>
      <w:r w:rsidR="00F36210">
        <w:rPr>
          <w:rFonts w:cs="Arial"/>
          <w:szCs w:val="22"/>
        </w:rPr>
        <w:t xml:space="preserve">via the outage management system (WebOMS), </w:t>
      </w:r>
      <w:r w:rsidRPr="00542A5C">
        <w:rPr>
          <w:rFonts w:cs="Arial"/>
          <w:szCs w:val="22"/>
        </w:rPr>
        <w:t xml:space="preserve">the specific equipment that will be changed during the outage.  Failure to supply this information </w:t>
      </w:r>
      <w:r w:rsidR="004A052F">
        <w:rPr>
          <w:rFonts w:cs="Arial"/>
          <w:szCs w:val="22"/>
        </w:rPr>
        <w:t xml:space="preserve">in WebOMS </w:t>
      </w:r>
      <w:r w:rsidRPr="00542A5C">
        <w:rPr>
          <w:rFonts w:cs="Arial"/>
          <w:szCs w:val="22"/>
        </w:rPr>
        <w:t xml:space="preserve">will delay the </w:t>
      </w:r>
      <w:r w:rsidR="003C2CDC">
        <w:rPr>
          <w:rFonts w:cs="Arial"/>
          <w:szCs w:val="22"/>
        </w:rPr>
        <w:t>activation</w:t>
      </w:r>
      <w:r w:rsidR="003C2CDC" w:rsidRPr="00542A5C">
        <w:rPr>
          <w:rFonts w:cs="Arial"/>
          <w:szCs w:val="22"/>
        </w:rPr>
        <w:t xml:space="preserve"> </w:t>
      </w:r>
      <w:r w:rsidRPr="00542A5C">
        <w:rPr>
          <w:rFonts w:cs="Arial"/>
          <w:szCs w:val="22"/>
        </w:rPr>
        <w:t>of new/modified equipment in the FNM, resulting in potential impact to LMPs</w:t>
      </w:r>
      <w:r w:rsidR="003C2CDC">
        <w:rPr>
          <w:rFonts w:cs="Arial"/>
          <w:szCs w:val="22"/>
        </w:rPr>
        <w:t xml:space="preserve"> or reliability</w:t>
      </w:r>
      <w:r w:rsidRPr="00542A5C">
        <w:rPr>
          <w:rFonts w:cs="Arial"/>
          <w:szCs w:val="22"/>
        </w:rPr>
        <w:t xml:space="preserve">.  The </w:t>
      </w:r>
      <w:r w:rsidR="003C2CDC" w:rsidRPr="003C2CDC">
        <w:rPr>
          <w:rFonts w:cs="Arial"/>
          <w:szCs w:val="22"/>
        </w:rPr>
        <w:t xml:space="preserve">transmission representative </w:t>
      </w:r>
      <w:r w:rsidRPr="00542A5C">
        <w:rPr>
          <w:rFonts w:cs="Arial"/>
          <w:szCs w:val="22"/>
        </w:rPr>
        <w:t xml:space="preserve">should identify the equipment to be changed using the template below and should insert the completed template into the </w:t>
      </w:r>
      <w:r w:rsidR="00D9067A" w:rsidRPr="00D9067A">
        <w:rPr>
          <w:rFonts w:cs="Arial"/>
          <w:szCs w:val="22"/>
        </w:rPr>
        <w:t xml:space="preserve">CAISO outage management system </w:t>
      </w:r>
      <w:r w:rsidRPr="00542A5C">
        <w:rPr>
          <w:rFonts w:cs="Arial"/>
          <w:szCs w:val="22"/>
        </w:rPr>
        <w:t>outage request. The completed template should contain the following information, as applicable:  the</w:t>
      </w:r>
      <w:r w:rsidR="003C2CDC" w:rsidRPr="003C2CDC">
        <w:t xml:space="preserve"> </w:t>
      </w:r>
      <w:r w:rsidR="003C2CDC" w:rsidRPr="003C2CDC">
        <w:rPr>
          <w:rFonts w:cs="Arial"/>
          <w:szCs w:val="22"/>
        </w:rPr>
        <w:t>transmission representative</w:t>
      </w:r>
      <w:r w:rsidRPr="00542A5C">
        <w:rPr>
          <w:rFonts w:cs="Arial"/>
          <w:szCs w:val="22"/>
        </w:rPr>
        <w:t>’s unique project number for the work to be done during the outage, as required in the CAISO RIMS application; the specific identification of all new equipment to be placed in service affecting power flow on the CAISO grid (including but not limited to circuit breakers, disconnect switches, transformers, and re-routed/re-rated transmission lines); the specific identification of all equipment being removed from service; and any qualifying notes.</w:t>
      </w:r>
    </w:p>
    <w:p w14:paraId="1CC145DA" w14:textId="695EAF29" w:rsidR="00F3372C" w:rsidRDefault="00F3372C" w:rsidP="00F3372C">
      <w:pPr>
        <w:pStyle w:val="Heading3"/>
        <w:jc w:val="left"/>
      </w:pPr>
      <w:bookmarkStart w:id="448" w:name="_Toc528324655"/>
      <w:bookmarkStart w:id="449" w:name="_Toc528338374"/>
      <w:r>
        <w:t>Notification to CAISO of New, and Updated Impedances for New or Existing Transmission Asset</w:t>
      </w:r>
      <w:bookmarkEnd w:id="448"/>
      <w:bookmarkEnd w:id="449"/>
    </w:p>
    <w:p w14:paraId="3DA17777" w14:textId="77777777" w:rsidR="00F3372C" w:rsidRDefault="00F3372C" w:rsidP="003F4B5A">
      <w:pPr>
        <w:pStyle w:val="ParaText"/>
        <w:jc w:val="left"/>
        <w:rPr>
          <w:rFonts w:cs="Arial"/>
          <w:szCs w:val="22"/>
        </w:rPr>
      </w:pPr>
      <w:r>
        <w:rPr>
          <w:rFonts w:cs="Arial"/>
          <w:szCs w:val="22"/>
        </w:rPr>
        <w:t xml:space="preserve">New and updated impedance values from a </w:t>
      </w:r>
      <w:r w:rsidRPr="00897780">
        <w:rPr>
          <w:rFonts w:cs="Arial"/>
          <w:szCs w:val="22"/>
        </w:rPr>
        <w:t>transmission representative</w:t>
      </w:r>
      <w:r w:rsidRPr="00542A5C">
        <w:rPr>
          <w:rFonts w:cs="Arial"/>
          <w:szCs w:val="22"/>
        </w:rPr>
        <w:t>s</w:t>
      </w:r>
      <w:r>
        <w:rPr>
          <w:rFonts w:cs="Arial"/>
          <w:szCs w:val="22"/>
        </w:rPr>
        <w:t xml:space="preserve"> will use RIMS to upload a file of all new or updated values. These new impedance values should be available in RIMS prior to the posted FNM scope cutoff date. For impedance values for new transmission assets that are modeled with impedance characteristics the ISO recognizes that the values will be calculated and not actual until the new asset is tested. For assets with impedance values for modified transmission assets and modeled with impedance characteristics that are energized and in-service after a replacement the ISO expects the new impedance(s) file to be uploaded in RIMS so those values can be included in the next FNM release. </w:t>
      </w:r>
    </w:p>
    <w:p w14:paraId="7670DDB4" w14:textId="77777777" w:rsidR="00F3372C" w:rsidRPr="00221F4A" w:rsidRDefault="00F3372C" w:rsidP="003F4B5A">
      <w:pPr>
        <w:pStyle w:val="ParaText"/>
        <w:jc w:val="left"/>
      </w:pPr>
      <w:r w:rsidRPr="00542A5C">
        <w:rPr>
          <w:rFonts w:cs="Arial"/>
          <w:szCs w:val="22"/>
        </w:rPr>
        <w:t xml:space="preserve">When an outage </w:t>
      </w:r>
      <w:r>
        <w:rPr>
          <w:rFonts w:cs="Arial"/>
          <w:szCs w:val="22"/>
        </w:rPr>
        <w:t xml:space="preserve">request </w:t>
      </w:r>
      <w:r w:rsidRPr="00542A5C">
        <w:rPr>
          <w:rFonts w:cs="Arial"/>
          <w:szCs w:val="22"/>
        </w:rPr>
        <w:t>result</w:t>
      </w:r>
      <w:r>
        <w:rPr>
          <w:rFonts w:cs="Arial"/>
          <w:szCs w:val="22"/>
        </w:rPr>
        <w:t>ing</w:t>
      </w:r>
      <w:r w:rsidRPr="00542A5C">
        <w:rPr>
          <w:rFonts w:cs="Arial"/>
          <w:szCs w:val="22"/>
        </w:rPr>
        <w:t xml:space="preserve"> in the release of new</w:t>
      </w:r>
      <w:r>
        <w:rPr>
          <w:rFonts w:cs="Arial"/>
          <w:szCs w:val="22"/>
        </w:rPr>
        <w:t>, updates, or modified</w:t>
      </w:r>
      <w:r w:rsidRPr="00542A5C">
        <w:rPr>
          <w:rFonts w:cs="Arial"/>
          <w:szCs w:val="22"/>
        </w:rPr>
        <w:t xml:space="preserve"> transmission </w:t>
      </w:r>
      <w:r>
        <w:rPr>
          <w:rFonts w:cs="Arial"/>
          <w:szCs w:val="22"/>
        </w:rPr>
        <w:t>assets</w:t>
      </w:r>
      <w:r w:rsidRPr="00542A5C">
        <w:rPr>
          <w:rFonts w:cs="Arial"/>
          <w:szCs w:val="22"/>
        </w:rPr>
        <w:t xml:space="preserve"> for service</w:t>
      </w:r>
      <w:r>
        <w:rPr>
          <w:rFonts w:cs="Arial"/>
          <w:szCs w:val="22"/>
        </w:rPr>
        <w:t xml:space="preserve"> without new or updated impedances</w:t>
      </w:r>
      <w:r w:rsidRPr="00542A5C">
        <w:rPr>
          <w:rFonts w:cs="Arial"/>
          <w:szCs w:val="22"/>
        </w:rPr>
        <w:t xml:space="preserve"> </w:t>
      </w:r>
      <w:r>
        <w:rPr>
          <w:rFonts w:cs="Arial"/>
          <w:szCs w:val="22"/>
        </w:rPr>
        <w:t xml:space="preserve">characteristics and submits a </w:t>
      </w:r>
      <w:r w:rsidRPr="00D9067A">
        <w:rPr>
          <w:rFonts w:cs="Arial"/>
          <w:szCs w:val="22"/>
        </w:rPr>
        <w:t xml:space="preserve">CAISO </w:t>
      </w:r>
      <w:r w:rsidRPr="00542A5C">
        <w:rPr>
          <w:rFonts w:cs="Arial"/>
          <w:szCs w:val="22"/>
        </w:rPr>
        <w:t xml:space="preserve">outage request </w:t>
      </w:r>
      <w:r>
        <w:rPr>
          <w:rFonts w:cs="Arial"/>
          <w:szCs w:val="22"/>
        </w:rPr>
        <w:t>via the outage management system (WebOMS), to energize and remain in-service may be delayed based on out dated impedance characteristic.</w:t>
      </w:r>
    </w:p>
    <w:p w14:paraId="3F8C947F" w14:textId="77777777" w:rsidR="00CB7209" w:rsidRDefault="00CB7209">
      <w:pPr>
        <w:pStyle w:val="ParaText"/>
      </w:pPr>
    </w:p>
    <w:p w14:paraId="0F29AE12" w14:textId="77777777" w:rsidR="00572BB0" w:rsidRDefault="00572BB0">
      <w:pPr>
        <w:pStyle w:val="Heading2"/>
        <w:jc w:val="left"/>
        <w:rPr>
          <w:bCs/>
        </w:rPr>
      </w:pPr>
      <w:bookmarkStart w:id="450" w:name="_Toc196039193"/>
      <w:bookmarkStart w:id="451" w:name="_Toc391992857"/>
      <w:bookmarkStart w:id="452" w:name="_Toc414981261"/>
      <w:bookmarkStart w:id="453" w:name="_Toc528338375"/>
      <w:r>
        <w:rPr>
          <w:bCs/>
        </w:rPr>
        <w:t>Data Bases Supporting the FNM Update Process</w:t>
      </w:r>
      <w:bookmarkEnd w:id="450"/>
      <w:bookmarkEnd w:id="451"/>
      <w:bookmarkEnd w:id="452"/>
      <w:bookmarkEnd w:id="453"/>
      <w:r>
        <w:rPr>
          <w:bCs/>
        </w:rPr>
        <w:t xml:space="preserve"> </w:t>
      </w:r>
    </w:p>
    <w:p w14:paraId="4D07AB86" w14:textId="534FEB5F" w:rsidR="00572BB0" w:rsidRDefault="00572BB0" w:rsidP="00CE33CA">
      <w:pPr>
        <w:pStyle w:val="ParaText"/>
        <w:jc w:val="left"/>
      </w:pPr>
      <w:r>
        <w:t xml:space="preserve">This section provides a general description of the data bases utilized and updated as part of the CAISO’s process to maintain and update the FNM for use in the EMS, IFM and RTM systems. This includes the data bases which are continually maintained and updated based on data and information provided by </w:t>
      </w:r>
      <w:r w:rsidR="00F3372C" w:rsidRPr="00F3372C">
        <w:t>supply, demand or transmission representatives</w:t>
      </w:r>
      <w:r w:rsidR="00F3372C">
        <w:t xml:space="preserve"> </w:t>
      </w:r>
      <w:r>
        <w:t>to the CAISO, as well as data bases that are only updated as part of each periodic FNM update cycle.  Exhibit 5-2 provides an overview of the data bases utilized for the FNM maintenance and update process.</w:t>
      </w:r>
    </w:p>
    <w:p w14:paraId="3A4C1C5B" w14:textId="77777777" w:rsidR="00667B7B" w:rsidRDefault="00667B7B" w:rsidP="00667B7B">
      <w:pPr>
        <w:pStyle w:val="ParaText"/>
        <w:jc w:val="center"/>
      </w:pPr>
      <w:r>
        <w:rPr>
          <w:noProof/>
        </w:rPr>
        <mc:AlternateContent>
          <mc:Choice Requires="wpc">
            <w:drawing>
              <wp:inline distT="0" distB="0" distL="0" distR="0" wp14:anchorId="2295C8AE" wp14:editId="0044009E">
                <wp:extent cx="5148580" cy="3869055"/>
                <wp:effectExtent l="0" t="0" r="0" b="0"/>
                <wp:docPr id="875" name="Canvas 875"/>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855" name="Rectangle 1844"/>
                        <wps:cNvSpPr>
                          <a:spLocks noChangeArrowheads="1"/>
                        </wps:cNvSpPr>
                        <wps:spPr bwMode="auto">
                          <a:xfrm>
                            <a:off x="0" y="0"/>
                            <a:ext cx="49530" cy="236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D3409" w14:textId="77777777" w:rsidR="00181A7E" w:rsidRPr="00276AE8" w:rsidRDefault="00181A7E" w:rsidP="00667B7B">
                              <w:pPr>
                                <w:rPr>
                                  <w:i/>
                                </w:rPr>
                              </w:pPr>
                              <w:r w:rsidRPr="00276AE8">
                                <w:rPr>
                                  <w:i/>
                                  <w:color w:val="000000"/>
                                  <w:sz w:val="28"/>
                                  <w:szCs w:val="28"/>
                                </w:rPr>
                                <w:t xml:space="preserve"> </w:t>
                              </w:r>
                            </w:p>
                          </w:txbxContent>
                        </wps:txbx>
                        <wps:bodyPr rot="0" vert="horz" wrap="none" lIns="0" tIns="0" rIns="0" bIns="0" anchor="t" anchorCtr="0" upright="1">
                          <a:spAutoFit/>
                        </wps:bodyPr>
                      </wps:wsp>
                      <wps:wsp>
                        <wps:cNvPr id="856" name="Rectangle 1845"/>
                        <wps:cNvSpPr>
                          <a:spLocks noChangeArrowheads="1"/>
                        </wps:cNvSpPr>
                        <wps:spPr bwMode="auto">
                          <a:xfrm>
                            <a:off x="0" y="0"/>
                            <a:ext cx="49530" cy="236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644F28" w14:textId="77777777" w:rsidR="00181A7E" w:rsidRPr="00276AE8" w:rsidRDefault="00181A7E" w:rsidP="00667B7B">
                              <w:pPr>
                                <w:rPr>
                                  <w:i/>
                                </w:rPr>
                              </w:pPr>
                              <w:r w:rsidRPr="00276AE8">
                                <w:rPr>
                                  <w:i/>
                                  <w:color w:val="000000"/>
                                  <w:sz w:val="28"/>
                                  <w:szCs w:val="28"/>
                                </w:rPr>
                                <w:t xml:space="preserve"> </w:t>
                              </w:r>
                            </w:p>
                          </w:txbxContent>
                        </wps:txbx>
                        <wps:bodyPr rot="0" vert="horz" wrap="none" lIns="0" tIns="0" rIns="0" bIns="0" anchor="t" anchorCtr="0" upright="1">
                          <a:spAutoFit/>
                        </wps:bodyPr>
                      </wps:wsp>
                      <wps:wsp>
                        <wps:cNvPr id="857" name="Rectangle 1846"/>
                        <wps:cNvSpPr>
                          <a:spLocks noChangeArrowheads="1"/>
                        </wps:cNvSpPr>
                        <wps:spPr bwMode="auto">
                          <a:xfrm>
                            <a:off x="1759585" y="657225"/>
                            <a:ext cx="1592580" cy="30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75B013B" w14:textId="77777777" w:rsidR="00181A7E" w:rsidRPr="00276AE8" w:rsidRDefault="00181A7E" w:rsidP="00667B7B">
                              <w:pPr>
                                <w:rPr>
                                  <w:i/>
                                </w:rPr>
                              </w:pPr>
                              <w:r w:rsidRPr="00276AE8">
                                <w:rPr>
                                  <w:rFonts w:cs="Arial"/>
                                  <w:b/>
                                  <w:bCs/>
                                  <w:i/>
                                  <w:color w:val="0033CC"/>
                                  <w:sz w:val="32"/>
                                  <w:szCs w:val="32"/>
                                </w:rPr>
                                <w:t>FNM Data Bases</w:t>
                              </w:r>
                            </w:p>
                          </w:txbxContent>
                        </wps:txbx>
                        <wps:bodyPr rot="0" vert="horz" wrap="none" lIns="0" tIns="0" rIns="0" bIns="0" anchor="t" anchorCtr="0" upright="1">
                          <a:spAutoFit/>
                        </wps:bodyPr>
                      </wps:wsp>
                      <wps:wsp>
                        <wps:cNvPr id="858" name="Rectangle 1847"/>
                        <wps:cNvSpPr>
                          <a:spLocks noChangeArrowheads="1"/>
                        </wps:cNvSpPr>
                        <wps:spPr bwMode="auto">
                          <a:xfrm>
                            <a:off x="3418205" y="1487170"/>
                            <a:ext cx="922655" cy="775335"/>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6D5B9D06"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Full Network Model</w:t>
                              </w:r>
                            </w:p>
                            <w:p w14:paraId="6EA3EA0F" w14:textId="77777777" w:rsidR="00181A7E" w:rsidRPr="00276AE8" w:rsidRDefault="00181A7E" w:rsidP="00667B7B">
                              <w:pPr>
                                <w:spacing w:after="0" w:line="360" w:lineRule="auto"/>
                                <w:jc w:val="center"/>
                                <w:rPr>
                                  <w:rFonts w:ascii="Arial Narrow" w:hAnsi="Arial Narrow"/>
                                  <w:i/>
                                  <w:sz w:val="20"/>
                                </w:rPr>
                              </w:pPr>
                              <w:r w:rsidRPr="00276AE8">
                                <w:rPr>
                                  <w:rFonts w:ascii="Arial Narrow" w:hAnsi="Arial Narrow"/>
                                  <w:i/>
                                  <w:sz w:val="20"/>
                                </w:rPr>
                                <w:t>SMDM</w:t>
                              </w:r>
                            </w:p>
                            <w:p w14:paraId="21573D75" w14:textId="77777777" w:rsidR="00181A7E" w:rsidRPr="00276AE8" w:rsidRDefault="00181A7E" w:rsidP="00667B7B">
                              <w:pPr>
                                <w:spacing w:after="0" w:line="360" w:lineRule="auto"/>
                                <w:jc w:val="center"/>
                                <w:rPr>
                                  <w:rFonts w:ascii="Arial Narrow" w:hAnsi="Arial Narrow"/>
                                  <w:i/>
                                  <w:sz w:val="20"/>
                                </w:rPr>
                              </w:pPr>
                              <w:r>
                                <w:rPr>
                                  <w:rFonts w:ascii="Arial Narrow" w:hAnsi="Arial Narrow"/>
                                  <w:i/>
                                  <w:sz w:val="20"/>
                                </w:rPr>
                                <w:t>EMMS</w:t>
                              </w:r>
                            </w:p>
                            <w:p w14:paraId="2ADD7CA9" w14:textId="77777777" w:rsidR="00181A7E" w:rsidRDefault="00181A7E"/>
                          </w:txbxContent>
                        </wps:txbx>
                        <wps:bodyPr rot="0" vert="horz" wrap="square" lIns="91440" tIns="45720" rIns="91440" bIns="45720" anchor="t" anchorCtr="0" upright="1">
                          <a:noAutofit/>
                        </wps:bodyPr>
                      </wps:wsp>
                      <wps:wsp>
                        <wps:cNvPr id="859" name="Rectangle 1848"/>
                        <wps:cNvSpPr>
                          <a:spLocks noChangeArrowheads="1"/>
                        </wps:cNvSpPr>
                        <wps:spPr bwMode="auto">
                          <a:xfrm>
                            <a:off x="542925" y="1600200"/>
                            <a:ext cx="828675" cy="22860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4E65DA66" w14:textId="77777777" w:rsidR="00181A7E" w:rsidRPr="00276AE8" w:rsidRDefault="00181A7E" w:rsidP="00667B7B">
                              <w:pPr>
                                <w:jc w:val="center"/>
                                <w:rPr>
                                  <w:rFonts w:ascii="Arial Narrow" w:hAnsi="Arial Narrow"/>
                                  <w:i/>
                                  <w:sz w:val="20"/>
                                </w:rPr>
                              </w:pPr>
                              <w:r w:rsidRPr="00276AE8">
                                <w:rPr>
                                  <w:rFonts w:ascii="Arial Narrow" w:hAnsi="Arial Narrow"/>
                                  <w:i/>
                                  <w:sz w:val="20"/>
                                </w:rPr>
                                <w:t>PGI</w:t>
                              </w:r>
                            </w:p>
                          </w:txbxContent>
                        </wps:txbx>
                        <wps:bodyPr rot="0" vert="horz" wrap="square" lIns="91440" tIns="45720" rIns="91440" bIns="45720" anchor="t" anchorCtr="0" upright="1">
                          <a:noAutofit/>
                        </wps:bodyPr>
                      </wps:wsp>
                      <wps:wsp>
                        <wps:cNvPr id="860" name="Freeform 1849"/>
                        <wps:cNvSpPr>
                          <a:spLocks noEditPoints="1"/>
                        </wps:cNvSpPr>
                        <wps:spPr bwMode="auto">
                          <a:xfrm>
                            <a:off x="2743200" y="1571625"/>
                            <a:ext cx="654050" cy="113665"/>
                          </a:xfrm>
                          <a:custGeom>
                            <a:avLst/>
                            <a:gdLst>
                              <a:gd name="T0" fmla="*/ 6 w 1353"/>
                              <a:gd name="T1" fmla="*/ 0 h 138"/>
                              <a:gd name="T2" fmla="*/ 1297 w 1353"/>
                              <a:gd name="T3" fmla="*/ 97 h 138"/>
                              <a:gd name="T4" fmla="*/ 1299 w 1353"/>
                              <a:gd name="T5" fmla="*/ 100 h 138"/>
                              <a:gd name="T6" fmla="*/ 1302 w 1353"/>
                              <a:gd name="T7" fmla="*/ 100 h 138"/>
                              <a:gd name="T8" fmla="*/ 1302 w 1353"/>
                              <a:gd name="T9" fmla="*/ 103 h 138"/>
                              <a:gd name="T10" fmla="*/ 1302 w 1353"/>
                              <a:gd name="T11" fmla="*/ 105 h 138"/>
                              <a:gd name="T12" fmla="*/ 1302 w 1353"/>
                              <a:gd name="T13" fmla="*/ 105 h 138"/>
                              <a:gd name="T14" fmla="*/ 1302 w 1353"/>
                              <a:gd name="T15" fmla="*/ 108 h 138"/>
                              <a:gd name="T16" fmla="*/ 1299 w 1353"/>
                              <a:gd name="T17" fmla="*/ 108 h 138"/>
                              <a:gd name="T18" fmla="*/ 1297 w 1353"/>
                              <a:gd name="T19" fmla="*/ 108 h 138"/>
                              <a:gd name="T20" fmla="*/ 6 w 1353"/>
                              <a:gd name="T21" fmla="*/ 10 h 138"/>
                              <a:gd name="T22" fmla="*/ 3 w 1353"/>
                              <a:gd name="T23" fmla="*/ 10 h 138"/>
                              <a:gd name="T24" fmla="*/ 0 w 1353"/>
                              <a:gd name="T25" fmla="*/ 8 h 138"/>
                              <a:gd name="T26" fmla="*/ 0 w 1353"/>
                              <a:gd name="T27" fmla="*/ 8 h 138"/>
                              <a:gd name="T28" fmla="*/ 0 w 1353"/>
                              <a:gd name="T29" fmla="*/ 5 h 138"/>
                              <a:gd name="T30" fmla="*/ 0 w 1353"/>
                              <a:gd name="T31" fmla="*/ 2 h 138"/>
                              <a:gd name="T32" fmla="*/ 3 w 1353"/>
                              <a:gd name="T33" fmla="*/ 0 h 138"/>
                              <a:gd name="T34" fmla="*/ 3 w 1353"/>
                              <a:gd name="T35" fmla="*/ 0 h 138"/>
                              <a:gd name="T36" fmla="*/ 6 w 1353"/>
                              <a:gd name="T37" fmla="*/ 0 h 138"/>
                              <a:gd name="T38" fmla="*/ 6 w 1353"/>
                              <a:gd name="T39" fmla="*/ 0 h 138"/>
                              <a:gd name="T40" fmla="*/ 1288 w 1353"/>
                              <a:gd name="T41" fmla="*/ 70 h 138"/>
                              <a:gd name="T42" fmla="*/ 1353 w 1353"/>
                              <a:gd name="T43" fmla="*/ 108 h 138"/>
                              <a:gd name="T44" fmla="*/ 1283 w 1353"/>
                              <a:gd name="T45" fmla="*/ 138 h 138"/>
                              <a:gd name="T46" fmla="*/ 1288 w 1353"/>
                              <a:gd name="T47" fmla="*/ 70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353" h="138">
                                <a:moveTo>
                                  <a:pt x="6" y="0"/>
                                </a:moveTo>
                                <a:lnTo>
                                  <a:pt x="1297" y="97"/>
                                </a:lnTo>
                                <a:lnTo>
                                  <a:pt x="1299" y="100"/>
                                </a:lnTo>
                                <a:lnTo>
                                  <a:pt x="1302" y="100"/>
                                </a:lnTo>
                                <a:lnTo>
                                  <a:pt x="1302" y="103"/>
                                </a:lnTo>
                                <a:lnTo>
                                  <a:pt x="1302" y="105"/>
                                </a:lnTo>
                                <a:lnTo>
                                  <a:pt x="1302" y="108"/>
                                </a:lnTo>
                                <a:lnTo>
                                  <a:pt x="1299" y="108"/>
                                </a:lnTo>
                                <a:lnTo>
                                  <a:pt x="1297" y="108"/>
                                </a:lnTo>
                                <a:lnTo>
                                  <a:pt x="6" y="10"/>
                                </a:lnTo>
                                <a:lnTo>
                                  <a:pt x="3" y="10"/>
                                </a:lnTo>
                                <a:lnTo>
                                  <a:pt x="0" y="8"/>
                                </a:lnTo>
                                <a:lnTo>
                                  <a:pt x="0" y="5"/>
                                </a:lnTo>
                                <a:lnTo>
                                  <a:pt x="0" y="2"/>
                                </a:lnTo>
                                <a:lnTo>
                                  <a:pt x="3" y="0"/>
                                </a:lnTo>
                                <a:lnTo>
                                  <a:pt x="6" y="0"/>
                                </a:lnTo>
                                <a:close/>
                                <a:moveTo>
                                  <a:pt x="1288" y="70"/>
                                </a:moveTo>
                                <a:lnTo>
                                  <a:pt x="1353" y="108"/>
                                </a:lnTo>
                                <a:lnTo>
                                  <a:pt x="1283" y="138"/>
                                </a:lnTo>
                                <a:lnTo>
                                  <a:pt x="1288" y="7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61" name="Rectangle 1850"/>
                        <wps:cNvSpPr>
                          <a:spLocks noChangeArrowheads="1"/>
                        </wps:cNvSpPr>
                        <wps:spPr bwMode="auto">
                          <a:xfrm>
                            <a:off x="541020" y="1257300"/>
                            <a:ext cx="830580" cy="22860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061E9539" w14:textId="77777777" w:rsidR="00181A7E" w:rsidRPr="00276AE8" w:rsidRDefault="00181A7E" w:rsidP="00667B7B">
                              <w:pPr>
                                <w:jc w:val="center"/>
                                <w:rPr>
                                  <w:rFonts w:ascii="Arial Narrow" w:hAnsi="Arial Narrow"/>
                                  <w:i/>
                                  <w:sz w:val="20"/>
                                </w:rPr>
                              </w:pPr>
                              <w:r>
                                <w:rPr>
                                  <w:rFonts w:ascii="Arial Narrow" w:hAnsi="Arial Narrow"/>
                                  <w:i/>
                                  <w:sz w:val="20"/>
                                </w:rPr>
                                <w:t>RIMS</w:t>
                              </w:r>
                            </w:p>
                          </w:txbxContent>
                        </wps:txbx>
                        <wps:bodyPr rot="0" vert="horz" wrap="square" lIns="91440" tIns="45720" rIns="91440" bIns="45720" anchor="t" anchorCtr="0" upright="1">
                          <a:noAutofit/>
                        </wps:bodyPr>
                      </wps:wsp>
                      <wps:wsp>
                        <wps:cNvPr id="862" name="Rectangle 1851"/>
                        <wps:cNvSpPr>
                          <a:spLocks noChangeArrowheads="1"/>
                        </wps:cNvSpPr>
                        <wps:spPr bwMode="auto">
                          <a:xfrm>
                            <a:off x="527685" y="2912110"/>
                            <a:ext cx="835025" cy="28829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25820591" w14:textId="77777777" w:rsidR="00181A7E" w:rsidRPr="00276AE8" w:rsidRDefault="00181A7E" w:rsidP="00667B7B">
                              <w:pPr>
                                <w:spacing w:after="0"/>
                                <w:jc w:val="center"/>
                                <w:rPr>
                                  <w:rFonts w:ascii="Arial Narrow" w:hAnsi="Arial Narrow"/>
                                  <w:i/>
                                  <w:sz w:val="20"/>
                                </w:rPr>
                              </w:pPr>
                              <w:r w:rsidRPr="00276AE8">
                                <w:rPr>
                                  <w:rFonts w:ascii="Arial Narrow" w:hAnsi="Arial Narrow" w:cs="Book Antiqua"/>
                                  <w:bCs/>
                                  <w:i/>
                                  <w:iCs/>
                                  <w:color w:val="000000"/>
                                  <w:sz w:val="20"/>
                                </w:rPr>
                                <w:t>Master File</w:t>
                              </w:r>
                            </w:p>
                            <w:p w14:paraId="081C5EB3" w14:textId="77777777" w:rsidR="00181A7E" w:rsidRPr="00276AE8" w:rsidRDefault="00181A7E" w:rsidP="00667B7B">
                              <w:pPr>
                                <w:spacing w:after="0"/>
                                <w:rPr>
                                  <w:rFonts w:ascii="Arial Narrow" w:hAnsi="Arial Narrow"/>
                                  <w:i/>
                                  <w:sz w:val="20"/>
                                </w:rPr>
                              </w:pPr>
                            </w:p>
                          </w:txbxContent>
                        </wps:txbx>
                        <wps:bodyPr rot="0" vert="horz" wrap="square" lIns="91440" tIns="45720" rIns="91440" bIns="45720" anchor="t" anchorCtr="0" upright="1">
                          <a:noAutofit/>
                        </wps:bodyPr>
                      </wps:wsp>
                      <wps:wsp>
                        <wps:cNvPr id="863" name="Line 1852"/>
                        <wps:cNvCnPr>
                          <a:cxnSpLocks noChangeShapeType="1"/>
                        </wps:cNvCnPr>
                        <wps:spPr bwMode="auto">
                          <a:xfrm>
                            <a:off x="3429000" y="1828800"/>
                            <a:ext cx="907415" cy="635"/>
                          </a:xfrm>
                          <a:prstGeom prst="line">
                            <a:avLst/>
                          </a:prstGeom>
                          <a:noFill/>
                          <a:ln w="5080">
                            <a:solidFill>
                              <a:srgbClr val="000000"/>
                            </a:solidFill>
                            <a:round/>
                            <a:headEnd/>
                            <a:tailEnd/>
                          </a:ln>
                          <a:extLst>
                            <a:ext uri="{909E8E84-426E-40DD-AFC4-6F175D3DCCD1}">
                              <a14:hiddenFill xmlns:a14="http://schemas.microsoft.com/office/drawing/2010/main">
                                <a:noFill/>
                              </a14:hiddenFill>
                            </a:ext>
                          </a:extLst>
                        </wps:spPr>
                        <wps:bodyPr/>
                      </wps:wsp>
                      <wps:wsp>
                        <wps:cNvPr id="864" name="Rectangle 1853"/>
                        <wps:cNvSpPr>
                          <a:spLocks noChangeArrowheads="1"/>
                        </wps:cNvSpPr>
                        <wps:spPr bwMode="auto">
                          <a:xfrm>
                            <a:off x="537845" y="1943100"/>
                            <a:ext cx="833755" cy="40259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49871177"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Transmission</w:t>
                              </w:r>
                            </w:p>
                            <w:p w14:paraId="5DB5D4BA"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Register</w:t>
                              </w:r>
                            </w:p>
                          </w:txbxContent>
                        </wps:txbx>
                        <wps:bodyPr rot="0" vert="horz" wrap="square" lIns="91440" tIns="45720" rIns="91440" bIns="45720" anchor="t" anchorCtr="0" upright="1">
                          <a:noAutofit/>
                        </wps:bodyPr>
                      </wps:wsp>
                      <wps:wsp>
                        <wps:cNvPr id="865" name="Rectangle 1854"/>
                        <wps:cNvSpPr>
                          <a:spLocks noChangeArrowheads="1"/>
                        </wps:cNvSpPr>
                        <wps:spPr bwMode="auto">
                          <a:xfrm>
                            <a:off x="534670" y="2400300"/>
                            <a:ext cx="835025" cy="45720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019117BA"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Outage</w:t>
                              </w:r>
                            </w:p>
                            <w:p w14:paraId="3647E415"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System</w:t>
                              </w:r>
                            </w:p>
                          </w:txbxContent>
                        </wps:txbx>
                        <wps:bodyPr rot="0" vert="horz" wrap="square" lIns="91440" tIns="45720" rIns="91440" bIns="45720" anchor="t" anchorCtr="0" upright="1">
                          <a:noAutofit/>
                        </wps:bodyPr>
                      </wps:wsp>
                      <wps:wsp>
                        <wps:cNvPr id="866" name="Rectangle 1855"/>
                        <wps:cNvSpPr>
                          <a:spLocks noChangeArrowheads="1"/>
                        </wps:cNvSpPr>
                        <wps:spPr bwMode="auto">
                          <a:xfrm>
                            <a:off x="1943100" y="1371600"/>
                            <a:ext cx="800100" cy="671885"/>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40111AEB" w14:textId="77777777" w:rsidR="00181A7E" w:rsidRDefault="00181A7E" w:rsidP="00667B7B">
                              <w:pPr>
                                <w:spacing w:after="0"/>
                                <w:jc w:val="center"/>
                                <w:rPr>
                                  <w:rFonts w:ascii="Arial Narrow" w:hAnsi="Arial Narrow"/>
                                  <w:i/>
                                  <w:sz w:val="20"/>
                                </w:rPr>
                              </w:pPr>
                              <w:r>
                                <w:rPr>
                                  <w:rFonts w:ascii="Arial Narrow" w:hAnsi="Arial Narrow"/>
                                  <w:i/>
                                  <w:sz w:val="20"/>
                                </w:rPr>
                                <w:t>Network Model</w:t>
                              </w:r>
                            </w:p>
                            <w:p w14:paraId="26846328" w14:textId="34085E29" w:rsidR="00181A7E" w:rsidRPr="00276AE8" w:rsidRDefault="00181A7E" w:rsidP="00667B7B">
                              <w:pPr>
                                <w:spacing w:after="0"/>
                                <w:jc w:val="center"/>
                                <w:rPr>
                                  <w:rFonts w:ascii="Arial Narrow" w:hAnsi="Arial Narrow"/>
                                  <w:i/>
                                  <w:sz w:val="20"/>
                                </w:rPr>
                              </w:pPr>
                              <w:r w:rsidRPr="00276AE8">
                                <w:rPr>
                                  <w:rFonts w:ascii="Arial Narrow" w:hAnsi="Arial Narrow"/>
                                  <w:i/>
                                  <w:sz w:val="20"/>
                                </w:rPr>
                                <w:t>Basecase</w:t>
                              </w:r>
                            </w:p>
                          </w:txbxContent>
                        </wps:txbx>
                        <wps:bodyPr rot="0" vert="horz" wrap="square" lIns="91440" tIns="45720" rIns="91440" bIns="45720" anchor="t" anchorCtr="0" upright="1">
                          <a:noAutofit/>
                        </wps:bodyPr>
                      </wps:wsp>
                      <wps:wsp>
                        <wps:cNvPr id="867" name="Freeform 1856"/>
                        <wps:cNvSpPr>
                          <a:spLocks noEditPoints="1"/>
                        </wps:cNvSpPr>
                        <wps:spPr bwMode="auto">
                          <a:xfrm flipV="1">
                            <a:off x="1371600" y="1371600"/>
                            <a:ext cx="571500" cy="114300"/>
                          </a:xfrm>
                          <a:custGeom>
                            <a:avLst/>
                            <a:gdLst>
                              <a:gd name="T0" fmla="*/ 3 w 1361"/>
                              <a:gd name="T1" fmla="*/ 249 h 260"/>
                              <a:gd name="T2" fmla="*/ 1304 w 1361"/>
                              <a:gd name="T3" fmla="*/ 27 h 260"/>
                              <a:gd name="T4" fmla="*/ 1307 w 1361"/>
                              <a:gd name="T5" fmla="*/ 27 h 260"/>
                              <a:gd name="T6" fmla="*/ 1310 w 1361"/>
                              <a:gd name="T7" fmla="*/ 27 h 260"/>
                              <a:gd name="T8" fmla="*/ 1310 w 1361"/>
                              <a:gd name="T9" fmla="*/ 30 h 260"/>
                              <a:gd name="T10" fmla="*/ 1313 w 1361"/>
                              <a:gd name="T11" fmla="*/ 30 h 260"/>
                              <a:gd name="T12" fmla="*/ 1313 w 1361"/>
                              <a:gd name="T13" fmla="*/ 33 h 260"/>
                              <a:gd name="T14" fmla="*/ 1310 w 1361"/>
                              <a:gd name="T15" fmla="*/ 35 h 260"/>
                              <a:gd name="T16" fmla="*/ 1310 w 1361"/>
                              <a:gd name="T17" fmla="*/ 38 h 260"/>
                              <a:gd name="T18" fmla="*/ 1307 w 1361"/>
                              <a:gd name="T19" fmla="*/ 38 h 260"/>
                              <a:gd name="T20" fmla="*/ 5 w 1361"/>
                              <a:gd name="T21" fmla="*/ 260 h 260"/>
                              <a:gd name="T22" fmla="*/ 3 w 1361"/>
                              <a:gd name="T23" fmla="*/ 260 h 260"/>
                              <a:gd name="T24" fmla="*/ 0 w 1361"/>
                              <a:gd name="T25" fmla="*/ 257 h 260"/>
                              <a:gd name="T26" fmla="*/ 0 w 1361"/>
                              <a:gd name="T27" fmla="*/ 257 h 260"/>
                              <a:gd name="T28" fmla="*/ 0 w 1361"/>
                              <a:gd name="T29" fmla="*/ 255 h 260"/>
                              <a:gd name="T30" fmla="*/ 0 w 1361"/>
                              <a:gd name="T31" fmla="*/ 252 h 260"/>
                              <a:gd name="T32" fmla="*/ 0 w 1361"/>
                              <a:gd name="T33" fmla="*/ 252 h 260"/>
                              <a:gd name="T34" fmla="*/ 0 w 1361"/>
                              <a:gd name="T35" fmla="*/ 249 h 260"/>
                              <a:gd name="T36" fmla="*/ 3 w 1361"/>
                              <a:gd name="T37" fmla="*/ 249 h 260"/>
                              <a:gd name="T38" fmla="*/ 3 w 1361"/>
                              <a:gd name="T39" fmla="*/ 249 h 260"/>
                              <a:gd name="T40" fmla="*/ 1291 w 1361"/>
                              <a:gd name="T41" fmla="*/ 0 h 260"/>
                              <a:gd name="T42" fmla="*/ 1361 w 1361"/>
                              <a:gd name="T43" fmla="*/ 22 h 260"/>
                              <a:gd name="T44" fmla="*/ 1302 w 1361"/>
                              <a:gd name="T45" fmla="*/ 68 h 260"/>
                              <a:gd name="T46" fmla="*/ 1291 w 1361"/>
                              <a:gd name="T47"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361" h="260">
                                <a:moveTo>
                                  <a:pt x="3" y="249"/>
                                </a:moveTo>
                                <a:lnTo>
                                  <a:pt x="1304" y="27"/>
                                </a:lnTo>
                                <a:lnTo>
                                  <a:pt x="1307" y="27"/>
                                </a:lnTo>
                                <a:lnTo>
                                  <a:pt x="1310" y="27"/>
                                </a:lnTo>
                                <a:lnTo>
                                  <a:pt x="1310" y="30"/>
                                </a:lnTo>
                                <a:lnTo>
                                  <a:pt x="1313" y="30"/>
                                </a:lnTo>
                                <a:lnTo>
                                  <a:pt x="1313" y="33"/>
                                </a:lnTo>
                                <a:lnTo>
                                  <a:pt x="1310" y="35"/>
                                </a:lnTo>
                                <a:lnTo>
                                  <a:pt x="1310" y="38"/>
                                </a:lnTo>
                                <a:lnTo>
                                  <a:pt x="1307" y="38"/>
                                </a:lnTo>
                                <a:lnTo>
                                  <a:pt x="5" y="260"/>
                                </a:lnTo>
                                <a:lnTo>
                                  <a:pt x="3" y="260"/>
                                </a:lnTo>
                                <a:lnTo>
                                  <a:pt x="0" y="257"/>
                                </a:lnTo>
                                <a:lnTo>
                                  <a:pt x="0" y="255"/>
                                </a:lnTo>
                                <a:lnTo>
                                  <a:pt x="0" y="252"/>
                                </a:lnTo>
                                <a:lnTo>
                                  <a:pt x="0" y="249"/>
                                </a:lnTo>
                                <a:lnTo>
                                  <a:pt x="3" y="249"/>
                                </a:lnTo>
                                <a:close/>
                                <a:moveTo>
                                  <a:pt x="1291" y="0"/>
                                </a:moveTo>
                                <a:lnTo>
                                  <a:pt x="1361" y="22"/>
                                </a:lnTo>
                                <a:lnTo>
                                  <a:pt x="1302" y="68"/>
                                </a:lnTo>
                                <a:lnTo>
                                  <a:pt x="1291" y="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68" name="Freeform 1857"/>
                        <wps:cNvSpPr>
                          <a:spLocks noEditPoints="1"/>
                        </wps:cNvSpPr>
                        <wps:spPr bwMode="auto">
                          <a:xfrm>
                            <a:off x="1371600" y="1600200"/>
                            <a:ext cx="571500" cy="114300"/>
                          </a:xfrm>
                          <a:custGeom>
                            <a:avLst/>
                            <a:gdLst>
                              <a:gd name="T0" fmla="*/ 5 w 1342"/>
                              <a:gd name="T1" fmla="*/ 417 h 428"/>
                              <a:gd name="T2" fmla="*/ 1285 w 1342"/>
                              <a:gd name="T3" fmla="*/ 22 h 428"/>
                              <a:gd name="T4" fmla="*/ 1288 w 1342"/>
                              <a:gd name="T5" fmla="*/ 22 h 428"/>
                              <a:gd name="T6" fmla="*/ 1290 w 1342"/>
                              <a:gd name="T7" fmla="*/ 24 h 428"/>
                              <a:gd name="T8" fmla="*/ 1290 w 1342"/>
                              <a:gd name="T9" fmla="*/ 24 h 428"/>
                              <a:gd name="T10" fmla="*/ 1293 w 1342"/>
                              <a:gd name="T11" fmla="*/ 27 h 428"/>
                              <a:gd name="T12" fmla="*/ 1293 w 1342"/>
                              <a:gd name="T13" fmla="*/ 30 h 428"/>
                              <a:gd name="T14" fmla="*/ 1293 w 1342"/>
                              <a:gd name="T15" fmla="*/ 30 h 428"/>
                              <a:gd name="T16" fmla="*/ 1290 w 1342"/>
                              <a:gd name="T17" fmla="*/ 32 h 428"/>
                              <a:gd name="T18" fmla="*/ 1288 w 1342"/>
                              <a:gd name="T19" fmla="*/ 32 h 428"/>
                              <a:gd name="T20" fmla="*/ 8 w 1342"/>
                              <a:gd name="T21" fmla="*/ 428 h 428"/>
                              <a:gd name="T22" fmla="*/ 5 w 1342"/>
                              <a:gd name="T23" fmla="*/ 428 h 428"/>
                              <a:gd name="T24" fmla="*/ 2 w 1342"/>
                              <a:gd name="T25" fmla="*/ 428 h 428"/>
                              <a:gd name="T26" fmla="*/ 2 w 1342"/>
                              <a:gd name="T27" fmla="*/ 428 h 428"/>
                              <a:gd name="T28" fmla="*/ 0 w 1342"/>
                              <a:gd name="T29" fmla="*/ 425 h 428"/>
                              <a:gd name="T30" fmla="*/ 0 w 1342"/>
                              <a:gd name="T31" fmla="*/ 422 h 428"/>
                              <a:gd name="T32" fmla="*/ 2 w 1342"/>
                              <a:gd name="T33" fmla="*/ 420 h 428"/>
                              <a:gd name="T34" fmla="*/ 2 w 1342"/>
                              <a:gd name="T35" fmla="*/ 420 h 428"/>
                              <a:gd name="T36" fmla="*/ 5 w 1342"/>
                              <a:gd name="T37" fmla="*/ 417 h 428"/>
                              <a:gd name="T38" fmla="*/ 5 w 1342"/>
                              <a:gd name="T39" fmla="*/ 417 h 428"/>
                              <a:gd name="T40" fmla="*/ 1266 w 1342"/>
                              <a:gd name="T41" fmla="*/ 0 h 428"/>
                              <a:gd name="T42" fmla="*/ 1342 w 1342"/>
                              <a:gd name="T43" fmla="*/ 11 h 428"/>
                              <a:gd name="T44" fmla="*/ 1288 w 1342"/>
                              <a:gd name="T45" fmla="*/ 65 h 428"/>
                              <a:gd name="T46" fmla="*/ 1266 w 1342"/>
                              <a:gd name="T47" fmla="*/ 0 h 4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342" h="428">
                                <a:moveTo>
                                  <a:pt x="5" y="417"/>
                                </a:moveTo>
                                <a:lnTo>
                                  <a:pt x="1285" y="22"/>
                                </a:lnTo>
                                <a:lnTo>
                                  <a:pt x="1288" y="22"/>
                                </a:lnTo>
                                <a:lnTo>
                                  <a:pt x="1290" y="24"/>
                                </a:lnTo>
                                <a:lnTo>
                                  <a:pt x="1293" y="27"/>
                                </a:lnTo>
                                <a:lnTo>
                                  <a:pt x="1293" y="30"/>
                                </a:lnTo>
                                <a:lnTo>
                                  <a:pt x="1290" y="32"/>
                                </a:lnTo>
                                <a:lnTo>
                                  <a:pt x="1288" y="32"/>
                                </a:lnTo>
                                <a:lnTo>
                                  <a:pt x="8" y="428"/>
                                </a:lnTo>
                                <a:lnTo>
                                  <a:pt x="5" y="428"/>
                                </a:lnTo>
                                <a:lnTo>
                                  <a:pt x="2" y="428"/>
                                </a:lnTo>
                                <a:lnTo>
                                  <a:pt x="0" y="425"/>
                                </a:lnTo>
                                <a:lnTo>
                                  <a:pt x="0" y="422"/>
                                </a:lnTo>
                                <a:lnTo>
                                  <a:pt x="2" y="420"/>
                                </a:lnTo>
                                <a:lnTo>
                                  <a:pt x="5" y="417"/>
                                </a:lnTo>
                                <a:close/>
                                <a:moveTo>
                                  <a:pt x="1266" y="0"/>
                                </a:moveTo>
                                <a:lnTo>
                                  <a:pt x="1342" y="11"/>
                                </a:lnTo>
                                <a:lnTo>
                                  <a:pt x="1288" y="65"/>
                                </a:lnTo>
                                <a:lnTo>
                                  <a:pt x="1266" y="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69" name="Freeform 1858"/>
                        <wps:cNvSpPr>
                          <a:spLocks noEditPoints="1"/>
                        </wps:cNvSpPr>
                        <wps:spPr bwMode="auto">
                          <a:xfrm>
                            <a:off x="1371600" y="1714500"/>
                            <a:ext cx="571500" cy="457200"/>
                          </a:xfrm>
                          <a:custGeom>
                            <a:avLst/>
                            <a:gdLst>
                              <a:gd name="T0" fmla="*/ 0 w 1315"/>
                              <a:gd name="T1" fmla="*/ 866 h 877"/>
                              <a:gd name="T2" fmla="*/ 1267 w 1315"/>
                              <a:gd name="T3" fmla="*/ 27 h 877"/>
                              <a:gd name="T4" fmla="*/ 1267 w 1315"/>
                              <a:gd name="T5" fmla="*/ 27 h 877"/>
                              <a:gd name="T6" fmla="*/ 1269 w 1315"/>
                              <a:gd name="T7" fmla="*/ 27 h 877"/>
                              <a:gd name="T8" fmla="*/ 1272 w 1315"/>
                              <a:gd name="T9" fmla="*/ 27 h 877"/>
                              <a:gd name="T10" fmla="*/ 1272 w 1315"/>
                              <a:gd name="T11" fmla="*/ 29 h 877"/>
                              <a:gd name="T12" fmla="*/ 1275 w 1315"/>
                              <a:gd name="T13" fmla="*/ 32 h 877"/>
                              <a:gd name="T14" fmla="*/ 1275 w 1315"/>
                              <a:gd name="T15" fmla="*/ 32 h 877"/>
                              <a:gd name="T16" fmla="*/ 1272 w 1315"/>
                              <a:gd name="T17" fmla="*/ 35 h 877"/>
                              <a:gd name="T18" fmla="*/ 1272 w 1315"/>
                              <a:gd name="T19" fmla="*/ 37 h 877"/>
                              <a:gd name="T20" fmla="*/ 8 w 1315"/>
                              <a:gd name="T21" fmla="*/ 874 h 877"/>
                              <a:gd name="T22" fmla="*/ 5 w 1315"/>
                              <a:gd name="T23" fmla="*/ 877 h 877"/>
                              <a:gd name="T24" fmla="*/ 3 w 1315"/>
                              <a:gd name="T25" fmla="*/ 877 h 877"/>
                              <a:gd name="T26" fmla="*/ 0 w 1315"/>
                              <a:gd name="T27" fmla="*/ 874 h 877"/>
                              <a:gd name="T28" fmla="*/ 0 w 1315"/>
                              <a:gd name="T29" fmla="*/ 874 h 877"/>
                              <a:gd name="T30" fmla="*/ 0 w 1315"/>
                              <a:gd name="T31" fmla="*/ 871 h 877"/>
                              <a:gd name="T32" fmla="*/ 0 w 1315"/>
                              <a:gd name="T33" fmla="*/ 869 h 877"/>
                              <a:gd name="T34" fmla="*/ 0 w 1315"/>
                              <a:gd name="T35" fmla="*/ 866 h 877"/>
                              <a:gd name="T36" fmla="*/ 0 w 1315"/>
                              <a:gd name="T37" fmla="*/ 866 h 877"/>
                              <a:gd name="T38" fmla="*/ 0 w 1315"/>
                              <a:gd name="T39" fmla="*/ 866 h 877"/>
                              <a:gd name="T40" fmla="*/ 1240 w 1315"/>
                              <a:gd name="T41" fmla="*/ 10 h 877"/>
                              <a:gd name="T42" fmla="*/ 1315 w 1315"/>
                              <a:gd name="T43" fmla="*/ 0 h 877"/>
                              <a:gd name="T44" fmla="*/ 1277 w 1315"/>
                              <a:gd name="T45" fmla="*/ 67 h 877"/>
                              <a:gd name="T46" fmla="*/ 1240 w 1315"/>
                              <a:gd name="T47" fmla="*/ 10 h 8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315" h="877">
                                <a:moveTo>
                                  <a:pt x="0" y="866"/>
                                </a:moveTo>
                                <a:lnTo>
                                  <a:pt x="1267" y="27"/>
                                </a:lnTo>
                                <a:lnTo>
                                  <a:pt x="1269" y="27"/>
                                </a:lnTo>
                                <a:lnTo>
                                  <a:pt x="1272" y="27"/>
                                </a:lnTo>
                                <a:lnTo>
                                  <a:pt x="1272" y="29"/>
                                </a:lnTo>
                                <a:lnTo>
                                  <a:pt x="1275" y="32"/>
                                </a:lnTo>
                                <a:lnTo>
                                  <a:pt x="1272" y="35"/>
                                </a:lnTo>
                                <a:lnTo>
                                  <a:pt x="1272" y="37"/>
                                </a:lnTo>
                                <a:lnTo>
                                  <a:pt x="8" y="874"/>
                                </a:lnTo>
                                <a:lnTo>
                                  <a:pt x="5" y="877"/>
                                </a:lnTo>
                                <a:lnTo>
                                  <a:pt x="3" y="877"/>
                                </a:lnTo>
                                <a:lnTo>
                                  <a:pt x="0" y="874"/>
                                </a:lnTo>
                                <a:lnTo>
                                  <a:pt x="0" y="871"/>
                                </a:lnTo>
                                <a:lnTo>
                                  <a:pt x="0" y="869"/>
                                </a:lnTo>
                                <a:lnTo>
                                  <a:pt x="0" y="866"/>
                                </a:lnTo>
                                <a:close/>
                                <a:moveTo>
                                  <a:pt x="1240" y="10"/>
                                </a:moveTo>
                                <a:lnTo>
                                  <a:pt x="1315" y="0"/>
                                </a:lnTo>
                                <a:lnTo>
                                  <a:pt x="1277" y="67"/>
                                </a:lnTo>
                                <a:lnTo>
                                  <a:pt x="1240" y="1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70" name="Freeform 1859"/>
                        <wps:cNvSpPr>
                          <a:spLocks noEditPoints="1"/>
                        </wps:cNvSpPr>
                        <wps:spPr bwMode="auto">
                          <a:xfrm>
                            <a:off x="1366520" y="1827530"/>
                            <a:ext cx="2051685" cy="856615"/>
                          </a:xfrm>
                          <a:custGeom>
                            <a:avLst/>
                            <a:gdLst>
                              <a:gd name="T0" fmla="*/ 5 w 3231"/>
                              <a:gd name="T1" fmla="*/ 1338 h 1349"/>
                              <a:gd name="T2" fmla="*/ 3177 w 3231"/>
                              <a:gd name="T3" fmla="*/ 22 h 1349"/>
                              <a:gd name="T4" fmla="*/ 3179 w 3231"/>
                              <a:gd name="T5" fmla="*/ 22 h 1349"/>
                              <a:gd name="T6" fmla="*/ 3182 w 3231"/>
                              <a:gd name="T7" fmla="*/ 22 h 1349"/>
                              <a:gd name="T8" fmla="*/ 3185 w 3231"/>
                              <a:gd name="T9" fmla="*/ 22 h 1349"/>
                              <a:gd name="T10" fmla="*/ 3185 w 3231"/>
                              <a:gd name="T11" fmla="*/ 25 h 1349"/>
                              <a:gd name="T12" fmla="*/ 3185 w 3231"/>
                              <a:gd name="T13" fmla="*/ 28 h 1349"/>
                              <a:gd name="T14" fmla="*/ 3185 w 3231"/>
                              <a:gd name="T15" fmla="*/ 30 h 1349"/>
                              <a:gd name="T16" fmla="*/ 3185 w 3231"/>
                              <a:gd name="T17" fmla="*/ 30 h 1349"/>
                              <a:gd name="T18" fmla="*/ 3182 w 3231"/>
                              <a:gd name="T19" fmla="*/ 33 h 1349"/>
                              <a:gd name="T20" fmla="*/ 8 w 3231"/>
                              <a:gd name="T21" fmla="*/ 1349 h 1349"/>
                              <a:gd name="T22" fmla="*/ 5 w 3231"/>
                              <a:gd name="T23" fmla="*/ 1349 h 1349"/>
                              <a:gd name="T24" fmla="*/ 5 w 3231"/>
                              <a:gd name="T25" fmla="*/ 1349 h 1349"/>
                              <a:gd name="T26" fmla="*/ 2 w 3231"/>
                              <a:gd name="T27" fmla="*/ 1349 h 1349"/>
                              <a:gd name="T28" fmla="*/ 2 w 3231"/>
                              <a:gd name="T29" fmla="*/ 1346 h 1349"/>
                              <a:gd name="T30" fmla="*/ 0 w 3231"/>
                              <a:gd name="T31" fmla="*/ 1344 h 1349"/>
                              <a:gd name="T32" fmla="*/ 2 w 3231"/>
                              <a:gd name="T33" fmla="*/ 1344 h 1349"/>
                              <a:gd name="T34" fmla="*/ 2 w 3231"/>
                              <a:gd name="T35" fmla="*/ 1341 h 1349"/>
                              <a:gd name="T36" fmla="*/ 5 w 3231"/>
                              <a:gd name="T37" fmla="*/ 1338 h 1349"/>
                              <a:gd name="T38" fmla="*/ 5 w 3231"/>
                              <a:gd name="T39" fmla="*/ 1338 h 1349"/>
                              <a:gd name="T40" fmla="*/ 3158 w 3231"/>
                              <a:gd name="T41" fmla="*/ 0 h 1349"/>
                              <a:gd name="T42" fmla="*/ 3231 w 3231"/>
                              <a:gd name="T43" fmla="*/ 6 h 1349"/>
                              <a:gd name="T44" fmla="*/ 3182 w 3231"/>
                              <a:gd name="T45" fmla="*/ 63 h 1349"/>
                              <a:gd name="T46" fmla="*/ 3158 w 3231"/>
                              <a:gd name="T47" fmla="*/ 0 h 1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231" h="1349">
                                <a:moveTo>
                                  <a:pt x="5" y="1338"/>
                                </a:moveTo>
                                <a:lnTo>
                                  <a:pt x="3177" y="22"/>
                                </a:lnTo>
                                <a:lnTo>
                                  <a:pt x="3179" y="22"/>
                                </a:lnTo>
                                <a:lnTo>
                                  <a:pt x="3182" y="22"/>
                                </a:lnTo>
                                <a:lnTo>
                                  <a:pt x="3185" y="22"/>
                                </a:lnTo>
                                <a:lnTo>
                                  <a:pt x="3185" y="25"/>
                                </a:lnTo>
                                <a:lnTo>
                                  <a:pt x="3185" y="28"/>
                                </a:lnTo>
                                <a:lnTo>
                                  <a:pt x="3185" y="30"/>
                                </a:lnTo>
                                <a:lnTo>
                                  <a:pt x="3182" y="33"/>
                                </a:lnTo>
                                <a:lnTo>
                                  <a:pt x="8" y="1349"/>
                                </a:lnTo>
                                <a:lnTo>
                                  <a:pt x="5" y="1349"/>
                                </a:lnTo>
                                <a:lnTo>
                                  <a:pt x="2" y="1349"/>
                                </a:lnTo>
                                <a:lnTo>
                                  <a:pt x="2" y="1346"/>
                                </a:lnTo>
                                <a:lnTo>
                                  <a:pt x="0" y="1344"/>
                                </a:lnTo>
                                <a:lnTo>
                                  <a:pt x="2" y="1344"/>
                                </a:lnTo>
                                <a:lnTo>
                                  <a:pt x="2" y="1341"/>
                                </a:lnTo>
                                <a:lnTo>
                                  <a:pt x="5" y="1338"/>
                                </a:lnTo>
                                <a:close/>
                                <a:moveTo>
                                  <a:pt x="3158" y="0"/>
                                </a:moveTo>
                                <a:lnTo>
                                  <a:pt x="3231" y="6"/>
                                </a:lnTo>
                                <a:lnTo>
                                  <a:pt x="3182" y="63"/>
                                </a:lnTo>
                                <a:lnTo>
                                  <a:pt x="3158" y="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71" name="Freeform 1860"/>
                        <wps:cNvSpPr>
                          <a:spLocks noEditPoints="1"/>
                        </wps:cNvSpPr>
                        <wps:spPr bwMode="auto">
                          <a:xfrm>
                            <a:off x="1371600" y="1943100"/>
                            <a:ext cx="2044700" cy="1143000"/>
                          </a:xfrm>
                          <a:custGeom>
                            <a:avLst/>
                            <a:gdLst>
                              <a:gd name="T0" fmla="*/ 5 w 3220"/>
                              <a:gd name="T1" fmla="*/ 1576 h 1587"/>
                              <a:gd name="T2" fmla="*/ 3166 w 3220"/>
                              <a:gd name="T3" fmla="*/ 22 h 1587"/>
                              <a:gd name="T4" fmla="*/ 3169 w 3220"/>
                              <a:gd name="T5" fmla="*/ 19 h 1587"/>
                              <a:gd name="T6" fmla="*/ 3171 w 3220"/>
                              <a:gd name="T7" fmla="*/ 22 h 1587"/>
                              <a:gd name="T8" fmla="*/ 3171 w 3220"/>
                              <a:gd name="T9" fmla="*/ 22 h 1587"/>
                              <a:gd name="T10" fmla="*/ 3174 w 3220"/>
                              <a:gd name="T11" fmla="*/ 24 h 1587"/>
                              <a:gd name="T12" fmla="*/ 3174 w 3220"/>
                              <a:gd name="T13" fmla="*/ 24 h 1587"/>
                              <a:gd name="T14" fmla="*/ 3174 w 3220"/>
                              <a:gd name="T15" fmla="*/ 27 h 1587"/>
                              <a:gd name="T16" fmla="*/ 3174 w 3220"/>
                              <a:gd name="T17" fmla="*/ 30 h 1587"/>
                              <a:gd name="T18" fmla="*/ 3171 w 3220"/>
                              <a:gd name="T19" fmla="*/ 30 h 1587"/>
                              <a:gd name="T20" fmla="*/ 8 w 3220"/>
                              <a:gd name="T21" fmla="*/ 1584 h 1587"/>
                              <a:gd name="T22" fmla="*/ 8 w 3220"/>
                              <a:gd name="T23" fmla="*/ 1587 h 1587"/>
                              <a:gd name="T24" fmla="*/ 5 w 3220"/>
                              <a:gd name="T25" fmla="*/ 1584 h 1587"/>
                              <a:gd name="T26" fmla="*/ 2 w 3220"/>
                              <a:gd name="T27" fmla="*/ 1584 h 1587"/>
                              <a:gd name="T28" fmla="*/ 2 w 3220"/>
                              <a:gd name="T29" fmla="*/ 1581 h 1587"/>
                              <a:gd name="T30" fmla="*/ 0 w 3220"/>
                              <a:gd name="T31" fmla="*/ 1581 h 1587"/>
                              <a:gd name="T32" fmla="*/ 0 w 3220"/>
                              <a:gd name="T33" fmla="*/ 1579 h 1587"/>
                              <a:gd name="T34" fmla="*/ 2 w 3220"/>
                              <a:gd name="T35" fmla="*/ 1576 h 1587"/>
                              <a:gd name="T36" fmla="*/ 5 w 3220"/>
                              <a:gd name="T37" fmla="*/ 1576 h 1587"/>
                              <a:gd name="T38" fmla="*/ 5 w 3220"/>
                              <a:gd name="T39" fmla="*/ 1576 h 1587"/>
                              <a:gd name="T40" fmla="*/ 3144 w 3220"/>
                              <a:gd name="T41" fmla="*/ 0 h 1587"/>
                              <a:gd name="T42" fmla="*/ 3220 w 3220"/>
                              <a:gd name="T43" fmla="*/ 0 h 1587"/>
                              <a:gd name="T44" fmla="*/ 3174 w 3220"/>
                              <a:gd name="T45" fmla="*/ 62 h 1587"/>
                              <a:gd name="T46" fmla="*/ 3144 w 3220"/>
                              <a:gd name="T47" fmla="*/ 0 h 1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220" h="1587">
                                <a:moveTo>
                                  <a:pt x="5" y="1576"/>
                                </a:moveTo>
                                <a:lnTo>
                                  <a:pt x="3166" y="22"/>
                                </a:lnTo>
                                <a:lnTo>
                                  <a:pt x="3169" y="19"/>
                                </a:lnTo>
                                <a:lnTo>
                                  <a:pt x="3171" y="22"/>
                                </a:lnTo>
                                <a:lnTo>
                                  <a:pt x="3174" y="24"/>
                                </a:lnTo>
                                <a:lnTo>
                                  <a:pt x="3174" y="27"/>
                                </a:lnTo>
                                <a:lnTo>
                                  <a:pt x="3174" y="30"/>
                                </a:lnTo>
                                <a:lnTo>
                                  <a:pt x="3171" y="30"/>
                                </a:lnTo>
                                <a:lnTo>
                                  <a:pt x="8" y="1584"/>
                                </a:lnTo>
                                <a:lnTo>
                                  <a:pt x="8" y="1587"/>
                                </a:lnTo>
                                <a:lnTo>
                                  <a:pt x="5" y="1584"/>
                                </a:lnTo>
                                <a:lnTo>
                                  <a:pt x="2" y="1584"/>
                                </a:lnTo>
                                <a:lnTo>
                                  <a:pt x="2" y="1581"/>
                                </a:lnTo>
                                <a:lnTo>
                                  <a:pt x="0" y="1581"/>
                                </a:lnTo>
                                <a:lnTo>
                                  <a:pt x="0" y="1579"/>
                                </a:lnTo>
                                <a:lnTo>
                                  <a:pt x="2" y="1576"/>
                                </a:lnTo>
                                <a:lnTo>
                                  <a:pt x="5" y="1576"/>
                                </a:lnTo>
                                <a:close/>
                                <a:moveTo>
                                  <a:pt x="3144" y="0"/>
                                </a:moveTo>
                                <a:lnTo>
                                  <a:pt x="3220" y="0"/>
                                </a:lnTo>
                                <a:lnTo>
                                  <a:pt x="3174" y="62"/>
                                </a:lnTo>
                                <a:lnTo>
                                  <a:pt x="3144" y="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72" name="Rectangle 1861"/>
                        <wps:cNvSpPr>
                          <a:spLocks noChangeArrowheads="1"/>
                        </wps:cNvSpPr>
                        <wps:spPr bwMode="auto">
                          <a:xfrm>
                            <a:off x="3549015" y="2565400"/>
                            <a:ext cx="915670" cy="863600"/>
                          </a:xfrm>
                          <a:prstGeom prst="rect">
                            <a:avLst/>
                          </a:prstGeom>
                          <a:noFill/>
                          <a:ln w="5080">
                            <a:solidFill>
                              <a:srgbClr val="333333"/>
                            </a:solidFill>
                            <a:miter lim="800000"/>
                            <a:headEnd/>
                            <a:tailEnd/>
                          </a:ln>
                          <a:extLst>
                            <a:ext uri="{909E8E84-426E-40DD-AFC4-6F175D3DCCD1}">
                              <a14:hiddenFill xmlns:a14="http://schemas.microsoft.com/office/drawing/2010/main">
                                <a:solidFill>
                                  <a:srgbClr val="FFFFFF"/>
                                </a:solidFill>
                              </a14:hiddenFill>
                            </a:ext>
                          </a:extLst>
                        </wps:spPr>
                        <wps:txbx>
                          <w:txbxContent>
                            <w:p w14:paraId="12ADBC79" w14:textId="77777777" w:rsidR="00181A7E" w:rsidRPr="00276AE8" w:rsidRDefault="00181A7E" w:rsidP="00667B7B">
                              <w:pPr>
                                <w:spacing w:after="60"/>
                                <w:jc w:val="center"/>
                                <w:rPr>
                                  <w:rFonts w:ascii="Arial Narrow" w:hAnsi="Arial Narrow"/>
                                  <w:i/>
                                  <w:sz w:val="20"/>
                                </w:rPr>
                              </w:pPr>
                              <w:r w:rsidRPr="00276AE8">
                                <w:rPr>
                                  <w:rFonts w:ascii="Arial Narrow" w:hAnsi="Arial Narrow"/>
                                  <w:i/>
                                  <w:sz w:val="20"/>
                                </w:rPr>
                                <w:t>Network Analysis</w:t>
                              </w:r>
                            </w:p>
                            <w:p w14:paraId="2E243A89" w14:textId="77777777" w:rsidR="00181A7E" w:rsidRPr="00276AE8" w:rsidRDefault="00181A7E" w:rsidP="00667B7B">
                              <w:pPr>
                                <w:spacing w:after="60"/>
                                <w:jc w:val="center"/>
                                <w:rPr>
                                  <w:rFonts w:ascii="Arial Narrow" w:hAnsi="Arial Narrow"/>
                                  <w:i/>
                                  <w:sz w:val="20"/>
                                </w:rPr>
                              </w:pPr>
                              <w:r w:rsidRPr="00276AE8">
                                <w:rPr>
                                  <w:rFonts w:ascii="Arial Narrow" w:hAnsi="Arial Narrow"/>
                                  <w:i/>
                                  <w:sz w:val="20"/>
                                </w:rPr>
                                <w:t>Market Application System</w:t>
                              </w:r>
                            </w:p>
                          </w:txbxContent>
                        </wps:txbx>
                        <wps:bodyPr rot="0" vert="horz" wrap="square" lIns="91440" tIns="45720" rIns="91440" bIns="45720" anchor="t" anchorCtr="0" upright="1">
                          <a:noAutofit/>
                        </wps:bodyPr>
                      </wps:wsp>
                      <wps:wsp>
                        <wps:cNvPr id="873" name="Line 1862"/>
                        <wps:cNvCnPr>
                          <a:cxnSpLocks noChangeShapeType="1"/>
                        </wps:cNvCnPr>
                        <wps:spPr bwMode="auto">
                          <a:xfrm>
                            <a:off x="3554095" y="2929890"/>
                            <a:ext cx="907415" cy="0"/>
                          </a:xfrm>
                          <a:prstGeom prst="line">
                            <a:avLst/>
                          </a:prstGeom>
                          <a:noFill/>
                          <a:ln w="5080">
                            <a:solidFill>
                              <a:srgbClr val="000000"/>
                            </a:solidFill>
                            <a:round/>
                            <a:headEnd/>
                            <a:tailEnd/>
                          </a:ln>
                          <a:extLst>
                            <a:ext uri="{909E8E84-426E-40DD-AFC4-6F175D3DCCD1}">
                              <a14:hiddenFill xmlns:a14="http://schemas.microsoft.com/office/drawing/2010/main">
                                <a:noFill/>
                              </a14:hiddenFill>
                            </a:ext>
                          </a:extLst>
                        </wps:spPr>
                        <wps:bodyPr/>
                      </wps:wsp>
                      <wps:wsp>
                        <wps:cNvPr id="874" name="Freeform 1863"/>
                        <wps:cNvSpPr>
                          <a:spLocks noEditPoints="1"/>
                        </wps:cNvSpPr>
                        <wps:spPr bwMode="auto">
                          <a:xfrm flipH="1">
                            <a:off x="3868419" y="2276475"/>
                            <a:ext cx="45719" cy="271780"/>
                          </a:xfrm>
                          <a:custGeom>
                            <a:avLst/>
                            <a:gdLst>
                              <a:gd name="T0" fmla="*/ 11 w 192"/>
                              <a:gd name="T1" fmla="*/ 2 h 793"/>
                              <a:gd name="T2" fmla="*/ 162 w 192"/>
                              <a:gd name="T3" fmla="*/ 736 h 793"/>
                              <a:gd name="T4" fmla="*/ 162 w 192"/>
                              <a:gd name="T5" fmla="*/ 739 h 793"/>
                              <a:gd name="T6" fmla="*/ 162 w 192"/>
                              <a:gd name="T7" fmla="*/ 742 h 793"/>
                              <a:gd name="T8" fmla="*/ 162 w 192"/>
                              <a:gd name="T9" fmla="*/ 744 h 793"/>
                              <a:gd name="T10" fmla="*/ 159 w 192"/>
                              <a:gd name="T11" fmla="*/ 744 h 793"/>
                              <a:gd name="T12" fmla="*/ 157 w 192"/>
                              <a:gd name="T13" fmla="*/ 744 h 793"/>
                              <a:gd name="T14" fmla="*/ 154 w 192"/>
                              <a:gd name="T15" fmla="*/ 744 h 793"/>
                              <a:gd name="T16" fmla="*/ 154 w 192"/>
                              <a:gd name="T17" fmla="*/ 742 h 793"/>
                              <a:gd name="T18" fmla="*/ 151 w 192"/>
                              <a:gd name="T19" fmla="*/ 739 h 793"/>
                              <a:gd name="T20" fmla="*/ 0 w 192"/>
                              <a:gd name="T21" fmla="*/ 5 h 793"/>
                              <a:gd name="T22" fmla="*/ 0 w 192"/>
                              <a:gd name="T23" fmla="*/ 2 h 793"/>
                              <a:gd name="T24" fmla="*/ 2 w 192"/>
                              <a:gd name="T25" fmla="*/ 2 h 793"/>
                              <a:gd name="T26" fmla="*/ 2 w 192"/>
                              <a:gd name="T27" fmla="*/ 0 h 793"/>
                              <a:gd name="T28" fmla="*/ 5 w 192"/>
                              <a:gd name="T29" fmla="*/ 0 h 793"/>
                              <a:gd name="T30" fmla="*/ 8 w 192"/>
                              <a:gd name="T31" fmla="*/ 0 h 793"/>
                              <a:gd name="T32" fmla="*/ 8 w 192"/>
                              <a:gd name="T33" fmla="*/ 0 h 793"/>
                              <a:gd name="T34" fmla="*/ 11 w 192"/>
                              <a:gd name="T35" fmla="*/ 2 h 793"/>
                              <a:gd name="T36" fmla="*/ 11 w 192"/>
                              <a:gd name="T37" fmla="*/ 2 h 793"/>
                              <a:gd name="T38" fmla="*/ 11 w 192"/>
                              <a:gd name="T39" fmla="*/ 2 h 793"/>
                              <a:gd name="T40" fmla="*/ 192 w 192"/>
                              <a:gd name="T41" fmla="*/ 720 h 793"/>
                              <a:gd name="T42" fmla="*/ 170 w 192"/>
                              <a:gd name="T43" fmla="*/ 793 h 793"/>
                              <a:gd name="T44" fmla="*/ 122 w 192"/>
                              <a:gd name="T45" fmla="*/ 733 h 793"/>
                              <a:gd name="T46" fmla="*/ 192 w 192"/>
                              <a:gd name="T47" fmla="*/ 720 h 7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92" h="793">
                                <a:moveTo>
                                  <a:pt x="11" y="2"/>
                                </a:moveTo>
                                <a:lnTo>
                                  <a:pt x="162" y="736"/>
                                </a:lnTo>
                                <a:lnTo>
                                  <a:pt x="162" y="739"/>
                                </a:lnTo>
                                <a:lnTo>
                                  <a:pt x="162" y="742"/>
                                </a:lnTo>
                                <a:lnTo>
                                  <a:pt x="162" y="744"/>
                                </a:lnTo>
                                <a:lnTo>
                                  <a:pt x="159" y="744"/>
                                </a:lnTo>
                                <a:lnTo>
                                  <a:pt x="157" y="744"/>
                                </a:lnTo>
                                <a:lnTo>
                                  <a:pt x="154" y="744"/>
                                </a:lnTo>
                                <a:lnTo>
                                  <a:pt x="154" y="742"/>
                                </a:lnTo>
                                <a:lnTo>
                                  <a:pt x="151" y="739"/>
                                </a:lnTo>
                                <a:lnTo>
                                  <a:pt x="0" y="5"/>
                                </a:lnTo>
                                <a:lnTo>
                                  <a:pt x="0" y="2"/>
                                </a:lnTo>
                                <a:lnTo>
                                  <a:pt x="2" y="2"/>
                                </a:lnTo>
                                <a:lnTo>
                                  <a:pt x="2" y="0"/>
                                </a:lnTo>
                                <a:lnTo>
                                  <a:pt x="5" y="0"/>
                                </a:lnTo>
                                <a:lnTo>
                                  <a:pt x="8" y="0"/>
                                </a:lnTo>
                                <a:lnTo>
                                  <a:pt x="11" y="2"/>
                                </a:lnTo>
                                <a:close/>
                                <a:moveTo>
                                  <a:pt x="192" y="720"/>
                                </a:moveTo>
                                <a:lnTo>
                                  <a:pt x="170" y="793"/>
                                </a:lnTo>
                                <a:lnTo>
                                  <a:pt x="122" y="733"/>
                                </a:lnTo>
                                <a:lnTo>
                                  <a:pt x="192" y="720"/>
                                </a:lnTo>
                                <a:close/>
                              </a:path>
                            </a:pathLst>
                          </a:custGeom>
                          <a:solidFill>
                            <a:srgbClr val="000000"/>
                          </a:solidFill>
                          <a:ln w="1905">
                            <a:solidFill>
                              <a:srgbClr val="000000"/>
                            </a:solidFill>
                            <a:round/>
                            <a:headEnd/>
                            <a:tailEnd/>
                          </a:ln>
                        </wps:spPr>
                        <wps:bodyPr rot="0" vert="horz" wrap="square" lIns="91440" tIns="45720" rIns="91440" bIns="45720" anchor="t" anchorCtr="0" upright="1">
                          <a:noAutofit/>
                        </wps:bodyPr>
                      </wps:wsp>
                      <wps:wsp>
                        <wps:cNvPr id="876" name="Line 1852"/>
                        <wps:cNvCnPr>
                          <a:cxnSpLocks noChangeShapeType="1"/>
                        </wps:cNvCnPr>
                        <wps:spPr bwMode="auto">
                          <a:xfrm>
                            <a:off x="3428365" y="1995614"/>
                            <a:ext cx="907415" cy="635"/>
                          </a:xfrm>
                          <a:prstGeom prst="line">
                            <a:avLst/>
                          </a:prstGeom>
                          <a:noFill/>
                          <a:ln w="5080">
                            <a:solidFill>
                              <a:srgbClr val="000000"/>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2295C8AE" id="Canvas 875" o:spid="_x0000_s1385" editas="canvas" style="width:405.4pt;height:304.65pt;mso-position-horizontal-relative:char;mso-position-vertical-relative:line" coordsize="51485,386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K8PgnBYAAMivAAAOAAAAZHJzL2Uyb0RvYy54bWzsXW1v4ziS/n7A/QfBHw/oial3G5NZzCad&#10;uwVm7wY7ffddsZ3YOMfyyu5Ozy7uv99TpCgXJZak6U5ne3vUwIycuPKILBaLVQ9L1Pd/+Pi0Dz5s&#10;qtOuPFzP1HfzWbA5rMr17vB4Pfvvd3dv8llwOheHdbEvD5vr2a+b0+wPP/zrv3z/fFxuwnJb7teb&#10;KgDI4bR8Pl7PtufzcXl1dVptN0/F6bvyuDngy4eyeirO+LF6vFpXxTPQn/ZX4XyeXj2X1fpYlavN&#10;6YTf3povZz9o/IeHzer8Xw8Pp8052F/P0Laz/n+l/39P/7/64fti+VgVx+1uVTej+IRWPBW7A27a&#10;QN0W5yJ4X+06UE+7VVWeyofzd6vy6ap8eNitNroP6I2at3pzUxw+FCfdmRW0YxuITy+Ie/9I7T6U&#10;d7v9Htq4AvqSfkfXZ4zPBr98PmJ0TsdmnE6fd/9ftsVxo7t1Wq7+88PPVbBbX8/yJJkFh+IJVvIX&#10;jFtxeNxvApXHMQ0StQCivxx/rqi5p+NP5ep/T8GhvNlCcPNjVZXP202xRssUyaMb7A/ohxP+NLh/&#10;/nO5xg2K9+dSj9fHh+qJADESwUdtFr82ZrH5eA5W+GW8SCLYzgrfhFFKzaQbFEv7t8fqdP73TfkU&#10;0IfrWYXGa+ziw0+nsxG1Io6qi+X+4PwCmOY3uDP+lL6jNmg7+vtivnibv83jN3GYvn0Tz29v3/x4&#10;dxO/Se9UltxGtzc3t+r/6L4qXm536/XmQCNqbVrF44asnl3GGhurPpX73ZrgqEmn6vH+Zl8FHwrM&#10;qTv9r1YIE7tym6H1hb60uqTCeP7HcPHmLs2zN/FdnLxZZPP8zVwt/rhI5/Eivr1zu/TT7rD5/C4F&#10;z9ezRRImepRYo1t9m+t/3b4Vy6fdGV5rv3uC1TZCxZIM8O1hjSEvluditzefmSqo+RdVYLjtQGtz&#10;JQs1ln7+eP9RzwkVR3R/st/7cv0rLLgqYWKwRvhcfNiW1d9mwTP81/XsAAc7C/Z/OmAOkKuzHyr7&#10;4d5+KA4r/OH17DwLzMebs3GJ74/V7nELXGVUc/wR8+Rup4340oZ6dsEhvJpnSL2eQU9EZ6JPnmHy&#10;DEu4nk91dv9MnqFZF3/XniHzeobUes1XiBmw/C6SHLEL4oM0yUKsK3oFoKWbwgeVLMIkrwOIaL7I&#10;8dlEBVMAMQUQXzyAaBbJ37WbQBrqSS2yV3QTUazycG7chIrzTGV19mn9xCIMU0qBKM/IsiSKXjLP&#10;oIUtmcPz6AheDOcj/a92T05k/BtD3m8/kRkVvTfr0ODkO/31fVE18ftCxXETw8dYVPCDiePrb0ws&#10;X38zNp4/lBTPP3wF8fzCOx3zV5yOSRxiWdaLtkrnc3BJdHOTcNOqnYd5mtWzMcRn8/0LZf3TbBzw&#10;Q7+ZVhg1Gxt3P81GzrulcC5mcbyrNhviWol2W/ROxrfr3fnncnc4fybhFmZxRHOPgmeVZCptR89p&#10;Es8TfE+rolJRmrZXxdV7w77R5LWMG3jYdU2gPa7rvr0DyMPTHuzuv10FafAcqCjR5AoJWxnFZObB&#10;FjLaJ3GRkImocJEJSBETg5AXKmYygFoIUPBCTcPVXGgWGJKLUDQPBSykSxcxCQvB0kVIxoITv4jN&#10;I38fFVe7ksEUV72aJwKao/0eNK5+Gc0ZgB40dwRyoW3OEMjDqdwxkNCcQZDtTLmjIKBR/NCMlWT8&#10;oTsE/l6GfAQiwcpCV/0CEtf+XELiqpc6xxUvAnGtS0Bc5yIQV7hgprRd0KhbAoq4ukO/jqIx2o64&#10;tgX3EHFlS8OGjIM32+uzIq5syZIirmypRVzZIhBXtgBEgXKjbBXmuWBKMdd3JoFxhdMKIYFxnau5&#10;YFDYu3KaJqJxxWPN8RtDzFXf11Gufd5RBEnNulhszeZUsVx9PNRrJT5hQwAbtyZNPJYn2hOjhROL&#10;7zuzr6blaa0VhKE/EtYrK+4HqR5hqIeE7ZLeL4zek7AO4gaRYVwkrIOYQWFao0gaa5Ah5vobouo+&#10;qnGdVHUv1bhuqrqfWCZGNabuKdaBMeK0EFBX4etHidddhUMfJV531QRxg3oP666G47oa1l0Nx3WV&#10;nDB1FX52TNvJ1WrxcV0lh6rFx40quU0tPq6rCDuN+LiukgskdLi4MV2N666azcXBYSIvptHHdZXc&#10;lBZ3umruUjsa2iJvV2RUswAVGffUgWJ5LM7kn+xHypd1uB5s6UOus8en8sPmXalFzuSnzG0tt375&#10;dn/gUhSy6/bhYnRlv7fXo0ajeFzLIeLuF0Tc+FsFrYnZW9prfesLotW4FbDXjqBOU6BjK2Cvnc4M&#10;ChrtYEnr7bVRNhxnnw6xRsIQBoSM6fbfzcj0K8PIhCMa1N9o14ysHlf78kSVMNj7b5kdLcS6n4bP&#10;xRhcJOxf2+FCwmk00t9dQNaCJv3sGdf2ve0dbXvxpzSXdNFBM6nwS541OzyvU90hV0DsD3pOLkBo&#10;k1I+BaIq39e1ElLdhCaRW6URE3XjUDeIabv7GuBLYKqvVBiRxArsqbHrMMmiDpEazZvdz4lIxWT5&#10;uuuz4BuGi5K0+7oUBPUUJf2utjVSBAKe2aiDsteajWGGCkU9G8OFCpVZfNm2RpTMadtDFzPmebiw&#10;i+FL1CJM2xoDi+GX2dbQOcI0G+2CZ8uJU8RQZjbqqlGVJzo4rCfizcFUEiPV/6VVTKzLk9/9ekSd&#10;sMmnnD+hH0bVEkfYYUQAZVZGbCeiUpSW5ctcXMyzGKSAnovp0G7/HqWj2rrsHgdFdnXhMYE2BdyU&#10;A4yciHJ4NzI2u6wVplf/+ErlRg2s6tYULpuFzVbf6uTSG1pSQkNj/IrlrSkSbM+6obPE2vZ++cKF&#10;70mU5bFZN9Qijuqk92KreRRltjglxgoyrRtfdZX9mCjukiVMOZWTU2EaeGZjU277CiWlSRSnoBOI&#10;K8ATEnNPTnWJ4nQN0BTFfc3PvIyajU2WMM1GZzaCj/PMRs0FvtLaaBdETd1FqFFpB3KI7GjBNIFc&#10;pnIkYBRFvMwTYiNjualyU2ucEZGfEAFenru65ArTdHSmI7YHzHRktWJJU+bqXRs/q1YseNjvjv9D&#10;mRhlOfVjmqqeheKMRCVZYmekwkN0ZsayGcn5b5tRsd3xS0UYpnVTXGC271PtqXlJGC8sCOMFdu9D&#10;1NTpXO8CBG6oAUIdVKwLC7pYSFobsZDqxjxQSBcaGUCZErQuFOKYRkyCgndtZBTCfqFVvKJAgsIu&#10;yBgoXtERURWGp4O0Ic+xRMVzzYtgruaVCMZVH1E5m69lru5FhVFe3/QgojIhH9hI7TsVY7o6xAfm&#10;6l+0CqdgTAJz6sUSwSicejG0yN9JT8FY11SdgjEZiitfMlViNxvNY0NCaBVXvQjlmL0IxRUvQnGz&#10;DxPBIDx1Y11duXVjCVWOeczBqRyTWuVUjoUi1Bi1O7VjohN0qsekiehUj8lQXO0ilKN2yTW3KsgW&#10;SjB4p4JMMHeqrWjMD/XKIhb3NqEwiG79mC1Q7ZoEMTfNTVMqH/NYRKt8TO4lt3rWS6yeU/WYpzyO&#10;Fiuqd5mqx9qFg+T6STNT9VhbM1P1mFQ/+sWqx+A1qXqMHCNlEpciHVOcA3es2TZbcHf53pbU2CKe&#10;OZZDEh2oH0NcPk6u9h+DeLUcYgRDLth22attH8pSqX2j5YaK0ex9Lalh72evzX2NHxwqWbJ6GZDD&#10;ikZKNnkUlh57N3t1Rm1AyjQMsWCv5qxUfz+tVH+hWS1lHqIaan1HyhZvda0UVYkwYyjGGoFspmTv&#10;pMH+hiJ9NE46HSpJa93YjoNtKzo5FZrZU3e+vSd2YR4e3kdPKJGF/SzeR2J7fM/qfhm2x6S9iOdb&#10;RA7nHGJF+WWMyvSWkJMFhLmE1UkCPFA8+2qe+ug2i6cAOp/wQPGkF67EpIVdKJ4AhLG/gzz76oFy&#10;8y8/FC0wTfYCLJPMdZvlPCKoWShPF+nhjFFgXPWaOvKBubqXW8aVL4KN1L7L9lBm6GuZq//6oSeP&#10;zvgARAKYw/aYx6e6SA7bgxb52+WwPZLVO2yPDMWVb55n9bSKa16G4qoXobjZy1Bc8dIEwhMqFyOM&#10;Q2J7ANj2ER62p9tBh+2JpYntsD1SBx22Jw4ptfe1aozaHbZHhuJql4zBYXtEf4po8aJREcpRu+Sa&#10;W2xPap497Gq+w/Z4lIW/ujRLoeJLM0ceLO5tlPJr3mV77IOMHjBu86lgXC22R+4lt3pmEhPb438Y&#10;ss6GJran85joxPZInMbE9kia+WJsDzlmsD3ksn1sDzwocmOsNjUjIKbRCN1HpdH2IbChdJsK7nVa&#10;rsvJRGaAomAjZ1to8217rVkXKzfE9tj7IlDoZY9sPwbksBqT/kxMI/ai1vKAFEZqBJZRG2Kp3vZb&#10;qf5e2jtaEsXq1F6Nbts2Yr+1jIePnUkR8aAzFlg0K0QKWrDZM7Dg9mqHt36+rzn1xn5vr1audWP7&#10;tW3rxM580+eppQh8u1U5zVNaL1+VI7EzmYqp7kaTIfZcQ87OeItVP6kWx6Re5kwFqRYnR9S7DfJM&#10;+1AuhMnHOILUFNB0sXjQrvkGDxTPllQoQsGZNHeUoHi2BChzHFS3VTxgl6B4tqTCzKQlXSieL0lQ&#10;LXZGxHLZGSqC8mirxc5kJpPrNoz2MBp9adrCB+bqXgbjyhfBXO3L3eTq14U9vpaN1L9bi0NUogfM&#10;w850FeawM3lGpJ0Pihu+pHuHnQGIAMWVbxg7T6u45mUornppXmN77GIRcge54kUobvYilIed6XbQ&#10;YWdwpqtfVw47I7XKYWdyzH7vCDrnOIlQjtolJ+jU4ohQjtpFqDFqjxy1S1AtdiaWGuawMyjD82qL&#10;oqzGjaC8UTJ5HIRykZOwuMHDp0qLhluLI8yeFjsj95Krn/dyomcmesYkO9NRTh0mivwtsrB3cKkm&#10;2e0/z2uiZ16dnsFKSvQMhSg+esZYNsL3evzEPBoBtx7qoeIZRNPj5DJjOoN4Vs6WC9mE215tXk5H&#10;SMMUB+gUCtGNXD+9cZHrp4WwHOOmCG16yRLTtDpMFEkcw0MNSdUjNnBHK2Ueq5eKeuzo9+vWSlkb&#10;sZq3lIePnqnPSUNKY/yCaFcIFbQKraAFt9dmeI35wQr7WbX2jS2ObezEz3zT/Aw9y9vlZ5pzO74w&#10;P4MzsymHhEfAGyjwYokWP4OXUih9ZgydCZMnaWrSHJikPRPmkwgairWj0By+yLkXXj6jovqsU1MC&#10;x8V45B4pHW370HjgrjfHsQmr9cqxeOQOLCJWfFiY8k2yIGLxXDWCPgUsHreLWDxrApakMZ43iVgO&#10;TdMD5tI0tHns05jD0/ShOfo359Z29U8noDaa7UPjI6DLaLxtaw2BpDa3joayOi9aaxCkAXWpGnPY&#10;ebenHa7GZ2cOV0NtEprWqaXxgvER6APjYyCpzHl2qg+MD4GkMYex6QPjIyCC8UkAMCJ2CZPWXT7V&#10;O6yNT2cOawMUYsu8YNwJSS1zeJs+MD4AIhifAQAjQsnbMj4A0mg6lTU9rrZTW+PVmTsAot92+BuE&#10;UVRO5sNz+Btpcjr8DaFIYHwSSKbhlNfAC0lj4BI40kx3GJy+fvKVgPdzYnAmBsdEZRODMzE4OLt7&#10;HFn1dRzGrT26OYwba7CPwjH5M606A7k2Bfc6ORkonaHAfZxcXnM4/UUgFIeOxKvl+rmZC57tsU3y&#10;7dWQBo3cQMkOrVC6fQ2LaXHs1eAZrscGCSKNY8fDhEyimLnlIFoj1mZf3LbVWScirF5+pEEbKdZP&#10;H9meNpZn22TJli4zROu31rXleyRiyNg98uT+fjdjhzMo+4ihzn3bTcU4TU9VfbtPVWUgQzq8kHmY&#10;8XWfqvId+RjO4zhzD9Gx0+MFiCFkyq3UzSGGkkyH8UneW7sTKWwjU37RReMZgSFNPFg8JQOWIYa6&#10;WPAoDX2hdLbuweIZGdYqk6p0sXg6ILaLZ8Q9WDwlE7FaxBBKQ/wKc4khnRJ7etkihmQ0R/8imjsA&#10;MhofgZD21OGwO5ZBb85pxglqE3vKx8DQTD60kYPgEkM6w/OgwRAubTM5cdc2XGIoySW1OcSQCMZH&#10;gNQlaC3kY2CoBE/L+AAATGwZHwKTYHvAuP77wPgIiGB8EgBMMyaeAfAQQ92WucRQDxgilsbSqELF&#10;64HcAQDt7Ddbp6RH6qbzwBVelCl5R6eoRxpNlxjqAeMDIIK5AyC2rEUMgXTzq61LDHlGs0UM4Vk2&#10;AYyPgTQ3W8SQ6DdcYoiepaRp1V7GWsSQ3E8+C3jTJmJoIoYmYgglO753EU6lPWKtDtZxJKbv4KVM&#10;ytlf9PSFnrzSC6Emhsg19hBDWHXqdoq5NoL7cQRNXdyDSKw/2aZ0CyoaJpqMKhEZDeDVcv3VHxSJ&#10;6vsOEj51+wbksCijExQ39TavEetvXc2WDKHVFM1osX6KpuaFEGD1dsGKgfjrGwjbtsaiLItir4Yo&#10;sz3tiPXxQjXdahNf0VYpA6VhsYL21vZqub/aFPCmoL4eRap1XwtjmzrxQt92vRBM2vBCf8GbMnHm&#10;4H4TqNyc+ygSQzdbCG5+rKrymV6od2q9vca8QYT++oR3iQT3z38u13jDTfH+XGo/bTmd+ojlKIkX&#10;87oKLkzSBK8hIJO9vBFkoRL9jgJdNZRG9aHoMEwLZN9OE9CH6xm981PfyB63TDb8mS+wmQ49f9lD&#10;zzVbTSYyHXrODz3PkEWa6Vi/Scq473omvsKbpBJMv4VZv8JFuMjN23fYXGRvkrIrkDANp/dIlQ/n&#10;71bl0xUc3W61uVpXxfPu8HgV4h0OV0/F7qCd1D/le6QouOhuJzST+uXLTPXh/P/ROpw/ytM8JlZU&#10;h9pZGqMG3lk58BAwfa1fQZipLG9b7CeVm+JQnedALXRcxQvC+K4CUTYZDlbQrRFO5k+JgfPgcCIp&#10;i4h+8yBB/w0tqCQkTqVmEbGCHiTOo4pInEHKcPaQF4lzeCIS5/AyXQ/naZOzk6AS/XyyR+Fc4zIW&#10;Z1DBZ/qV7jwGLGM5ak/0mxU87XL0LvbRUbyINUrzylF9Ihmoo3vJHii9aExLPxPZ7aGzfUCVvZ4x&#10;dLYOJBxu64JVObsGwpRxqkklHK5vCYdrm5hSX7+4romq9kxh51Q2AcfZJtBH4XX17OwSSDjcviUc&#10;rmcJx7FtwYSczQFB0c7GgOQsnY0BCYhrWgTiRi0AORsCGC7/oDnbAZk+tM4z/M5+gMoEw3Ye8wWK&#10;35Sc7QCFfVWvMTmbAZl+XYivXdy85T5yA3f6OO0F+GlgWooQXkynsHUqJ8nBk2amM/enM/f/wXsB&#10;tATTVgD5Rd9OAFWcUI5QU6ESt4qgVcsh6q4lLRtqr4Zcvcj108WNHBaNPhL2ItdPtCMSNu3DwtGL&#10;h/Pnqb+IYwfksOb/JrmBfiRGz8g1eu9rXKrdPbK6tVejYyPTfz8zWmNkbOJn72GvnK/vl0EsAk31&#10;y7TMzN7EUundalBttzQACLrNgIqmWb+ktV75sVpbdHutTbP2yogTeoege2eLY1tLpGlx3mrajz6Y&#10;91gXS54zs3cgFstT9Xh/s6+CD8UeitL/6iY4Yuad4WoxT/RUdb4bCTHyneHel24HVQmKGNb1YVPh&#10;w7as/jYLnqvieD07/fV9UW1mwf5PB1DaC+yMQOysf/j2jtnH3pTLNF7eQwn25hWYRhzpGOGwQZpV&#10;arFIUjy6qdkSe5jb9M76l3/v9wtzjZhgqyX+0z7iEXNou1vdFueC/4zPz8flJiy35X69qX74fwEA&#10;AAD//wMAUEsDBBQABgAIAAAAIQARWZyD3AAAAAUBAAAPAAAAZHJzL2Rvd25yZXYueG1sTI/BTsMw&#10;EETvSPyDtUjcqB2oShriVAhUhMQBtfABTrxN0sbrKHbS8PcsXOAy0mpWM2/yzew6MeEQWk8akoUC&#10;gVR521Kt4fNje5OCCNGQNZ0n1PCFATbF5UVuMuvPtMNpH2vBIRQyo6GJsc+kDFWDzoSF75HYO/jB&#10;mcjnUEs7mDOHu07eKrWSzrTEDY3p8anB6rQfnYbl8nh8fZnK5LlNxmGbvpfr3du91tdX8+MDiIhz&#10;/HuGH3xGh4KZSj+SDaLTwEPir7KXJopnlBpWan0Hssjlf/riGwAA//8DAFBLAQItABQABgAIAAAA&#10;IQC2gziS/gAAAOEBAAATAAAAAAAAAAAAAAAAAAAAAABbQ29udGVudF9UeXBlc10ueG1sUEsBAi0A&#10;FAAGAAgAAAAhADj9If/WAAAAlAEAAAsAAAAAAAAAAAAAAAAALwEAAF9yZWxzLy5yZWxzUEsBAi0A&#10;FAAGAAgAAAAhAEArw+CcFgAAyK8AAA4AAAAAAAAAAAAAAAAALgIAAGRycy9lMm9Eb2MueG1sUEsB&#10;Ai0AFAAGAAgAAAAhABFZnIPcAAAABQEAAA8AAAAAAAAAAAAAAAAA9hgAAGRycy9kb3ducmV2Lnht&#10;bFBLBQYAAAAABAAEAPMAAAD/GQAAAAA=&#10;">
                <v:shape id="_x0000_s1386" type="#_x0000_t75" style="position:absolute;width:51485;height:38690;visibility:visible;mso-wrap-style:square">
                  <v:fill o:detectmouseclick="t"/>
                  <v:path o:connecttype="none"/>
                </v:shape>
                <v:rect id="Rectangle 1844" o:spid="_x0000_s1387" style="position:absolute;width:495;height:236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IGXFwQAAANwAAAAPAAAAZHJzL2Rvd25yZXYueG1sRI/disIw&#10;FITvF3yHcATv1lTBpVSjiCC4sjdWH+DQnP5gclKSaLtvb4SFvRxm5htmsxutEU/yoXOsYDHPQBBX&#10;TnfcKLhdj585iBCRNRrHpOCXAuy2k48NFtoNfKFnGRuRIBwKVNDG2BdShqoli2HueuLk1c5bjEn6&#10;RmqPQ4JbI5dZ9iUtdpwWWuzp0FJ1Lx9WgbyWxyEvjc/ceVn/mO/TpSan1Gw67tcgIo3xP/zXPmkF&#10;+WoF7zPpCMjtCwAA//8DAFBLAQItABQABgAIAAAAIQDb4fbL7gAAAIUBAAATAAAAAAAAAAAAAAAA&#10;AAAAAABbQ29udGVudF9UeXBlc10ueG1sUEsBAi0AFAAGAAgAAAAhAFr0LFu/AAAAFQEAAAsAAAAA&#10;AAAAAAAAAAAAHwEAAF9yZWxzLy5yZWxzUEsBAi0AFAAGAAgAAAAhACsgZcXBAAAA3AAAAA8AAAAA&#10;AAAAAAAAAAAABwIAAGRycy9kb3ducmV2LnhtbFBLBQYAAAAAAwADALcAAAD1AgAAAAA=&#10;" filled="f" stroked="f">
                  <v:textbox style="mso-fit-shape-to-text:t" inset="0,0,0,0">
                    <w:txbxContent>
                      <w:p w14:paraId="065D3409" w14:textId="77777777" w:rsidR="00181A7E" w:rsidRPr="00276AE8" w:rsidRDefault="00181A7E" w:rsidP="00667B7B">
                        <w:pPr>
                          <w:rPr>
                            <w:i/>
                          </w:rPr>
                        </w:pPr>
                        <w:r w:rsidRPr="00276AE8">
                          <w:rPr>
                            <w:i/>
                            <w:color w:val="000000"/>
                            <w:sz w:val="28"/>
                            <w:szCs w:val="28"/>
                          </w:rPr>
                          <w:t xml:space="preserve"> </w:t>
                        </w:r>
                      </w:p>
                    </w:txbxContent>
                  </v:textbox>
                </v:rect>
                <v:rect id="Rectangle 1845" o:spid="_x0000_s1388" style="position:absolute;width:495;height:236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8vuywQAAANwAAAAPAAAAZHJzL2Rvd25yZXYueG1sRI/disIw&#10;FITvF3yHcATv1lRBKdUoy4Kgy95YfYBDc/qDyUlJoq1vv1kQvBxm5htmux+tEQ/yoXOsYDHPQBBX&#10;TnfcKLheDp85iBCRNRrHpOBJAfa7yccWC+0GPtOjjI1IEA4FKmhj7AspQ9WSxTB3PXHyauctxiR9&#10;I7XHIcGtkcssW0uLHaeFFnv6bqm6lXerQF7Kw5CXxmfuZ1n/mtPxXJNTajYdvzYgIo3xHX61j1pB&#10;vlrD/5l0BOTuDwAA//8DAFBLAQItABQABgAIAAAAIQDb4fbL7gAAAIUBAAATAAAAAAAAAAAAAAAA&#10;AAAAAABbQ29udGVudF9UeXBlc10ueG1sUEsBAi0AFAAGAAgAAAAhAFr0LFu/AAAAFQEAAAsAAAAA&#10;AAAAAAAAAAAAHwEAAF9yZWxzLy5yZWxzUEsBAi0AFAAGAAgAAAAhANvy+7LBAAAA3AAAAA8AAAAA&#10;AAAAAAAAAAAABwIAAGRycy9kb3ducmV2LnhtbFBLBQYAAAAAAwADALcAAAD1AgAAAAA=&#10;" filled="f" stroked="f">
                  <v:textbox style="mso-fit-shape-to-text:t" inset="0,0,0,0">
                    <w:txbxContent>
                      <w:p w14:paraId="1E644F28" w14:textId="77777777" w:rsidR="00181A7E" w:rsidRPr="00276AE8" w:rsidRDefault="00181A7E" w:rsidP="00667B7B">
                        <w:pPr>
                          <w:rPr>
                            <w:i/>
                          </w:rPr>
                        </w:pPr>
                        <w:r w:rsidRPr="00276AE8">
                          <w:rPr>
                            <w:i/>
                            <w:color w:val="000000"/>
                            <w:sz w:val="28"/>
                            <w:szCs w:val="28"/>
                          </w:rPr>
                          <w:t xml:space="preserve"> </w:t>
                        </w:r>
                      </w:p>
                    </w:txbxContent>
                  </v:textbox>
                </v:rect>
                <v:rect id="Rectangle 1846" o:spid="_x0000_s1389" style="position:absolute;left:17595;top:6572;width:15926;height:3099;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vl4pwgAAANwAAAAPAAAAZHJzL2Rvd25yZXYueG1sRI/dagIx&#10;FITvhb5DOAXvNFtBXVajFEGwxRtXH+CwOfuDycmSRHf79k2h4OUwM98w2/1ojXiSD51jBR/zDARx&#10;5XTHjYLb9TjLQYSIrNE4JgU/FGC/e5tssdBu4As9y9iIBOFQoII2xr6QMlQtWQxz1xMnr3beYkzS&#10;N1J7HBLcGrnIspW02HFaaLGnQ0vVvXxYBfJaHoe8ND5z34v6bL5Ol5qcUtP38XMDItIYX+H/9kkr&#10;yJdr+DuTjoDc/QIAAP//AwBQSwECLQAUAAYACAAAACEA2+H2y+4AAACFAQAAEwAAAAAAAAAAAAAA&#10;AAAAAAAAW0NvbnRlbnRfVHlwZXNdLnhtbFBLAQItABQABgAIAAAAIQBa9CxbvwAAABUBAAALAAAA&#10;AAAAAAAAAAAAAB8BAABfcmVscy8ucmVsc1BLAQItABQABgAIAAAAIQC0vl4pwgAAANwAAAAPAAAA&#10;AAAAAAAAAAAAAAcCAABkcnMvZG93bnJldi54bWxQSwUGAAAAAAMAAwC3AAAA9gIAAAAA&#10;" filled="f" stroked="f">
                  <v:textbox style="mso-fit-shape-to-text:t" inset="0,0,0,0">
                    <w:txbxContent>
                      <w:p w14:paraId="175B013B" w14:textId="77777777" w:rsidR="00181A7E" w:rsidRPr="00276AE8" w:rsidRDefault="00181A7E" w:rsidP="00667B7B">
                        <w:pPr>
                          <w:rPr>
                            <w:i/>
                          </w:rPr>
                        </w:pPr>
                        <w:r w:rsidRPr="00276AE8">
                          <w:rPr>
                            <w:rFonts w:cs="Arial"/>
                            <w:b/>
                            <w:bCs/>
                            <w:i/>
                            <w:color w:val="0033CC"/>
                            <w:sz w:val="32"/>
                            <w:szCs w:val="32"/>
                          </w:rPr>
                          <w:t>FNM Data Bases</w:t>
                        </w:r>
                      </w:p>
                    </w:txbxContent>
                  </v:textbox>
                </v:rect>
                <v:rect id="Rectangle 1847" o:spid="_x0000_s1390" style="position:absolute;left:34182;top:14871;width:9226;height:77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pZvDwgAAANwAAAAPAAAAZHJzL2Rvd25yZXYueG1sRE9NS8NA&#10;EL0L/odlBG92o2ApabelWCoiiLXaQ2/T7DSJZmdDdmyTf+8cCh4f73u26ENjTtSlOrKD+1EGhriI&#10;vubSwdfn+m4CJgmyxyYyORgowWJ+fTXD3Mczf9BpK6XREE45OqhE2tzaVFQUMI1iS6zcMXYBRWFX&#10;Wt/hWcNDYx+ybGwD1qwNFbb0VFHxs/0NWjJk789xU7+O98Pb7vC9EltYce72pl9OwQj18i++uF+8&#10;g8mjrtUzegTs/A8AAP//AwBQSwECLQAUAAYACAAAACEA2+H2y+4AAACFAQAAEwAAAAAAAAAAAAAA&#10;AAAAAAAAW0NvbnRlbnRfVHlwZXNdLnhtbFBLAQItABQABgAIAAAAIQBa9CxbvwAAABUBAAALAAAA&#10;AAAAAAAAAAAAAB8BAABfcmVscy8ucmVsc1BLAQItABQABgAIAAAAIQAopZvDwgAAANwAAAAPAAAA&#10;AAAAAAAAAAAAAAcCAABkcnMvZG93bnJldi54bWxQSwUGAAAAAAMAAwC3AAAA9gIAAAAA&#10;" filled="f" strokecolor="#333" strokeweight=".4pt">
                  <v:textbox>
                    <w:txbxContent>
                      <w:p w14:paraId="6D5B9D06"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Full Network Model</w:t>
                        </w:r>
                      </w:p>
                      <w:p w14:paraId="6EA3EA0F" w14:textId="77777777" w:rsidR="00181A7E" w:rsidRPr="00276AE8" w:rsidRDefault="00181A7E" w:rsidP="00667B7B">
                        <w:pPr>
                          <w:spacing w:after="0" w:line="360" w:lineRule="auto"/>
                          <w:jc w:val="center"/>
                          <w:rPr>
                            <w:rFonts w:ascii="Arial Narrow" w:hAnsi="Arial Narrow"/>
                            <w:i/>
                            <w:sz w:val="20"/>
                          </w:rPr>
                        </w:pPr>
                        <w:r w:rsidRPr="00276AE8">
                          <w:rPr>
                            <w:rFonts w:ascii="Arial Narrow" w:hAnsi="Arial Narrow"/>
                            <w:i/>
                            <w:sz w:val="20"/>
                          </w:rPr>
                          <w:t>SMDM</w:t>
                        </w:r>
                      </w:p>
                      <w:p w14:paraId="21573D75" w14:textId="77777777" w:rsidR="00181A7E" w:rsidRPr="00276AE8" w:rsidRDefault="00181A7E" w:rsidP="00667B7B">
                        <w:pPr>
                          <w:spacing w:after="0" w:line="360" w:lineRule="auto"/>
                          <w:jc w:val="center"/>
                          <w:rPr>
                            <w:rFonts w:ascii="Arial Narrow" w:hAnsi="Arial Narrow"/>
                            <w:i/>
                            <w:sz w:val="20"/>
                          </w:rPr>
                        </w:pPr>
                        <w:r>
                          <w:rPr>
                            <w:rFonts w:ascii="Arial Narrow" w:hAnsi="Arial Narrow"/>
                            <w:i/>
                            <w:sz w:val="20"/>
                          </w:rPr>
                          <w:t>EMMS</w:t>
                        </w:r>
                      </w:p>
                      <w:p w14:paraId="2ADD7CA9" w14:textId="77777777" w:rsidR="00181A7E" w:rsidRDefault="00181A7E"/>
                    </w:txbxContent>
                  </v:textbox>
                </v:rect>
                <v:rect id="Rectangle 1848" o:spid="_x0000_s1391" style="position:absolute;left:5429;top:16002;width:8287;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6T5YxQAAANwAAAAPAAAAZHJzL2Rvd25yZXYueG1sRI9Pa8JA&#10;EMXvBb/DMoK3ulGoaOoqolikUNpqe+htzI5JNDsbslNNvn23UOjx8f78ePNl6yp1pSaUng2Mhgko&#10;4szbknMDH4ft/RRUEGSLlWcy0FGA5aJ3N8fU+hu/03UvuYojHFI0UIjUqdYhK8hhGPqaOHon3ziU&#10;KJtc2wZvcdxVepwkE+2w5EgosKZ1Qdll/+0ipEten/xb+Tz56l4+j+eN6EyLMYN+u3oEJdTKf/iv&#10;vbMGpg8z+D0Tj4Be/AAAAP//AwBQSwECLQAUAAYACAAAACEA2+H2y+4AAACFAQAAEwAAAAAAAAAA&#10;AAAAAAAAAAAAW0NvbnRlbnRfVHlwZXNdLnhtbFBLAQItABQABgAIAAAAIQBa9CxbvwAAABUBAAAL&#10;AAAAAAAAAAAAAAAAAB8BAABfcmVscy8ucmVsc1BLAQItABQABgAIAAAAIQBH6T5YxQAAANwAAAAP&#10;AAAAAAAAAAAAAAAAAAcCAABkcnMvZG93bnJldi54bWxQSwUGAAAAAAMAAwC3AAAA+QIAAAAA&#10;" filled="f" strokecolor="#333" strokeweight=".4pt">
                  <v:textbox>
                    <w:txbxContent>
                      <w:p w14:paraId="4E65DA66" w14:textId="77777777" w:rsidR="00181A7E" w:rsidRPr="00276AE8" w:rsidRDefault="00181A7E" w:rsidP="00667B7B">
                        <w:pPr>
                          <w:jc w:val="center"/>
                          <w:rPr>
                            <w:rFonts w:ascii="Arial Narrow" w:hAnsi="Arial Narrow"/>
                            <w:i/>
                            <w:sz w:val="20"/>
                          </w:rPr>
                        </w:pPr>
                        <w:r w:rsidRPr="00276AE8">
                          <w:rPr>
                            <w:rFonts w:ascii="Arial Narrow" w:hAnsi="Arial Narrow"/>
                            <w:i/>
                            <w:sz w:val="20"/>
                          </w:rPr>
                          <w:t>PGI</w:t>
                        </w:r>
                      </w:p>
                    </w:txbxContent>
                  </v:textbox>
                </v:rect>
                <v:shape id="Freeform 1849" o:spid="_x0000_s1392" style="position:absolute;left:27432;top:15716;width:6540;height:1136;visibility:visible;mso-wrap-style:square;v-text-anchor:top" coordsize="1353,13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cfcqvgAAANwAAAAPAAAAZHJzL2Rvd25yZXYueG1sRE9Ni8Iw&#10;EL0v+B/CCN62qSuIVKOIqHhU68Hj2IxNsZmUJqvtvzcHwePjfS9Wna3Fk1pfOVYwTlIQxIXTFZcK&#10;LvnudwbCB2SNtWNS0JOH1XLws8BMuxef6HkOpYgh7DNUYEJoMil9YciiT1xDHLm7ay2GCNtS6hZf&#10;MdzW8i9Np9JixbHBYEMbQ8Xj/G8VPPYmz32d2+YqJ4Xsj5PbtmelRsNuPQcRqAtf8cd90Apm0zg/&#10;nolHQC7fAAAA//8DAFBLAQItABQABgAIAAAAIQDb4fbL7gAAAIUBAAATAAAAAAAAAAAAAAAAAAAA&#10;AABbQ29udGVudF9UeXBlc10ueG1sUEsBAi0AFAAGAAgAAAAhAFr0LFu/AAAAFQEAAAsAAAAAAAAA&#10;AAAAAAAAHwEAAF9yZWxzLy5yZWxzUEsBAi0AFAAGAAgAAAAhADRx9yq+AAAA3AAAAA8AAAAAAAAA&#10;AAAAAAAABwIAAGRycy9kb3ducmV2LnhtbFBLBQYAAAAAAwADALcAAADyAgAAAAA=&#10;" path="m6,l1297,97r2,3l1302,100r,3l1302,105r,3l1299,108r-2,l6,10r-3,l,8,,5,,2,3,,6,xm1288,70r65,38l1283,138r5,-68xe" fillcolor="black" strokeweight=".15pt">
                  <v:path arrowok="t" o:connecttype="custom" o:connectlocs="2900,0;626979,79895;627946,82366;629396,82366;629396,84837;629396,86484;629396,86484;629396,88955;627946,88955;626979,88955;2900,8237;1450,8237;0,6589;0,6589;0,4118;0,1647;1450,0;1450,0;2900,0;2900,0;622629,57656;654050,88955;620211,113665;622629,57656" o:connectangles="0,0,0,0,0,0,0,0,0,0,0,0,0,0,0,0,0,0,0,0,0,0,0,0"/>
                  <o:lock v:ext="edit" verticies="t"/>
                </v:shape>
                <v:rect id="Rectangle 1850" o:spid="_x0000_s1393" style="position:absolute;left:5410;top:12573;width:8306;height:22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8/jjxQAAANwAAAAPAAAAZHJzL2Rvd25yZXYueG1sRI9La8JA&#10;FIX3Bf/DcIXu6sQugkRHkYpSCqWtj4W7a+aapGbuhMytJv++Uyi4PJzHx5ktOlerK7Wh8mxgPEpA&#10;EefeVlwY2O/WTxNQQZAt1p7JQE8BFvPBwwwz62/8RdetFCqOcMjQQCnSZFqHvCSHYeQb4uidfetQ&#10;omwLbVu8xXFX6+ckSbXDiiOhxIZeSsov2x8XIX3ysfGf1Vt67N8Pp++V6FyLMY/DbjkFJdTJPfzf&#10;frUGJukY/s7EI6DnvwAAAP//AwBQSwECLQAUAAYACAAAACEA2+H2y+4AAACFAQAAEwAAAAAAAAAA&#10;AAAAAAAAAAAAW0NvbnRlbnRfVHlwZXNdLnhtbFBLAQItABQABgAIAAAAIQBa9CxbvwAAABUBAAAL&#10;AAAAAAAAAAAAAAAAAB8BAABfcmVscy8ucmVsc1BLAQItABQABgAIAAAAIQB38/jjxQAAANwAAAAP&#10;AAAAAAAAAAAAAAAAAAcCAABkcnMvZG93bnJldi54bWxQSwUGAAAAAAMAAwC3AAAA+QIAAAAA&#10;" filled="f" strokecolor="#333" strokeweight=".4pt">
                  <v:textbox>
                    <w:txbxContent>
                      <w:p w14:paraId="061E9539" w14:textId="77777777" w:rsidR="00181A7E" w:rsidRPr="00276AE8" w:rsidRDefault="00181A7E" w:rsidP="00667B7B">
                        <w:pPr>
                          <w:jc w:val="center"/>
                          <w:rPr>
                            <w:rFonts w:ascii="Arial Narrow" w:hAnsi="Arial Narrow"/>
                            <w:i/>
                            <w:sz w:val="20"/>
                          </w:rPr>
                        </w:pPr>
                        <w:r>
                          <w:rPr>
                            <w:rFonts w:ascii="Arial Narrow" w:hAnsi="Arial Narrow"/>
                            <w:i/>
                            <w:sz w:val="20"/>
                          </w:rPr>
                          <w:t>RIMS</w:t>
                        </w:r>
                      </w:p>
                    </w:txbxContent>
                  </v:textbox>
                </v:rect>
                <v:rect id="Rectangle 1851" o:spid="_x0000_s1394" style="position:absolute;left:5276;top:29121;width:8351;height:28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WaUxAAAANwAAAAPAAAAZHJzL2Rvd25yZXYueG1sRI9Pa8JA&#10;EMXvgt9hGcGbbvQQJHWVoliKUNra9uBtzE6TaHY2ZKeafPtuoeDx8f78eMt152p1pTZUng3Mpgko&#10;4tzbigsDnx+7yQJUEGSLtWcy0FOA9Wo4WGJm/Y3f6XqQQsURDhkaKEWaTOuQl+QwTH1DHL1v3zqU&#10;KNtC2xZvcdzVep4kqXZYcSSU2NCmpPxy+HER0ievT/6t2qfH/uXrdN6KzrUYMx51jw+ghDq5h//b&#10;z9bAIp3D35l4BPTqFwAA//8DAFBLAQItABQABgAIAAAAIQDb4fbL7gAAAIUBAAATAAAAAAAAAAAA&#10;AAAAAAAAAABbQ29udGVudF9UeXBlc10ueG1sUEsBAi0AFAAGAAgAAAAhAFr0LFu/AAAAFQEAAAsA&#10;AAAAAAAAAAAAAAAAHwEAAF9yZWxzLy5yZWxzUEsBAi0AFAAGAAgAAAAhAIchZpTEAAAA3AAAAA8A&#10;AAAAAAAAAAAAAAAABwIAAGRycy9kb3ducmV2LnhtbFBLBQYAAAAAAwADALcAAAD4AgAAAAA=&#10;" filled="f" strokecolor="#333" strokeweight=".4pt">
                  <v:textbox>
                    <w:txbxContent>
                      <w:p w14:paraId="25820591" w14:textId="77777777" w:rsidR="00181A7E" w:rsidRPr="00276AE8" w:rsidRDefault="00181A7E" w:rsidP="00667B7B">
                        <w:pPr>
                          <w:spacing w:after="0"/>
                          <w:jc w:val="center"/>
                          <w:rPr>
                            <w:rFonts w:ascii="Arial Narrow" w:hAnsi="Arial Narrow"/>
                            <w:i/>
                            <w:sz w:val="20"/>
                          </w:rPr>
                        </w:pPr>
                        <w:r w:rsidRPr="00276AE8">
                          <w:rPr>
                            <w:rFonts w:ascii="Arial Narrow" w:hAnsi="Arial Narrow" w:cs="Book Antiqua"/>
                            <w:bCs/>
                            <w:i/>
                            <w:iCs/>
                            <w:color w:val="000000"/>
                            <w:sz w:val="20"/>
                          </w:rPr>
                          <w:t>Master File</w:t>
                        </w:r>
                      </w:p>
                      <w:p w14:paraId="081C5EB3" w14:textId="77777777" w:rsidR="00181A7E" w:rsidRPr="00276AE8" w:rsidRDefault="00181A7E" w:rsidP="00667B7B">
                        <w:pPr>
                          <w:spacing w:after="0"/>
                          <w:rPr>
                            <w:rFonts w:ascii="Arial Narrow" w:hAnsi="Arial Narrow"/>
                            <w:i/>
                            <w:sz w:val="20"/>
                          </w:rPr>
                        </w:pPr>
                      </w:p>
                    </w:txbxContent>
                  </v:textbox>
                </v:rect>
                <v:line id="Line 1852" o:spid="_x0000_s1395" style="position:absolute;visibility:visible;mso-wrap-style:square" from="34290,18288" to="43364,182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prhwwAAANwAAAAPAAAAZHJzL2Rvd25yZXYueG1sRI9BawIx&#10;FITvhf6H8Aq91awVFtkaRYSW4kVcpefH5jW7dPOyJNGs/fVGEDwOM/MNs1iNthdn8qFzrGA6KUAQ&#10;N053bBQcD59vcxAhImvsHZOCCwVYLZ+fFlhpl3hP5zoakSEcKlTQxjhUUoamJYth4gbi7P06bzFm&#10;6Y3UHlOG216+F0UpLXacF1ocaNNS81efrIKdH0/bjUllvb/8/5T6K7nOJKVeX8b1B4hIY3yE7+1v&#10;rWBezuB2Jh8BubwCAAD//wMAUEsBAi0AFAAGAAgAAAAhANvh9svuAAAAhQEAABMAAAAAAAAAAAAA&#10;AAAAAAAAAFtDb250ZW50X1R5cGVzXS54bWxQSwECLQAUAAYACAAAACEAWvQsW78AAAAVAQAACwAA&#10;AAAAAAAAAAAAAAAfAQAAX3JlbHMvLnJlbHNQSwECLQAUAAYACAAAACEAaaaa4cMAAADcAAAADwAA&#10;AAAAAAAAAAAAAAAHAgAAZHJzL2Rvd25yZXYueG1sUEsFBgAAAAADAAMAtwAAAPcCAAAAAA==&#10;" strokeweight=".4pt"/>
                <v:rect id="Rectangle 1853" o:spid="_x0000_s1396" style="position:absolute;left:5378;top:19431;width:8338;height:40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Ft7xQAAANwAAAAPAAAAZHJzL2Rvd25yZXYueG1sRI9Pa8JA&#10;EMXvhX6HZQre6sYiQaKriKUihdJq9eBtzI5JbHY2ZKeafPtuodDj4/358WaLztXqSm2oPBsYDRNQ&#10;xLm3FRcG9p8vjxNQQZAt1p7JQE8BFvP7uxlm1t94S9edFCqOcMjQQCnSZFqHvCSHYegb4uidfetQ&#10;omwLbVu8xXFX66ckSbXDiiOhxIZWJeVfu28XIX3yvvYf1Wt67N8Op8uz6FyLMYOHbjkFJdTJf/iv&#10;vbEGJukYfs/EI6DnPwAAAP//AwBQSwECLQAUAAYACAAAACEA2+H2y+4AAACFAQAAEwAAAAAAAAAA&#10;AAAAAAAAAAAAW0NvbnRlbnRfVHlwZXNdLnhtbFBLAQItABQABgAIAAAAIQBa9CxbvwAAABUBAAAL&#10;AAAAAAAAAAAAAAAAAB8BAABfcmVscy8ucmVsc1BLAQItABQABgAIAAAAIQBnhFt7xQAAANwAAAAP&#10;AAAAAAAAAAAAAAAAAAcCAABkcnMvZG93bnJldi54bWxQSwUGAAAAAAMAAwC3AAAA+QIAAAAA&#10;" filled="f" strokecolor="#333" strokeweight=".4pt">
                  <v:textbox>
                    <w:txbxContent>
                      <w:p w14:paraId="49871177"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Transmission</w:t>
                        </w:r>
                      </w:p>
                      <w:p w14:paraId="5DB5D4BA"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Register</w:t>
                        </w:r>
                      </w:p>
                    </w:txbxContent>
                  </v:textbox>
                </v:rect>
                <v:rect id="Rectangle 1854" o:spid="_x0000_s1397" style="position:absolute;left:5346;top:24003;width:8350;height:45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yP7gxQAAANwAAAAPAAAAZHJzL2Rvd25yZXYueG1sRI9Pa8JA&#10;EMXvhX6HZQre6saCQaKriKUihdJq9eBtzI5JbHY2ZKeafPtuodDj4/358WaLztXqSm2oPBsYDRNQ&#10;xLm3FRcG9p8vjxNQQZAt1p7JQE8BFvP7uxlm1t94S9edFCqOcMjQQCnSZFqHvCSHYegb4uidfetQ&#10;omwLbVu8xXFX66ckSbXDiiOhxIZWJeVfu28XIX3yvvYf1Wt67N8Op8uz6FyLMYOHbjkFJdTJf/iv&#10;vbEGJukYfs/EI6DnPwAAAP//AwBQSwECLQAUAAYACAAAACEA2+H2y+4AAACFAQAAEwAAAAAAAAAA&#10;AAAAAAAAAAAAW0NvbnRlbnRfVHlwZXNdLnhtbFBLAQItABQABgAIAAAAIQBa9CxbvwAAABUBAAAL&#10;AAAAAAAAAAAAAAAAAB8BAABfcmVscy8ucmVsc1BLAQItABQABgAIAAAAIQAIyP7gxQAAANwAAAAP&#10;AAAAAAAAAAAAAAAAAAcCAABkcnMvZG93bnJldi54bWxQSwUGAAAAAAMAAwC3AAAA+QIAAAAA&#10;" filled="f" strokecolor="#333" strokeweight=".4pt">
                  <v:textbox>
                    <w:txbxContent>
                      <w:p w14:paraId="019117BA"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Outage</w:t>
                        </w:r>
                      </w:p>
                      <w:p w14:paraId="3647E415" w14:textId="77777777" w:rsidR="00181A7E" w:rsidRPr="00276AE8" w:rsidRDefault="00181A7E" w:rsidP="00667B7B">
                        <w:pPr>
                          <w:spacing w:after="0"/>
                          <w:jc w:val="center"/>
                          <w:rPr>
                            <w:rFonts w:ascii="Arial Narrow" w:hAnsi="Arial Narrow"/>
                            <w:i/>
                            <w:sz w:val="20"/>
                          </w:rPr>
                        </w:pPr>
                        <w:r w:rsidRPr="00276AE8">
                          <w:rPr>
                            <w:rFonts w:ascii="Arial Narrow" w:hAnsi="Arial Narrow"/>
                            <w:i/>
                            <w:sz w:val="20"/>
                          </w:rPr>
                          <w:t>System</w:t>
                        </w:r>
                      </w:p>
                    </w:txbxContent>
                  </v:textbox>
                </v:rect>
                <v:rect id="Rectangle 1855" o:spid="_x0000_s1398" style="position:absolute;left:19431;top:13716;width:8001;height:67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GmCXxAAAANwAAAAPAAAAZHJzL2Rvd25yZXYueG1sRI9La8JA&#10;FIX3hf6H4Rbc1UldBImOIpYWEYrPLrq7zdwmaTN3QuZWk3/vCILLw3l8nOm8c7U6URsqzwZehgko&#10;4tzbigsDx8Pb8xhUEGSLtWcy0FOA+ezxYYqZ9Wfe0WkvhYojHDI0UIo0mdYhL8lhGPqGOHo/vnUo&#10;UbaFti2e47ir9ShJUu2w4kgosaFlSfnf/t9FSJ9s3v22Wqdf/cfn9++r6FyLMYOnbjEBJdTJPXxr&#10;r6yBcZrC9Uw8Anp2AQAA//8DAFBLAQItABQABgAIAAAAIQDb4fbL7gAAAIUBAAATAAAAAAAAAAAA&#10;AAAAAAAAAABbQ29udGVudF9UeXBlc10ueG1sUEsBAi0AFAAGAAgAAAAhAFr0LFu/AAAAFQEAAAsA&#10;AAAAAAAAAAAAAAAAHwEAAF9yZWxzLy5yZWxzUEsBAi0AFAAGAAgAAAAhAPgaYJfEAAAA3AAAAA8A&#10;AAAAAAAAAAAAAAAABwIAAGRycy9kb3ducmV2LnhtbFBLBQYAAAAAAwADALcAAAD4AgAAAAA=&#10;" filled="f" strokecolor="#333" strokeweight=".4pt">
                  <v:textbox>
                    <w:txbxContent>
                      <w:p w14:paraId="40111AEB" w14:textId="77777777" w:rsidR="00181A7E" w:rsidRDefault="00181A7E" w:rsidP="00667B7B">
                        <w:pPr>
                          <w:spacing w:after="0"/>
                          <w:jc w:val="center"/>
                          <w:rPr>
                            <w:rFonts w:ascii="Arial Narrow" w:hAnsi="Arial Narrow"/>
                            <w:i/>
                            <w:sz w:val="20"/>
                          </w:rPr>
                        </w:pPr>
                        <w:r>
                          <w:rPr>
                            <w:rFonts w:ascii="Arial Narrow" w:hAnsi="Arial Narrow"/>
                            <w:i/>
                            <w:sz w:val="20"/>
                          </w:rPr>
                          <w:t>Network Model</w:t>
                        </w:r>
                      </w:p>
                      <w:p w14:paraId="26846328" w14:textId="34085E29" w:rsidR="00181A7E" w:rsidRPr="00276AE8" w:rsidRDefault="00181A7E" w:rsidP="00667B7B">
                        <w:pPr>
                          <w:spacing w:after="0"/>
                          <w:jc w:val="center"/>
                          <w:rPr>
                            <w:rFonts w:ascii="Arial Narrow" w:hAnsi="Arial Narrow"/>
                            <w:i/>
                            <w:sz w:val="20"/>
                          </w:rPr>
                        </w:pPr>
                        <w:r w:rsidRPr="00276AE8">
                          <w:rPr>
                            <w:rFonts w:ascii="Arial Narrow" w:hAnsi="Arial Narrow"/>
                            <w:i/>
                            <w:sz w:val="20"/>
                          </w:rPr>
                          <w:t>Basecase</w:t>
                        </w:r>
                      </w:p>
                    </w:txbxContent>
                  </v:textbox>
                </v:rect>
                <v:shape id="Freeform 1856" o:spid="_x0000_s1399" style="position:absolute;left:13716;top:13716;width:5715;height:1143;flip:y;visibility:visible;mso-wrap-style:square;v-text-anchor:top" coordsize="1361,2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rItexgAAANwAAAAPAAAAZHJzL2Rvd25yZXYueG1sRI9Ba8JA&#10;FITvQv/D8gq9mY0ebEhdRYRiL61Ee2huj+wzSc2+TbNrEvvruwXB4zAz3zDL9Wga0VPnassKZlEM&#10;griwuuZSwefxdZqAcB5ZY2OZFFzJwXr1MFliqu3AGfUHX4oAYZeigsr7NpXSFRUZdJFtiYN3sp1B&#10;H2RXSt3hEOCmkfM4XkiDNYeFClvaVlScDxej4JLp95+v/ON38Jvkm02+n9HupNTT47h5AeFp9Pfw&#10;rf2mFSSLZ/g/E46AXP0BAAD//wMAUEsBAi0AFAAGAAgAAAAhANvh9svuAAAAhQEAABMAAAAAAAAA&#10;AAAAAAAAAAAAAFtDb250ZW50X1R5cGVzXS54bWxQSwECLQAUAAYACAAAACEAWvQsW78AAAAVAQAA&#10;CwAAAAAAAAAAAAAAAAAfAQAAX3JlbHMvLnJlbHNQSwECLQAUAAYACAAAACEANayLXsYAAADcAAAA&#10;DwAAAAAAAAAAAAAAAAAHAgAAZHJzL2Rvd25yZXYueG1sUEsFBgAAAAADAAMAtwAAAPoCAAAAAA==&#10;" path="m3,249l1304,27r3,l1310,27r,3l1313,30r,3l1310,35r,3l1307,38,5,260r-2,l,257r,-2l,252r,-3l3,249xm1291,r70,22l1302,68,1291,xe" fillcolor="black" strokeweight=".15pt">
                  <v:path arrowok="t" o:connecttype="custom" o:connectlocs="1260,109464;547565,11870;548825,11870;550084,11870;550084,13188;551344,13188;551344,14507;550084,15387;550084,16705;548825,16705;2100,114300;1260,114300;0,112981;0,112981;0,112102;0,110783;0,110783;0,109464;1260,109464;1260,109464;542106,0;571500,9672;546725,29894;542106,0" o:connectangles="0,0,0,0,0,0,0,0,0,0,0,0,0,0,0,0,0,0,0,0,0,0,0,0"/>
                  <o:lock v:ext="edit" verticies="t"/>
                </v:shape>
                <v:shape id="Freeform 1857" o:spid="_x0000_s1400" style="position:absolute;left:13716;top:16002;width:5715;height:1143;visibility:visible;mso-wrap-style:square;v-text-anchor:top" coordsize="1342,4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XqOPwwAAANwAAAAPAAAAZHJzL2Rvd25yZXYueG1sRE/Pa8Iw&#10;FL4P9j+EN/AybDrFTrpGGYLgwSG64nZ8NG9NafNSmqjdf78cBh4/vt/FerSduNLgG8cKXpIUBHHl&#10;dMO1gvJzO12C8AFZY+eYFPySh/Xq8aHAXLsbH+l6CrWIIexzVGBC6HMpfWXIok9cTxy5HzdYDBEO&#10;tdQD3mK47eQsTTNpseHYYLCnjaGqPV2sgldv9vJcfs0/Ftnzd9ma8dC1RqnJ0/j+BiLQGO7if/dO&#10;K1hmcW08E4+AXP0BAAD//wMAUEsBAi0AFAAGAAgAAAAhANvh9svuAAAAhQEAABMAAAAAAAAAAAAA&#10;AAAAAAAAAFtDb250ZW50X1R5cGVzXS54bWxQSwECLQAUAAYACAAAACEAWvQsW78AAAAVAQAACwAA&#10;AAAAAAAAAAAAAAAfAQAAX3JlbHMvLnJlbHNQSwECLQAUAAYACAAAACEA6V6jj8MAAADcAAAADwAA&#10;AAAAAAAAAAAAAAAHAgAAZHJzL2Rvd25yZXYueG1sUEsFBgAAAAADAAMAtwAAAPcCAAAAAA==&#10;" path="m5,417l1285,22r3,l1290,24r3,3l1293,30r-3,2l1288,32,8,428r-3,l2,428,,425r,-3l2,420r3,-3xm1266,r76,11l1288,65,1266,xe" fillcolor="black" strokeweight=".15pt">
                  <v:path arrowok="t" o:connecttype="custom" o:connectlocs="2129,111362;547226,5875;548504,5875;549355,6409;549355,6409;550633,7211;550633,8012;550633,8012;549355,8546;548504,8546;3407,114300;2129,114300;852,114300;852,114300;0,113499;0,112698;852,112164;852,112164;2129,111362;2129,111362;539135,0;571500,2938;548504,17359;539135,0" o:connectangles="0,0,0,0,0,0,0,0,0,0,0,0,0,0,0,0,0,0,0,0,0,0,0,0"/>
                  <o:lock v:ext="edit" verticies="t"/>
                </v:shape>
                <v:shape id="Freeform 1858" o:spid="_x0000_s1401" style="position:absolute;left:13716;top:17145;width:5715;height:4572;visibility:visible;mso-wrap-style:square;v-text-anchor:top" coordsize="1315,8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88fgxAAAANwAAAAPAAAAZHJzL2Rvd25yZXYueG1sRI9fa8Iw&#10;FMXfhX2HcAe+adoK4jqjiCD4IOh0bK93zV3T2dyUJmr105uB4OPh/PlxpvPO1uJMra8cK0iHCQji&#10;wumKSwWfh9VgAsIHZI21Y1JwJQ/z2Utvirl2F/6g8z6UIo6wz1GBCaHJpfSFIYt+6Bri6P261mKI&#10;si2lbvESx20tsyQZS4sVR4LBhpaGiuP+ZCOXf5a39LYZZW5b7L4zmZqvv1qp/mu3eAcRqAvP8KO9&#10;1gom4zf4PxOPgJzdAQAA//8DAFBLAQItABQABgAIAAAAIQDb4fbL7gAAAIUBAAATAAAAAAAAAAAA&#10;AAAAAAAAAABbQ29udGVudF9UeXBlc10ueG1sUEsBAi0AFAAGAAgAAAAhAFr0LFu/AAAAFQEAAAsA&#10;AAAAAAAAAAAAAAAAHwEAAF9yZWxzLy5yZWxzUEsBAi0AFAAGAAgAAAAhAF/zx+DEAAAA3AAAAA8A&#10;AAAAAAAAAAAAAAAABwIAAGRycy9kb3ducmV2LnhtbFBLBQYAAAAAAwADALcAAAD4AgAAAAA=&#10;" path="m,866l1267,27r2,l1272,27r,2l1275,32r-3,3l1272,37,8,874r-3,3l3,877,,874r,-3l,869r,-3xm1240,10l1315,r-38,67l1240,10xe" fillcolor="black" strokeweight=".15pt">
                  <v:path arrowok="t" o:connecttype="custom" o:connectlocs="0,451465;550639,14076;550639,14076;551508,14076;552812,14076;552812,15118;554116,16682;554116,16682;552812,18246;552812,19289;3477,455636;2173,457200;1304,457200;0,455636;0,455636;0,454072;0,453029;0,451465;0,451465;0,451465;538905,5213;571500,0;554985,34929;538905,5213" o:connectangles="0,0,0,0,0,0,0,0,0,0,0,0,0,0,0,0,0,0,0,0,0,0,0,0"/>
                  <o:lock v:ext="edit" verticies="t"/>
                </v:shape>
                <v:shape id="Freeform 1859" o:spid="_x0000_s1402" style="position:absolute;left:13665;top:18275;width:20517;height:8566;visibility:visible;mso-wrap-style:square;v-text-anchor:top" coordsize="3231,134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ySWwAAAANwAAAAPAAAAZHJzL2Rvd25yZXYueG1sRE9Ni8Iw&#10;EL0L/ocwwt5sqodVukYRoUWP2uJeZ5vZtthMShNt9debw8IeH+97sxtNKx7Uu8aygkUUgyAurW64&#10;UlDk6XwNwnlkja1lUvAkB7vtdLLBRNuBz/S4+EqEEHYJKqi97xIpXVmTQRfZjjhwv7Y36APsK6l7&#10;HEK4aeUyjj+lwYZDQ40dHWoqb5e7UZD/ZK/CaL4OuXump2KxdMN3ptTHbNx/gfA0+n/xn/uoFaxX&#10;YX44E46A3L4BAAD//wMAUEsBAi0AFAAGAAgAAAAhANvh9svuAAAAhQEAABMAAAAAAAAAAAAAAAAA&#10;AAAAAFtDb250ZW50X1R5cGVzXS54bWxQSwECLQAUAAYACAAAACEAWvQsW78AAAAVAQAACwAAAAAA&#10;AAAAAAAAAAAfAQAAX3JlbHMvLnJlbHNQSwECLQAUAAYACAAAACEAEcMklsAAAADcAAAADwAAAAAA&#10;AAAAAAAAAAAHAgAAZHJzL2Rvd25yZXYueG1sUEsFBgAAAAADAAMAtwAAAPQCAAAAAA==&#10;" path="m5,1338l3177,22r2,l3182,22r3,l3185,25r,3l3185,30r-3,3l8,1349r-3,l2,1349r,-3l,1344r2,l2,1341r3,-3xm3158,r73,6l3182,63,3158,xe" fillcolor="black" strokeweight=".15pt">
                  <v:path arrowok="t" o:connecttype="custom" o:connectlocs="3175,849630;2017395,13970;2018665,13970;2020570,13970;2022475,13970;2022475,15875;2022475,17780;2022475,19050;2022475,19050;2020570,20955;5080,856615;3175,856615;3175,856615;1270,856615;1270,854710;0,853440;1270,853440;1270,851535;3175,849630;3175,849630;2005330,0;2051685,3810;2020570,40005;2005330,0" o:connectangles="0,0,0,0,0,0,0,0,0,0,0,0,0,0,0,0,0,0,0,0,0,0,0,0"/>
                  <o:lock v:ext="edit" verticies="t"/>
                </v:shape>
                <v:shape id="Freeform 1860" o:spid="_x0000_s1403" style="position:absolute;left:13716;top:19431;width:20447;height:11430;visibility:visible;mso-wrap-style:square;v-text-anchor:top" coordsize="3220,15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HbtcwwAAANwAAAAPAAAAZHJzL2Rvd25yZXYueG1sRI9Ba8JA&#10;FITvBf/D8oTe6iaCdomuIqIgvVVLz4/scxOSfRuyq4n99d2C0OMwM98w6+3oWnGnPtSeNeSzDARx&#10;6U3NVsPX5fimQISIbLD1TBoeFGC7mbyssTB+4E+6n6MVCcKhQA1VjF0hZSgrchhmviNO3tX3DmOS&#10;vZWmxyHBXSvnWbaUDmtOCxV2tK+obM43p+EnvzT1t/04qCEurM2bUl1bpfXrdNytQEQa43/42T4Z&#10;Deo9h78z6QjIzS8AAAD//wMAUEsBAi0AFAAGAAgAAAAhANvh9svuAAAAhQEAABMAAAAAAAAAAAAA&#10;AAAAAAAAAFtDb250ZW50X1R5cGVzXS54bWxQSwECLQAUAAYACAAAACEAWvQsW78AAAAVAQAACwAA&#10;AAAAAAAAAAAAAAAfAQAAX3JlbHMvLnJlbHNQSwECLQAUAAYACAAAACEA+h27XMMAAADcAAAADwAA&#10;AAAAAAAAAAAAAAAHAgAAZHJzL2Rvd25yZXYueG1sUEsFBgAAAAADAAMAtwAAAPcCAAAAAA==&#10;" path="m5,1576l3166,22r3,-3l3171,22r3,2l3174,27r,3l3171,30,8,1584r,3l5,1584r-3,l2,1581r-2,l,1579r2,-3l5,1576xm3144,r76,l3174,62,3144,xe" fillcolor="black" strokeweight=".15pt">
                  <v:path arrowok="t" o:connecttype="custom" o:connectlocs="3175,1135078;2010410,15845;2012315,13684;2013585,15845;2013585,15845;2015490,17285;2015490,17285;2015490,19446;2015490,21607;2013585,21607;5080,1140839;5080,1143000;3175,1140839;1270,1140839;1270,1138679;0,1138679;0,1137238;1270,1135078;3175,1135078;3175,1135078;1996440,0;2044700,0;2015490,44654;1996440,0" o:connectangles="0,0,0,0,0,0,0,0,0,0,0,0,0,0,0,0,0,0,0,0,0,0,0,0"/>
                  <o:lock v:ext="edit" verticies="t"/>
                </v:shape>
                <v:rect id="Rectangle 1861" o:spid="_x0000_s1404" style="position:absolute;left:35490;top:25654;width:9156;height:86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PBJxQAAANwAAAAPAAAAZHJzL2Rvd25yZXYueG1sRI9Pa8JA&#10;EMXvgt9hGcGbbvRgJbpKaalIobTaevA2ZqdJanY2ZEdNvn23UPD4eH9+vOW6dZW6UhNKzwYm4wQU&#10;ceZtybmBr8+X0RxUEGSLlWcy0FGA9arfW2Jq/Y13dN1LruIIhxQNFCJ1qnXICnIYxr4mjt63bxxK&#10;lE2ubYO3OO4qPU2SmXZYciQUWNNTQdl5f3ER0iXvG/9Rvs6O3dvh9PMsOtNizHDQPi5ACbVyD/+3&#10;t9bA/GEKf2fiEdCrXwAAAP//AwBQSwECLQAUAAYACAAAACEA2+H2y+4AAACFAQAAEwAAAAAAAAAA&#10;AAAAAAAAAAAAW0NvbnRlbnRfVHlwZXNdLnhtbFBLAQItABQABgAIAAAAIQBa9CxbvwAAABUBAAAL&#10;AAAAAAAAAAAAAAAAAB8BAABfcmVscy8ucmVsc1BLAQItABQABgAIAAAAIQAC+PBJxQAAANwAAAAP&#10;AAAAAAAAAAAAAAAAAAcCAABkcnMvZG93bnJldi54bWxQSwUGAAAAAAMAAwC3AAAA+QIAAAAA&#10;" filled="f" strokecolor="#333" strokeweight=".4pt">
                  <v:textbox>
                    <w:txbxContent>
                      <w:p w14:paraId="12ADBC79" w14:textId="77777777" w:rsidR="00181A7E" w:rsidRPr="00276AE8" w:rsidRDefault="00181A7E" w:rsidP="00667B7B">
                        <w:pPr>
                          <w:spacing w:after="60"/>
                          <w:jc w:val="center"/>
                          <w:rPr>
                            <w:rFonts w:ascii="Arial Narrow" w:hAnsi="Arial Narrow"/>
                            <w:i/>
                            <w:sz w:val="20"/>
                          </w:rPr>
                        </w:pPr>
                        <w:r w:rsidRPr="00276AE8">
                          <w:rPr>
                            <w:rFonts w:ascii="Arial Narrow" w:hAnsi="Arial Narrow"/>
                            <w:i/>
                            <w:sz w:val="20"/>
                          </w:rPr>
                          <w:t>Network Analysis</w:t>
                        </w:r>
                      </w:p>
                      <w:p w14:paraId="2E243A89" w14:textId="77777777" w:rsidR="00181A7E" w:rsidRPr="00276AE8" w:rsidRDefault="00181A7E" w:rsidP="00667B7B">
                        <w:pPr>
                          <w:spacing w:after="60"/>
                          <w:jc w:val="center"/>
                          <w:rPr>
                            <w:rFonts w:ascii="Arial Narrow" w:hAnsi="Arial Narrow"/>
                            <w:i/>
                            <w:sz w:val="20"/>
                          </w:rPr>
                        </w:pPr>
                        <w:r w:rsidRPr="00276AE8">
                          <w:rPr>
                            <w:rFonts w:ascii="Arial Narrow" w:hAnsi="Arial Narrow"/>
                            <w:i/>
                            <w:sz w:val="20"/>
                          </w:rPr>
                          <w:t>Market Application System</w:t>
                        </w:r>
                      </w:p>
                    </w:txbxContent>
                  </v:textbox>
                </v:rect>
                <v:line id="Line 1862" o:spid="_x0000_s1405" style="position:absolute;visibility:visible;mso-wrap-style:square" from="35540,29298" to="44615,292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fww8xAAAANwAAAAPAAAAZHJzL2Rvd25yZXYueG1sRI9BawIx&#10;FITvhf6H8Aq91Wxb2MrWKEWoSC/iKj0/Ns/s4uZlSaJZ++uNIPQ4zMw3zGwx2l6cyYfOsYLXSQGC&#10;uHG6Y6Ngv/t+mYIIEVlj75gUXCjAYv74MMNKu8RbOtfRiAzhUKGCNsahkjI0LVkMEzcQZ+/gvMWY&#10;pTdSe0wZbnv5VhSltNhxXmhxoGVLzbE+WQUbP55+liaV9fby91vqVXKdSUo9P41fnyAijfE/fG+v&#10;tYLpxzvczuQjIOdXAAAA//8DAFBLAQItABQABgAIAAAAIQDb4fbL7gAAAIUBAAATAAAAAAAAAAAA&#10;AAAAAAAAAABbQ29udGVudF9UeXBlc10ueG1sUEsBAi0AFAAGAAgAAAAhAFr0LFu/AAAAFQEAAAsA&#10;AAAAAAAAAAAAAAAAHwEAAF9yZWxzLy5yZWxzUEsBAi0AFAAGAAgAAAAhAOx/DDzEAAAA3AAAAA8A&#10;AAAAAAAAAAAAAAAABwIAAGRycy9kb3ducmV2LnhtbFBLBQYAAAAAAwADALcAAAD4AgAAAAA=&#10;" strokeweight=".4pt"/>
                <v:shape id="Freeform 1863" o:spid="_x0000_s1406" style="position:absolute;left:38684;top:22764;width:457;height:2718;flip:x;visibility:visible;mso-wrap-style:square;v-text-anchor:top" coordsize="192,7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EwxJwgAAANwAAAAPAAAAZHJzL2Rvd25yZXYueG1sRI9Bi8Iw&#10;FITvwv6H8Ba8aaorKtUoS2XRq1ZQb4/m2Rabl9BktfvvN4LgcZiZb5jlujONuFPra8sKRsMEBHFh&#10;dc2lgmP+M5iD8AFZY2OZFPyRh/Xqo7fEVNsH7+l+CKWIEPYpKqhCcKmUvqjIoB9aRxy9q20Nhijb&#10;UuoWHxFuGjlOkqk0WHNcqNBRVlFxO/waBc3l4ovtV37anB3m2djVG7nLlOp/dt8LEIG68A6/2jut&#10;YD6bwPNMPAJy9Q8AAP//AwBQSwECLQAUAAYACAAAACEA2+H2y+4AAACFAQAAEwAAAAAAAAAAAAAA&#10;AAAAAAAAW0NvbnRlbnRfVHlwZXNdLnhtbFBLAQItABQABgAIAAAAIQBa9CxbvwAAABUBAAALAAAA&#10;AAAAAAAAAAAAAB8BAABfcmVscy8ucmVsc1BLAQItABQABgAIAAAAIQDREwxJwgAAANwAAAAPAAAA&#10;AAAAAAAAAAAAAAcCAABkcnMvZG93bnJldi54bWxQSwUGAAAAAAMAAwC3AAAA9gIAAAAA&#10;" path="m11,2l162,736r,3l162,742r,2l159,744r-2,l154,744r,-2l151,739,,5,,2r2,l2,,5,,8,r3,2xm192,720r-22,73l122,733r70,-13xe" fillcolor="black" strokeweight=".15pt">
                  <v:path arrowok="t" o:connecttype="custom" o:connectlocs="2619,685;38575,252245;38575,253273;38575,254301;38575,254987;37861,254987;37385,254987;36670,254987;36670,254301;35956,253273;0,1714;0,685;476,685;476,0;1191,0;1905,0;1905,0;2619,685;2619,685;2619,685;45719,246761;40480,271780;29051,251217;45719,246761" o:connectangles="0,0,0,0,0,0,0,0,0,0,0,0,0,0,0,0,0,0,0,0,0,0,0,0"/>
                  <o:lock v:ext="edit" verticies="t"/>
                </v:shape>
                <v:line id="Line 1852" o:spid="_x0000_s1407" style="position:absolute;visibility:visible;mso-wrap-style:square" from="34283,19956" to="43357,199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CK+kwwAAANwAAAAPAAAAZHJzL2Rvd25yZXYueG1sRI9BawIx&#10;FITvBf9DeEJvNWsPW1mNIoJSeiluxfNj88wubl6WJJq1v74pFHocZuYbZrUZbS/u5EPnWMF8VoAg&#10;bpzu2Cg4fe1fFiBCRNbYOyYFDwqwWU+eVlhpl/hI9zoakSEcKlTQxjhUUoamJYth5gbi7F2ctxiz&#10;9EZqjynDbS9fi6KUFjvOCy0OtGupudY3q+DTj7ePnUllfXx8n0t9SK4zSann6bhdgog0xv/wX/td&#10;K1i8lfB7Jh8Buf4BAAD//wMAUEsBAi0AFAAGAAgAAAAhANvh9svuAAAAhQEAABMAAAAAAAAAAAAA&#10;AAAAAAAAAFtDb250ZW50X1R5cGVzXS54bWxQSwECLQAUAAYACAAAACEAWvQsW78AAAAVAQAACwAA&#10;AAAAAAAAAAAAAAAfAQAAX3JlbHMvLnJlbHNQSwECLQAUAAYACAAAACEA/AivpMMAAADcAAAADwAA&#10;AAAAAAAAAAAAAAAHAgAAZHJzL2Rvd25yZXYueG1sUEsFBgAAAAADAAMAtwAAAPcCAAAAAA==&#10;" strokeweight=".4pt"/>
                <w10:anchorlock/>
              </v:group>
            </w:pict>
          </mc:Fallback>
        </mc:AlternateContent>
      </w:r>
    </w:p>
    <w:p w14:paraId="14E89F62" w14:textId="15C37257" w:rsidR="00572BB0" w:rsidRDefault="00572BB0">
      <w:pPr>
        <w:pStyle w:val="Caption"/>
        <w:rPr>
          <w:bCs/>
        </w:rPr>
      </w:pPr>
      <w:bookmarkStart w:id="454" w:name="_Toc414982083"/>
      <w:bookmarkStart w:id="455" w:name="_Toc36647901"/>
      <w:r>
        <w:rPr>
          <w:bCs/>
        </w:rPr>
        <w:t xml:space="preserve">Exhibit </w:t>
      </w:r>
      <w:r w:rsidR="00F77480">
        <w:fldChar w:fldCharType="begin"/>
      </w:r>
      <w:r w:rsidR="00F77480">
        <w:instrText xml:space="preserve"> STYLEREF 1 \s </w:instrText>
      </w:r>
      <w:r w:rsidR="00F77480">
        <w:fldChar w:fldCharType="separate"/>
      </w:r>
      <w:r w:rsidR="003E02FC">
        <w:t>5</w:t>
      </w:r>
      <w:r w:rsidR="00F77480">
        <w:fldChar w:fldCharType="end"/>
      </w:r>
      <w:r>
        <w:noBreakHyphen/>
      </w:r>
      <w:r w:rsidR="00F77480">
        <w:fldChar w:fldCharType="begin"/>
      </w:r>
      <w:r w:rsidR="00F77480">
        <w:instrText xml:space="preserve"> SEQ Exhibit \* ARABIC \s 1 </w:instrText>
      </w:r>
      <w:r w:rsidR="00F77480">
        <w:fldChar w:fldCharType="separate"/>
      </w:r>
      <w:r w:rsidR="003E02FC">
        <w:t>2</w:t>
      </w:r>
      <w:r w:rsidR="00F77480">
        <w:fldChar w:fldCharType="end"/>
      </w:r>
      <w:r>
        <w:t xml:space="preserve">: </w:t>
      </w:r>
      <w:r>
        <w:rPr>
          <w:bCs/>
        </w:rPr>
        <w:t xml:space="preserve"> FNM Data Bases</w:t>
      </w:r>
      <w:bookmarkEnd w:id="454"/>
      <w:bookmarkEnd w:id="455"/>
    </w:p>
    <w:p w14:paraId="3B3741A7" w14:textId="77777777" w:rsidR="00572BB0" w:rsidRDefault="00572BB0">
      <w:pPr>
        <w:pStyle w:val="ParaText"/>
        <w:jc w:val="left"/>
      </w:pPr>
    </w:p>
    <w:p w14:paraId="51DE6F58" w14:textId="77777777" w:rsidR="00572BB0" w:rsidRDefault="00AC1B7D">
      <w:pPr>
        <w:pStyle w:val="Heading3"/>
        <w:jc w:val="left"/>
        <w:rPr>
          <w:bCs/>
        </w:rPr>
      </w:pPr>
      <w:bookmarkStart w:id="456" w:name="_Toc196039194"/>
      <w:bookmarkStart w:id="457" w:name="_Toc391992858"/>
      <w:bookmarkStart w:id="458" w:name="_Toc414981262"/>
      <w:bookmarkStart w:id="459" w:name="_Toc528338376"/>
      <w:r>
        <w:t>Resource Interconnection Management System (RIMS)</w:t>
      </w:r>
      <w:r w:rsidR="00572BB0">
        <w:rPr>
          <w:bCs/>
        </w:rPr>
        <w:t xml:space="preserve"> Data Base</w:t>
      </w:r>
      <w:bookmarkEnd w:id="456"/>
      <w:bookmarkEnd w:id="457"/>
      <w:bookmarkEnd w:id="458"/>
      <w:bookmarkEnd w:id="459"/>
    </w:p>
    <w:p w14:paraId="5D626E57" w14:textId="18E7EB39" w:rsidR="00572BB0" w:rsidRDefault="00572BB0">
      <w:pPr>
        <w:pStyle w:val="ParaText"/>
        <w:jc w:val="left"/>
      </w:pPr>
      <w:r>
        <w:t xml:space="preserve">The </w:t>
      </w:r>
      <w:r w:rsidR="00AC1B7D">
        <w:t xml:space="preserve">RIMS </w:t>
      </w:r>
      <w:r>
        <w:t xml:space="preserve">data base is used by the CAISO to track all new transmission and </w:t>
      </w:r>
      <w:r w:rsidR="00F3372C" w:rsidRPr="00F3372C">
        <w:t xml:space="preserve">supply or demand </w:t>
      </w:r>
      <w:r>
        <w:t xml:space="preserve">projects, or modification to existing transmission and </w:t>
      </w:r>
      <w:r w:rsidR="00F3372C" w:rsidRPr="00F3372C">
        <w:t xml:space="preserve">supply or demand </w:t>
      </w:r>
      <w:r>
        <w:t xml:space="preserve">facilities.  For transmission projects, the input </w:t>
      </w:r>
      <w:r w:rsidR="005B3336">
        <w:t>in</w:t>
      </w:r>
      <w:r>
        <w:t xml:space="preserve">to the </w:t>
      </w:r>
      <w:r w:rsidR="00AC1B7D">
        <w:t xml:space="preserve">RIMS </w:t>
      </w:r>
      <w:r>
        <w:t xml:space="preserve">data base is </w:t>
      </w:r>
      <w:r w:rsidR="00AC1B7D">
        <w:t>performed</w:t>
      </w:r>
      <w:r>
        <w:t xml:space="preserve"> by the PTOs or other transmission entities concerning additions or changes that are scheduled to be made to the transmission system.  Such information includes nature of projects, specific components or </w:t>
      </w:r>
      <w:r w:rsidR="0085366E">
        <w:t xml:space="preserve">equipment types </w:t>
      </w:r>
      <w:r>
        <w:t xml:space="preserve">of these projects, and the target date for energizing and interconnecting the transmission projects or its various phases with the grid.  For </w:t>
      </w:r>
      <w:r w:rsidR="00F3372C" w:rsidRPr="00F3372C">
        <w:t xml:space="preserve">supply or demand </w:t>
      </w:r>
      <w:r>
        <w:t xml:space="preserve">projects, the input is from </w:t>
      </w:r>
      <w:r w:rsidR="00F3372C">
        <w:t xml:space="preserve">facility </w:t>
      </w:r>
      <w:r>
        <w:t xml:space="preserve">owners and developers through their application to interconnect new or upgraded </w:t>
      </w:r>
      <w:r w:rsidR="00F3372C" w:rsidRPr="00F3372C">
        <w:t xml:space="preserve">supply or demand </w:t>
      </w:r>
      <w:r>
        <w:t>facilities to the grid. This includes the nature of the project and target date for interconnecting the new or modified facility to the grid.</w:t>
      </w:r>
    </w:p>
    <w:p w14:paraId="242FE49C" w14:textId="2088E109" w:rsidR="002E14DD" w:rsidRDefault="00572BB0">
      <w:pPr>
        <w:pStyle w:val="ParaText"/>
        <w:jc w:val="left"/>
      </w:pPr>
      <w:r>
        <w:t xml:space="preserve">Transmission projects are tracked entirely within the </w:t>
      </w:r>
      <w:r w:rsidR="00AC1B7D">
        <w:t xml:space="preserve">RIMS </w:t>
      </w:r>
      <w:r>
        <w:t xml:space="preserve">data base from initial reporting to the CAISO by the PTO or transmission entity through the completion and full integration of the transmission project into the FNM.  </w:t>
      </w:r>
      <w:r w:rsidR="00843EAE" w:rsidRPr="00843EAE">
        <w:t xml:space="preserve">supply </w:t>
      </w:r>
      <w:r w:rsidR="00843EAE">
        <w:t>and</w:t>
      </w:r>
      <w:r w:rsidR="00843EAE" w:rsidRPr="00843EAE">
        <w:t xml:space="preserve"> demand </w:t>
      </w:r>
      <w:r>
        <w:t xml:space="preserve">projects are tracked through the </w:t>
      </w:r>
      <w:r w:rsidR="00AC1B7D">
        <w:t xml:space="preserve">RIMS </w:t>
      </w:r>
      <w:r>
        <w:t xml:space="preserve">data base from the initial application through the interconnection study and approval processes.   Once a project is approved by the CAISO for implementation, its detailed progress and implementation phases are </w:t>
      </w:r>
      <w:r w:rsidR="00843EAE">
        <w:t xml:space="preserve">also </w:t>
      </w:r>
      <w:r>
        <w:t xml:space="preserve">tracked through </w:t>
      </w:r>
      <w:r w:rsidR="00843EAE">
        <w:t xml:space="preserve">RIMS </w:t>
      </w:r>
      <w:r w:rsidRPr="00BF0750">
        <w:t xml:space="preserve">through the completion of the project and full integration of the project in the FNM.  The </w:t>
      </w:r>
      <w:r w:rsidR="003614C7" w:rsidRPr="00BF0750">
        <w:t xml:space="preserve">RIMS </w:t>
      </w:r>
      <w:r w:rsidRPr="00BF0750">
        <w:t>data base includes summary tracking of projects during the implementation phase with regard to certain aspects related to update</w:t>
      </w:r>
      <w:r w:rsidR="00843EAE">
        <w:t>s</w:t>
      </w:r>
      <w:r w:rsidRPr="00BF0750">
        <w:t xml:space="preserve"> of the “wires” model portion of the FNM</w:t>
      </w:r>
      <w:r w:rsidR="00843EAE">
        <w:t>.</w:t>
      </w:r>
      <w:r>
        <w:t xml:space="preserve"> </w:t>
      </w:r>
    </w:p>
    <w:p w14:paraId="5C6208D1" w14:textId="3E2DC77F" w:rsidR="00572BB0" w:rsidRDefault="002E14DD">
      <w:pPr>
        <w:pStyle w:val="ParaText"/>
        <w:jc w:val="left"/>
      </w:pPr>
      <w:r>
        <w:t xml:space="preserve">Access </w:t>
      </w:r>
      <w:r w:rsidR="005B3336">
        <w:t xml:space="preserve">is </w:t>
      </w:r>
      <w:r>
        <w:t xml:space="preserve">provided through an interface via a secure </w:t>
      </w:r>
      <w:r w:rsidR="005B3336">
        <w:t>w</w:t>
      </w:r>
      <w:r>
        <w:t>eb-enabled database environment to view and make changes to CAISO RIMS data from various levels of CAISO</w:t>
      </w:r>
      <w:r w:rsidR="00FA1861">
        <w:t xml:space="preserve"> and</w:t>
      </w:r>
      <w:r>
        <w:t xml:space="preserve"> </w:t>
      </w:r>
      <w:r w:rsidR="00FA1861" w:rsidRPr="00FA1861">
        <w:t>supply, demand</w:t>
      </w:r>
      <w:r w:rsidR="00FA1861">
        <w:t xml:space="preserve"> or transmission representative </w:t>
      </w:r>
      <w:r>
        <w:t>user permissions and functionality</w:t>
      </w:r>
      <w:r w:rsidR="005B3336">
        <w:t>. This access</w:t>
      </w:r>
      <w:r>
        <w:t xml:space="preserve"> is addressed in the user manuals and a screening document</w:t>
      </w:r>
      <w:r w:rsidR="00A246D4">
        <w:t>.</w:t>
      </w:r>
    </w:p>
    <w:p w14:paraId="695E3909" w14:textId="3A2998D7" w:rsidR="00572BB0" w:rsidRPr="00BF0750" w:rsidRDefault="00572BB0" w:rsidP="009E5967">
      <w:pPr>
        <w:pStyle w:val="ParaText"/>
        <w:jc w:val="left"/>
      </w:pPr>
      <w:r w:rsidRPr="00BF0750">
        <w:t xml:space="preserve">It will be critical for the </w:t>
      </w:r>
      <w:r w:rsidR="00A123A6" w:rsidRPr="00A123A6">
        <w:t xml:space="preserve">supply, demand or transmission representatives </w:t>
      </w:r>
      <w:r w:rsidRPr="00BF0750">
        <w:t>to review all documents and fill in all required data and information in order to keep the CAISO FNM process up to date.</w:t>
      </w:r>
      <w:r w:rsidR="00A123A6">
        <w:t xml:space="preserve"> </w:t>
      </w:r>
      <w:r w:rsidR="00A123A6" w:rsidRPr="00211A8F">
        <w:t xml:space="preserve">For </w:t>
      </w:r>
      <w:r w:rsidR="00A123A6">
        <w:t xml:space="preserve">required </w:t>
      </w:r>
      <w:r w:rsidR="00A123A6" w:rsidRPr="00211A8F">
        <w:t>forms and contracts, please refer to the MPAI guide on the CAISO public website</w:t>
      </w:r>
      <w:r w:rsidR="00A123A6">
        <w:t>.</w:t>
      </w:r>
    </w:p>
    <w:p w14:paraId="7CE3F23A" w14:textId="460A102E" w:rsidR="00572BB0" w:rsidRDefault="00B43720">
      <w:pPr>
        <w:pStyle w:val="Heading3"/>
        <w:jc w:val="left"/>
        <w:rPr>
          <w:bCs/>
        </w:rPr>
      </w:pPr>
      <w:bookmarkStart w:id="460" w:name="_Toc196039196"/>
      <w:bookmarkStart w:id="461" w:name="_Toc391992860"/>
      <w:bookmarkStart w:id="462" w:name="_Toc414981264"/>
      <w:bookmarkStart w:id="463" w:name="_Toc528338378"/>
      <w:r>
        <w:rPr>
          <w:bCs/>
        </w:rPr>
        <w:t>CAISO</w:t>
      </w:r>
      <w:r w:rsidR="00572BB0">
        <w:rPr>
          <w:bCs/>
        </w:rPr>
        <w:t xml:space="preserve"> Regist</w:t>
      </w:r>
      <w:r w:rsidR="00D35FFA">
        <w:rPr>
          <w:bCs/>
        </w:rPr>
        <w:t>e</w:t>
      </w:r>
      <w:r w:rsidR="00572BB0">
        <w:rPr>
          <w:bCs/>
        </w:rPr>
        <w:t>r</w:t>
      </w:r>
      <w:bookmarkEnd w:id="460"/>
      <w:bookmarkEnd w:id="461"/>
      <w:bookmarkEnd w:id="462"/>
      <w:bookmarkEnd w:id="463"/>
    </w:p>
    <w:p w14:paraId="4FD09FD8" w14:textId="77777777" w:rsidR="00572BB0" w:rsidRDefault="00572BB0">
      <w:pPr>
        <w:pStyle w:val="ParaText"/>
        <w:jc w:val="left"/>
      </w:pPr>
      <w:r>
        <w:t xml:space="preserve">CAISO maintains </w:t>
      </w:r>
      <w:r w:rsidR="00B43720">
        <w:t>the CAISO</w:t>
      </w:r>
      <w:r>
        <w:t xml:space="preserve"> Regist</w:t>
      </w:r>
      <w:r w:rsidR="00241193">
        <w:t>e</w:t>
      </w:r>
      <w:r>
        <w:t>r of all transmission lines, associated facilities</w:t>
      </w:r>
      <w:r w:rsidR="00B43720">
        <w:t>,</w:t>
      </w:r>
      <w:r>
        <w:t xml:space="preserve"> and </w:t>
      </w:r>
      <w:r w:rsidR="00B43720">
        <w:t>other necessary components</w:t>
      </w:r>
      <w:r>
        <w:t xml:space="preserve"> that are </w:t>
      </w:r>
      <w:r w:rsidR="00B43720">
        <w:t>at the relevant time b</w:t>
      </w:r>
      <w:r w:rsidR="00820C1B">
        <w:t>e</w:t>
      </w:r>
      <w:r w:rsidR="00B43720">
        <w:t>ing</w:t>
      </w:r>
      <w:r>
        <w:t xml:space="preserve"> subject to the </w:t>
      </w:r>
      <w:r w:rsidR="00B43720">
        <w:t>CA</w:t>
      </w:r>
      <w:r>
        <w:t xml:space="preserve">ISO's Operational Control.  In order to keep the </w:t>
      </w:r>
      <w:r w:rsidR="00B43720">
        <w:t>CAISO Register</w:t>
      </w:r>
      <w:r>
        <w:t xml:space="preserve"> current, each PTO is required by the Transmission Control Agreement (TCA) Section 4.2.3 to submit a change for each addition or removal of a transmission line or associated facility or Entitlement from the </w:t>
      </w:r>
      <w:r w:rsidR="00D37C93">
        <w:t>CA</w:t>
      </w:r>
      <w:r>
        <w:t xml:space="preserve">ISO's Operational Control or any change in a transmission line or associated facility's ownership, rating, or the identity of the responsible PTO.  The </w:t>
      </w:r>
      <w:r w:rsidR="00B43720">
        <w:t>CAISO Register</w:t>
      </w:r>
      <w:r>
        <w:t xml:space="preserve"> discloses for each transmission line and associated facility the following information:</w:t>
      </w:r>
    </w:p>
    <w:p w14:paraId="1190F637" w14:textId="77777777" w:rsidR="00572BB0" w:rsidRDefault="00572BB0">
      <w:pPr>
        <w:pStyle w:val="ParaText"/>
        <w:numPr>
          <w:ilvl w:val="0"/>
          <w:numId w:val="17"/>
        </w:numPr>
        <w:jc w:val="left"/>
      </w:pPr>
      <w:r>
        <w:t>Identity of the PTO responsible for operation and maintenance and its owners (if other than the PTO)</w:t>
      </w:r>
    </w:p>
    <w:p w14:paraId="0142602B" w14:textId="77777777" w:rsidR="00572BB0" w:rsidRDefault="00572BB0">
      <w:pPr>
        <w:pStyle w:val="ParaText"/>
        <w:numPr>
          <w:ilvl w:val="0"/>
          <w:numId w:val="17"/>
        </w:numPr>
        <w:jc w:val="left"/>
      </w:pPr>
      <w:r>
        <w:t xml:space="preserve">Dates which the </w:t>
      </w:r>
      <w:r w:rsidR="00D37C93">
        <w:t>CA</w:t>
      </w:r>
      <w:r>
        <w:t>ISO assumed or relinquished Operation</w:t>
      </w:r>
      <w:r w:rsidR="00241193">
        <w:t>al</w:t>
      </w:r>
      <w:r>
        <w:t xml:space="preserve"> Control</w:t>
      </w:r>
    </w:p>
    <w:p w14:paraId="6A701055" w14:textId="77777777" w:rsidR="00572BB0" w:rsidRDefault="00572BB0">
      <w:pPr>
        <w:pStyle w:val="ParaText"/>
        <w:numPr>
          <w:ilvl w:val="0"/>
          <w:numId w:val="17"/>
        </w:numPr>
        <w:jc w:val="left"/>
      </w:pPr>
      <w:r>
        <w:t>Date of any change in the identity of the PTO responsible for its operation and maintenance or in the identity of its owner and</w:t>
      </w:r>
    </w:p>
    <w:p w14:paraId="682F8E5B" w14:textId="77777777" w:rsidR="00572BB0" w:rsidRDefault="00572BB0">
      <w:pPr>
        <w:pStyle w:val="ParaText"/>
        <w:numPr>
          <w:ilvl w:val="0"/>
          <w:numId w:val="17"/>
        </w:numPr>
        <w:jc w:val="left"/>
      </w:pPr>
      <w:r>
        <w:t>Applicable rating(s)</w:t>
      </w:r>
    </w:p>
    <w:p w14:paraId="03751992" w14:textId="536FC0B3" w:rsidR="00572BB0" w:rsidRDefault="00336D11" w:rsidP="00542A5C">
      <w:pPr>
        <w:pStyle w:val="ParaText"/>
        <w:jc w:val="left"/>
        <w:rPr>
          <w:b/>
        </w:rPr>
      </w:pPr>
      <w:r>
        <w:t xml:space="preserve">Additions or removals of transmission lines, associated facilities, and Entitlements prior to becoming under or being removed from the </w:t>
      </w:r>
      <w:r w:rsidR="00D37C93">
        <w:t>CA</w:t>
      </w:r>
      <w:r>
        <w:t>ISO’s Operational Control and i</w:t>
      </w:r>
      <w:r w:rsidR="00572BB0" w:rsidRPr="00DE3101">
        <w:t xml:space="preserve">ncreases in the </w:t>
      </w:r>
      <w:r w:rsidR="00572BB0">
        <w:t>rating</w:t>
      </w:r>
      <w:r w:rsidR="00572BB0" w:rsidRPr="00DE3101">
        <w:t xml:space="preserve"> limits of lines, transformers, series capacitors</w:t>
      </w:r>
      <w:r w:rsidR="00572BB0">
        <w:t>,</w:t>
      </w:r>
      <w:r w:rsidR="00572BB0" w:rsidRPr="00DE3101">
        <w:t xml:space="preserve"> series reactors</w:t>
      </w:r>
      <w:r w:rsidR="00572BB0">
        <w:t>, and other dynamically determined facilities</w:t>
      </w:r>
      <w:r w:rsidR="00572BB0" w:rsidRPr="00DE3101">
        <w:t xml:space="preserve"> </w:t>
      </w:r>
      <w:r w:rsidR="00572BB0">
        <w:t xml:space="preserve">that are approved by the CAISO and </w:t>
      </w:r>
      <w:r w:rsidR="00572BB0" w:rsidRPr="00DE3101">
        <w:t xml:space="preserve">registered in the </w:t>
      </w:r>
      <w:r w:rsidR="00B43720">
        <w:t>CAISO Register</w:t>
      </w:r>
      <w:r w:rsidR="00572BB0" w:rsidRPr="00DE3101">
        <w:t xml:space="preserve"> </w:t>
      </w:r>
      <w:r w:rsidR="00572BB0">
        <w:t>will be</w:t>
      </w:r>
      <w:r w:rsidR="00572BB0" w:rsidRPr="00DE3101">
        <w:t xml:space="preserve"> added to the </w:t>
      </w:r>
      <w:r w:rsidR="00572BB0">
        <w:t xml:space="preserve">next model build of the </w:t>
      </w:r>
      <w:r w:rsidR="00572BB0" w:rsidRPr="00DE3101">
        <w:t>current production model</w:t>
      </w:r>
      <w:r w:rsidR="00572BB0">
        <w:t>, as described in Section 5.1.6.</w:t>
      </w:r>
      <w:r w:rsidR="000E357A">
        <w:t xml:space="preserve">  </w:t>
      </w:r>
      <w:r w:rsidR="00572BB0" w:rsidRPr="00DE3101">
        <w:t xml:space="preserve"> The timing of the addition</w:t>
      </w:r>
      <w:r w:rsidR="00281DA4">
        <w:t>s</w:t>
      </w:r>
      <w:r w:rsidR="00572BB0" w:rsidRPr="00DE3101">
        <w:t xml:space="preserve"> </w:t>
      </w:r>
      <w:r w:rsidR="00572BB0">
        <w:t>will</w:t>
      </w:r>
      <w:r w:rsidR="00572BB0" w:rsidRPr="00DE3101">
        <w:t xml:space="preserve"> depend on when the </w:t>
      </w:r>
      <w:r w:rsidR="00572BB0">
        <w:t xml:space="preserve">CAISO receives the </w:t>
      </w:r>
      <w:r w:rsidR="00572BB0" w:rsidRPr="00DE3101">
        <w:t xml:space="preserve">updated </w:t>
      </w:r>
      <w:r>
        <w:t xml:space="preserve">information or </w:t>
      </w:r>
      <w:r w:rsidR="0071740D">
        <w:t xml:space="preserve">increased </w:t>
      </w:r>
      <w:r w:rsidR="00572BB0" w:rsidRPr="00DE3101">
        <w:t>rating relative to the</w:t>
      </w:r>
      <w:r w:rsidR="00572BB0">
        <w:t xml:space="preserve"> status of the</w:t>
      </w:r>
      <w:r w:rsidR="00572BB0" w:rsidRPr="00DE3101">
        <w:t xml:space="preserve"> model build process.  </w:t>
      </w:r>
    </w:p>
    <w:p w14:paraId="3E62A7B8" w14:textId="77777777" w:rsidR="00572BB0" w:rsidRPr="00DE3101" w:rsidRDefault="00572BB0"/>
    <w:p w14:paraId="69C901BA" w14:textId="77777777" w:rsidR="00572BB0" w:rsidRPr="00DE3101" w:rsidRDefault="00572BB0" w:rsidP="00542A5C">
      <w:pPr>
        <w:pStyle w:val="ParaText"/>
        <w:jc w:val="left"/>
      </w:pPr>
      <w:r>
        <w:t>D</w:t>
      </w:r>
      <w:r w:rsidRPr="00DE3101">
        <w:t xml:space="preserve">ecreases in the </w:t>
      </w:r>
      <w:r>
        <w:t>rating</w:t>
      </w:r>
      <w:r w:rsidRPr="00DE3101">
        <w:t xml:space="preserve"> limits of lines, transformers, series capacitors</w:t>
      </w:r>
      <w:r>
        <w:t>,</w:t>
      </w:r>
      <w:r w:rsidRPr="00DE3101">
        <w:t xml:space="preserve"> series reactors</w:t>
      </w:r>
      <w:r>
        <w:t>, and other dynamically determined facilities</w:t>
      </w:r>
      <w:r w:rsidRPr="00DE3101">
        <w:t xml:space="preserve"> </w:t>
      </w:r>
      <w:r>
        <w:t xml:space="preserve">that are approved by the CAISO and </w:t>
      </w:r>
      <w:r w:rsidRPr="00DE3101">
        <w:t xml:space="preserve">registered in the </w:t>
      </w:r>
      <w:r w:rsidR="00B43720">
        <w:t>CAISO Register</w:t>
      </w:r>
      <w:r w:rsidRPr="00DE3101">
        <w:t xml:space="preserve"> will </w:t>
      </w:r>
      <w:r w:rsidR="004C33B2">
        <w:t>also follow the</w:t>
      </w:r>
      <w:r w:rsidR="004C33B2" w:rsidRPr="00DE3101">
        <w:t xml:space="preserve"> </w:t>
      </w:r>
      <w:r w:rsidR="004C33B2">
        <w:t>model build process.</w:t>
      </w:r>
      <w:r w:rsidR="007A1858">
        <w:t xml:space="preserve"> </w:t>
      </w:r>
      <w:r w:rsidR="007A1858" w:rsidRPr="00BF0750">
        <w:t>However</w:t>
      </w:r>
      <w:r w:rsidR="00591570" w:rsidRPr="00BF0750">
        <w:t xml:space="preserve"> a parallel </w:t>
      </w:r>
      <w:r w:rsidR="00572185" w:rsidRPr="00BF0750">
        <w:t xml:space="preserve">earlier entry of </w:t>
      </w:r>
      <w:r w:rsidR="007A1858" w:rsidRPr="00BF0750">
        <w:t>the</w:t>
      </w:r>
      <w:r w:rsidR="00E809C2" w:rsidRPr="00BF0750">
        <w:t>se derates</w:t>
      </w:r>
      <w:r w:rsidR="00034A24" w:rsidRPr="00BF0750">
        <w:t xml:space="preserve"> </w:t>
      </w:r>
      <w:r w:rsidRPr="00BF0750">
        <w:t xml:space="preserve">into the EMS and Market models </w:t>
      </w:r>
      <w:r w:rsidR="00572185" w:rsidRPr="00BF0750">
        <w:t>wil</w:t>
      </w:r>
      <w:r w:rsidR="00F825E9" w:rsidRPr="00BF0750">
        <w:t>l</w:t>
      </w:r>
      <w:r w:rsidR="00572185" w:rsidRPr="00BF0750">
        <w:t xml:space="preserve"> be expedited </w:t>
      </w:r>
      <w:r w:rsidRPr="00BF0750">
        <w:t>by the Outage Coordination Office by the end of the next business day.</w:t>
      </w:r>
      <w:r w:rsidRPr="00DE3101">
        <w:t xml:space="preserve"> </w:t>
      </w:r>
    </w:p>
    <w:p w14:paraId="5F542C23" w14:textId="77777777" w:rsidR="00572BB0" w:rsidRDefault="00572BB0" w:rsidP="00542A5C">
      <w:pPr>
        <w:pStyle w:val="ParaText"/>
        <w:jc w:val="left"/>
      </w:pPr>
    </w:p>
    <w:p w14:paraId="3B2E2650" w14:textId="77777777" w:rsidR="0022297C" w:rsidRDefault="0022297C" w:rsidP="00542A5C">
      <w:pPr>
        <w:pStyle w:val="ParaText"/>
        <w:jc w:val="left"/>
      </w:pPr>
      <w:r>
        <w:t xml:space="preserve">The </w:t>
      </w:r>
      <w:r w:rsidR="00B43720">
        <w:t xml:space="preserve">CAISO Register </w:t>
      </w:r>
      <w:r>
        <w:t xml:space="preserve">also allows PTO and CAISO administrators of the </w:t>
      </w:r>
      <w:r w:rsidR="00B43720">
        <w:t>register</w:t>
      </w:r>
      <w:r>
        <w:t xml:space="preserve"> to group and share transmission components to assist in finding limiting components.</w:t>
      </w:r>
    </w:p>
    <w:p w14:paraId="74809E9B" w14:textId="7D8A3DB7" w:rsidR="00572BB0" w:rsidRDefault="001C71BA" w:rsidP="00542A5C">
      <w:pPr>
        <w:pStyle w:val="ParaText"/>
        <w:jc w:val="left"/>
      </w:pPr>
      <w:r>
        <w:t xml:space="preserve">Access </w:t>
      </w:r>
      <w:r w:rsidR="007A21AA">
        <w:t xml:space="preserve">provided through an interface via a secure Web-enabled database environment </w:t>
      </w:r>
      <w:r>
        <w:t xml:space="preserve">to view and make changes to </w:t>
      </w:r>
      <w:r w:rsidR="00B43720">
        <w:t>CAISO Register</w:t>
      </w:r>
      <w:r>
        <w:t xml:space="preserve"> data from various levels of CAISO, PTO, and Market Participant user permissions and functionality is addressed in the user manuals and a screening document at: </w:t>
      </w:r>
      <w:r w:rsidR="00F01BBB">
        <w:t>-</w:t>
      </w:r>
      <w:r>
        <w:t>&lt;</w:t>
      </w:r>
      <w:r w:rsidR="00F417D1" w:rsidDel="00F417D1">
        <w:t xml:space="preserve"> </w:t>
      </w:r>
      <w:r w:rsidR="00F417D1" w:rsidRPr="00F417D1">
        <w:t xml:space="preserve"> https://www.caiso.com/systems-applications/portals-applications/transmission-register</w:t>
      </w:r>
      <w:r>
        <w:t>&gt;</w:t>
      </w:r>
      <w:r w:rsidR="00572BB0">
        <w:t xml:space="preserve">  </w:t>
      </w:r>
      <w:r w:rsidR="007B6C27">
        <w:t xml:space="preserve">  </w:t>
      </w:r>
      <w:r>
        <w:t xml:space="preserve"> </w:t>
      </w:r>
    </w:p>
    <w:p w14:paraId="05518E75" w14:textId="77777777" w:rsidR="00572BB0" w:rsidRDefault="00572BB0" w:rsidP="00542A5C">
      <w:pPr>
        <w:pStyle w:val="ParaText"/>
        <w:jc w:val="left"/>
      </w:pPr>
      <w:r>
        <w:t xml:space="preserve">For reference, the Transmission Control Agreement (TCA) can be found at the following CAISO web link: </w:t>
      </w:r>
    </w:p>
    <w:p w14:paraId="24D2D295" w14:textId="1DD87C15" w:rsidR="00572BB0" w:rsidRDefault="00572BB0" w:rsidP="00542A5C">
      <w:pPr>
        <w:pStyle w:val="ParaText"/>
        <w:jc w:val="left"/>
      </w:pPr>
      <w:r>
        <w:t>&lt;</w:t>
      </w:r>
      <w:r w:rsidR="009E2F06" w:rsidDel="009E2F06">
        <w:t xml:space="preserve"> </w:t>
      </w:r>
      <w:r w:rsidR="009E2F06" w:rsidRPr="009E2F06">
        <w:t xml:space="preserve"> https://www.caiso.com/documents/transmissioncontrolagreement-updatedjan3_2013.pdf</w:t>
      </w:r>
      <w:r>
        <w:t>&gt;</w:t>
      </w:r>
    </w:p>
    <w:p w14:paraId="46E55AD2" w14:textId="77777777" w:rsidR="00572BB0" w:rsidRDefault="00572BB0" w:rsidP="00542A5C">
      <w:pPr>
        <w:pStyle w:val="ParaText"/>
        <w:jc w:val="left"/>
      </w:pPr>
      <w:r>
        <w:t>The WECC Power Flow Model, which forms the basis of the FNM topology model, is available for the following portions of the FNM:</w:t>
      </w:r>
    </w:p>
    <w:p w14:paraId="67DA0912" w14:textId="77777777" w:rsidR="00572BB0" w:rsidRDefault="00572BB0">
      <w:pPr>
        <w:pStyle w:val="ParaText"/>
        <w:numPr>
          <w:ilvl w:val="0"/>
          <w:numId w:val="17"/>
        </w:numPr>
        <w:jc w:val="left"/>
      </w:pPr>
      <w:r>
        <w:t xml:space="preserve">Base Case data for the non-CAISO </w:t>
      </w:r>
      <w:r w:rsidR="005D427F">
        <w:t>Balancing Authority Area</w:t>
      </w:r>
      <w:r>
        <w:t xml:space="preserve"> system represented in the FNM (e.g., </w:t>
      </w:r>
      <w:r w:rsidR="00BF7FDD">
        <w:t>IBAA</w:t>
      </w:r>
      <w:r>
        <w:t>)</w:t>
      </w:r>
    </w:p>
    <w:p w14:paraId="329AEF20" w14:textId="77777777" w:rsidR="00572BB0" w:rsidRDefault="00572BB0">
      <w:pPr>
        <w:pStyle w:val="Heading3"/>
        <w:jc w:val="left"/>
        <w:rPr>
          <w:bCs/>
        </w:rPr>
      </w:pPr>
      <w:bookmarkStart w:id="464" w:name="_Toc196039197"/>
      <w:bookmarkStart w:id="465" w:name="_Toc391992861"/>
      <w:bookmarkStart w:id="466" w:name="_Toc414981265"/>
      <w:bookmarkStart w:id="467" w:name="_Toc528338379"/>
      <w:r>
        <w:rPr>
          <w:bCs/>
        </w:rPr>
        <w:t>Outage System</w:t>
      </w:r>
      <w:bookmarkEnd w:id="464"/>
      <w:bookmarkEnd w:id="465"/>
      <w:bookmarkEnd w:id="466"/>
      <w:bookmarkEnd w:id="467"/>
    </w:p>
    <w:p w14:paraId="7CD47490" w14:textId="7CD5458F" w:rsidR="00572BB0" w:rsidRDefault="00572BB0">
      <w:pPr>
        <w:pStyle w:val="ParaText"/>
        <w:jc w:val="left"/>
      </w:pPr>
      <w:r>
        <w:t xml:space="preserve">The CAISO outage management </w:t>
      </w:r>
      <w:r w:rsidR="00407C8D">
        <w:t>system</w:t>
      </w:r>
      <w:r>
        <w:t xml:space="preserve"> is used by </w:t>
      </w:r>
      <w:r w:rsidR="00B349F4" w:rsidRPr="00B349F4">
        <w:t xml:space="preserve">supply, demand or transmission representatives </w:t>
      </w:r>
      <w:r>
        <w:t xml:space="preserve">to provide the </w:t>
      </w:r>
      <w:r w:rsidR="00B349F4">
        <w:t xml:space="preserve">CAISO </w:t>
      </w:r>
      <w:r>
        <w:t xml:space="preserve">with the latest schedule information for their </w:t>
      </w:r>
      <w:r w:rsidR="00B349F4" w:rsidRPr="00B349F4">
        <w:t xml:space="preserve">supply, demand or </w:t>
      </w:r>
      <w:r>
        <w:t xml:space="preserve">transmission equipment. The process used is described in the BPM for Outage Management and additional information on the </w:t>
      </w:r>
      <w:r w:rsidR="00407C8D" w:rsidRPr="00407C8D">
        <w:t xml:space="preserve">CAISO outage management system </w:t>
      </w:r>
      <w:r>
        <w:t>is available at the following link:</w:t>
      </w:r>
    </w:p>
    <w:p w14:paraId="7D88C5A0" w14:textId="55BF14B1" w:rsidR="00572BB0" w:rsidRDefault="00572BB0">
      <w:pPr>
        <w:pStyle w:val="ParaText"/>
        <w:jc w:val="left"/>
      </w:pPr>
      <w:r>
        <w:t>&lt;</w:t>
      </w:r>
      <w:r w:rsidR="009E2F06" w:rsidRPr="009E2F06">
        <w:t>https://bpmcm.caiso.com/Pages/BPMDetails.aspx?BPM=Outage%20Management</w:t>
      </w:r>
      <w:r>
        <w:t>&gt;</w:t>
      </w:r>
    </w:p>
    <w:p w14:paraId="03127B26" w14:textId="77777777" w:rsidR="00572BB0" w:rsidRDefault="00572BB0">
      <w:pPr>
        <w:pStyle w:val="ParaText"/>
        <w:jc w:val="left"/>
      </w:pPr>
      <w:r>
        <w:t>Outage information is provided to the CAISO using the</w:t>
      </w:r>
      <w:r w:rsidR="00407C8D" w:rsidRPr="00407C8D">
        <w:t xml:space="preserve"> CAISO outage management system</w:t>
      </w:r>
      <w:r w:rsidR="00BB5767">
        <w:t>;</w:t>
      </w:r>
      <w:r>
        <w:t xml:space="preserve"> however, outages will not be included in an FNM release version until the outage has been approved by the CAISO. Regarding the timing of changes to the FNM, all known approved transmission line outages or generator outages are updated in the FNM before the IFM and RTM open.  </w:t>
      </w:r>
    </w:p>
    <w:p w14:paraId="770B0332" w14:textId="77777777" w:rsidR="00572BB0" w:rsidRDefault="00572BB0">
      <w:pPr>
        <w:pStyle w:val="Heading3"/>
        <w:jc w:val="left"/>
        <w:rPr>
          <w:bCs/>
        </w:rPr>
      </w:pPr>
      <w:bookmarkStart w:id="468" w:name="_Toc196039198"/>
      <w:bookmarkStart w:id="469" w:name="_Toc391992862"/>
      <w:bookmarkStart w:id="470" w:name="_Toc414981266"/>
      <w:bookmarkStart w:id="471" w:name="_Toc528338380"/>
      <w:r>
        <w:rPr>
          <w:bCs/>
        </w:rPr>
        <w:t>Master File</w:t>
      </w:r>
      <w:bookmarkEnd w:id="468"/>
      <w:bookmarkEnd w:id="469"/>
      <w:bookmarkEnd w:id="470"/>
      <w:bookmarkEnd w:id="471"/>
    </w:p>
    <w:p w14:paraId="7C867D50" w14:textId="65CF775B" w:rsidR="00572BB0" w:rsidRDefault="00572BB0">
      <w:pPr>
        <w:pStyle w:val="ParaText"/>
        <w:jc w:val="left"/>
      </w:pPr>
      <w:r>
        <w:t>The Ma</w:t>
      </w:r>
      <w:r w:rsidR="00965836">
        <w:t>s</w:t>
      </w:r>
      <w:r>
        <w:t xml:space="preserve">ter File is the data repository used for many applications at the CAISO including data that describes </w:t>
      </w:r>
      <w:r w:rsidR="00691FD1">
        <w:t xml:space="preserve">supply and demand facilities </w:t>
      </w:r>
      <w:r>
        <w:t xml:space="preserve">connected to the CAISO grid. This data base must be updated to reflect changes necessary for the FNM to accurately reflect the grid and the </w:t>
      </w:r>
      <w:r w:rsidR="00691FD1">
        <w:t xml:space="preserve">facilities </w:t>
      </w:r>
      <w:r>
        <w:t xml:space="preserve">connected to the grid. The Resource Data Template (RDT) is used to update the Master File data base </w:t>
      </w:r>
      <w:r w:rsidR="00691FD1">
        <w:t xml:space="preserve">with </w:t>
      </w:r>
      <w:r>
        <w:t>data that pertains to new or existing</w:t>
      </w:r>
      <w:r w:rsidR="00691FD1" w:rsidRPr="00691FD1">
        <w:t xml:space="preserve"> </w:t>
      </w:r>
      <w:r w:rsidR="00691FD1">
        <w:t>supply and demand facilities</w:t>
      </w:r>
      <w:r>
        <w:t xml:space="preserve">. The RDT is </w:t>
      </w:r>
      <w:r w:rsidR="00BB5767">
        <w:t>described below</w:t>
      </w:r>
      <w:r w:rsidR="00B51CF1">
        <w:t xml:space="preserve"> in Section 5.4</w:t>
      </w:r>
      <w:r>
        <w:t>.</w:t>
      </w:r>
    </w:p>
    <w:p w14:paraId="4E826969" w14:textId="77777777" w:rsidR="00572BB0" w:rsidRDefault="00572BB0">
      <w:pPr>
        <w:pStyle w:val="Heading3"/>
        <w:jc w:val="left"/>
        <w:rPr>
          <w:bCs/>
        </w:rPr>
      </w:pPr>
      <w:bookmarkStart w:id="472" w:name="_Toc196039199"/>
      <w:bookmarkStart w:id="473" w:name="_Toc391992863"/>
      <w:bookmarkStart w:id="474" w:name="_Toc414981267"/>
      <w:bookmarkStart w:id="475" w:name="_Toc528338381"/>
      <w:r>
        <w:rPr>
          <w:bCs/>
        </w:rPr>
        <w:t>SMDM Process</w:t>
      </w:r>
      <w:bookmarkEnd w:id="472"/>
      <w:bookmarkEnd w:id="473"/>
      <w:bookmarkEnd w:id="474"/>
      <w:bookmarkEnd w:id="475"/>
    </w:p>
    <w:p w14:paraId="7C12CB04" w14:textId="77777777" w:rsidR="00572BB0" w:rsidRDefault="00572BB0">
      <w:pPr>
        <w:pStyle w:val="ParaText"/>
        <w:jc w:val="left"/>
      </w:pPr>
      <w:r>
        <w:t>SMDM is the market data used for the IFM/RTM. The Supplemental Market Data Management (SMDM) is key input for developing the Full Network Model.</w:t>
      </w:r>
    </w:p>
    <w:p w14:paraId="78034B8A" w14:textId="77777777" w:rsidR="00572BB0" w:rsidRDefault="00572BB0">
      <w:pPr>
        <w:pStyle w:val="ParaText"/>
        <w:jc w:val="left"/>
      </w:pPr>
      <w:r>
        <w:t>The main constituents of SMDM are:</w:t>
      </w:r>
    </w:p>
    <w:p w14:paraId="3175ED56" w14:textId="77777777" w:rsidR="00572BB0" w:rsidRDefault="00572BB0">
      <w:pPr>
        <w:pStyle w:val="ParaText"/>
        <w:ind w:firstLine="720"/>
        <w:jc w:val="left"/>
      </w:pPr>
      <w:r>
        <w:t xml:space="preserve">1. Interface information with other </w:t>
      </w:r>
      <w:r w:rsidR="005D427F">
        <w:t>Balancing Authority Area</w:t>
      </w:r>
      <w:r>
        <w:t xml:space="preserve">s apart from CAISO </w:t>
      </w:r>
      <w:r w:rsidR="005D427F">
        <w:t>Balancing Authority Area</w:t>
      </w:r>
    </w:p>
    <w:p w14:paraId="141ECDFE" w14:textId="77777777" w:rsidR="00572BB0" w:rsidRDefault="00024314">
      <w:pPr>
        <w:pStyle w:val="ParaText"/>
        <w:ind w:firstLine="720"/>
        <w:jc w:val="left"/>
      </w:pPr>
      <w:r>
        <w:t>2</w:t>
      </w:r>
      <w:r w:rsidR="00572BB0">
        <w:t>. Nomograms</w:t>
      </w:r>
    </w:p>
    <w:p w14:paraId="7CD14344" w14:textId="77777777" w:rsidR="00572BB0" w:rsidRDefault="00024314">
      <w:pPr>
        <w:pStyle w:val="ParaText"/>
        <w:ind w:left="720"/>
        <w:jc w:val="left"/>
      </w:pPr>
      <w:r>
        <w:t>3</w:t>
      </w:r>
      <w:r w:rsidR="00572BB0">
        <w:t xml:space="preserve">. Ancillary Services Definition - This contains the definitions of regions to maintain the source/Demand balance of the electric system within reliability constraints for the Integrated Forward Market (IFM) and Real-Time Market (RTM). There are currently following regions involved- </w:t>
      </w:r>
    </w:p>
    <w:p w14:paraId="030E782D" w14:textId="77777777" w:rsidR="00572BB0" w:rsidRDefault="00572BB0">
      <w:pPr>
        <w:pStyle w:val="ParaText"/>
        <w:jc w:val="left"/>
      </w:pPr>
      <w:r>
        <w:t xml:space="preserve">    </w:t>
      </w:r>
      <w:r>
        <w:tab/>
      </w:r>
      <w:r>
        <w:tab/>
        <w:t>a. NP15 &amp; Ties</w:t>
      </w:r>
    </w:p>
    <w:p w14:paraId="5D24FC2F" w14:textId="77777777" w:rsidR="00572BB0" w:rsidRDefault="00572BB0">
      <w:pPr>
        <w:pStyle w:val="ParaText"/>
        <w:jc w:val="left"/>
      </w:pPr>
      <w:r>
        <w:t xml:space="preserve">    </w:t>
      </w:r>
      <w:r>
        <w:tab/>
      </w:r>
      <w:r>
        <w:tab/>
        <w:t>b. ZP26 &amp; Ties</w:t>
      </w:r>
    </w:p>
    <w:p w14:paraId="6EEB8CDC" w14:textId="77777777" w:rsidR="00572BB0" w:rsidRDefault="00572BB0">
      <w:pPr>
        <w:pStyle w:val="ParaText"/>
        <w:jc w:val="left"/>
      </w:pPr>
      <w:r>
        <w:t xml:space="preserve">    </w:t>
      </w:r>
      <w:r>
        <w:tab/>
      </w:r>
      <w:r>
        <w:tab/>
        <w:t>c. SP15 &amp; Ties</w:t>
      </w:r>
    </w:p>
    <w:p w14:paraId="5D87D971" w14:textId="77777777" w:rsidR="00572BB0" w:rsidRDefault="00572BB0">
      <w:pPr>
        <w:pStyle w:val="ParaText"/>
        <w:jc w:val="left"/>
      </w:pPr>
      <w:r>
        <w:t xml:space="preserve">    </w:t>
      </w:r>
      <w:r>
        <w:tab/>
      </w:r>
      <w:r>
        <w:tab/>
        <w:t xml:space="preserve">d. </w:t>
      </w:r>
      <w:r w:rsidR="00D37C93">
        <w:t>CA</w:t>
      </w:r>
      <w:r>
        <w:t>ISO (NP15+ZP26+SP15 + All Ties)</w:t>
      </w:r>
    </w:p>
    <w:p w14:paraId="3FADB844" w14:textId="77777777" w:rsidR="00572BB0" w:rsidRDefault="00572BB0">
      <w:pPr>
        <w:pStyle w:val="ParaText"/>
        <w:jc w:val="left"/>
      </w:pPr>
      <w:r>
        <w:t xml:space="preserve">   </w:t>
      </w:r>
      <w:r>
        <w:tab/>
      </w:r>
      <w:r>
        <w:tab/>
        <w:t>e. Only Ties</w:t>
      </w:r>
    </w:p>
    <w:p w14:paraId="0682D7FB" w14:textId="77777777" w:rsidR="00024314" w:rsidRPr="00024314" w:rsidRDefault="00024314" w:rsidP="00024314">
      <w:pPr>
        <w:pStyle w:val="Heading3"/>
        <w:jc w:val="left"/>
        <w:rPr>
          <w:bCs/>
        </w:rPr>
      </w:pPr>
      <w:bookmarkStart w:id="476" w:name="_Toc528338382"/>
      <w:r w:rsidRPr="00024314">
        <w:rPr>
          <w:bCs/>
        </w:rPr>
        <w:t>EMMS</w:t>
      </w:r>
      <w:bookmarkEnd w:id="476"/>
      <w:r w:rsidRPr="00024314">
        <w:rPr>
          <w:bCs/>
        </w:rPr>
        <w:t xml:space="preserve"> </w:t>
      </w:r>
    </w:p>
    <w:p w14:paraId="64A47267" w14:textId="77777777" w:rsidR="00024314" w:rsidRDefault="00024314" w:rsidP="00024314">
      <w:pPr>
        <w:pStyle w:val="ParaText"/>
        <w:jc w:val="left"/>
      </w:pPr>
      <w:r>
        <w:t>In additional to SMDM, EMMS stores some market extensions used for the IFM/RTM.  The main constituents of EMMS are:</w:t>
      </w:r>
    </w:p>
    <w:p w14:paraId="13C5B86E" w14:textId="77777777" w:rsidR="00024314" w:rsidRDefault="00024314" w:rsidP="00024314">
      <w:pPr>
        <w:pStyle w:val="ParaText"/>
        <w:ind w:left="720"/>
        <w:jc w:val="left"/>
      </w:pPr>
      <w:r>
        <w:t>1. Transmission Interface definition</w:t>
      </w:r>
    </w:p>
    <w:p w14:paraId="234113BA" w14:textId="77777777" w:rsidR="00024314" w:rsidRDefault="00024314" w:rsidP="00024314">
      <w:pPr>
        <w:pStyle w:val="ParaText"/>
        <w:ind w:left="720"/>
        <w:jc w:val="left"/>
      </w:pPr>
      <w:r>
        <w:t>2. Exception List - This list of generators/participants which need to be monitored but not enforced</w:t>
      </w:r>
    </w:p>
    <w:p w14:paraId="129E9027" w14:textId="77777777" w:rsidR="00024314" w:rsidRDefault="00024314" w:rsidP="00024314">
      <w:pPr>
        <w:pStyle w:val="ParaText"/>
        <w:ind w:left="720"/>
        <w:jc w:val="left"/>
      </w:pPr>
      <w:r>
        <w:t>3. Constraints List - This list contains the technical / commercial constraints with the transformers / generators within the network which need to be monitored and enforced from CAISO</w:t>
      </w:r>
    </w:p>
    <w:p w14:paraId="680CE9E1" w14:textId="77777777" w:rsidR="00024314" w:rsidRDefault="00024314" w:rsidP="00024314">
      <w:pPr>
        <w:pStyle w:val="ParaText"/>
        <w:ind w:left="720"/>
        <w:jc w:val="left"/>
      </w:pPr>
      <w:r>
        <w:t>4. Contingency definition and activation status</w:t>
      </w:r>
    </w:p>
    <w:p w14:paraId="5275420A" w14:textId="77777777" w:rsidR="00F62939" w:rsidRDefault="00F62939" w:rsidP="00024314">
      <w:pPr>
        <w:pStyle w:val="ParaText"/>
        <w:ind w:left="720"/>
        <w:jc w:val="left"/>
      </w:pPr>
    </w:p>
    <w:p w14:paraId="777369A6" w14:textId="77777777" w:rsidR="00572BB0" w:rsidRDefault="00572BB0">
      <w:pPr>
        <w:pStyle w:val="Heading2"/>
        <w:jc w:val="left"/>
        <w:rPr>
          <w:bCs/>
        </w:rPr>
      </w:pPr>
      <w:bookmarkStart w:id="477" w:name="_Toc196039200"/>
      <w:bookmarkStart w:id="478" w:name="_Toc391992864"/>
      <w:bookmarkStart w:id="479" w:name="_Toc414981268"/>
      <w:bookmarkStart w:id="480" w:name="_Toc528338383"/>
      <w:r>
        <w:rPr>
          <w:bCs/>
        </w:rPr>
        <w:t>Market Participant Data Requirements</w:t>
      </w:r>
      <w:bookmarkEnd w:id="477"/>
      <w:bookmarkEnd w:id="478"/>
      <w:bookmarkEnd w:id="479"/>
      <w:bookmarkEnd w:id="480"/>
    </w:p>
    <w:p w14:paraId="21A8F45A" w14:textId="6FFA54FD" w:rsidR="00572BB0" w:rsidRDefault="00572BB0">
      <w:pPr>
        <w:pStyle w:val="ParaText"/>
        <w:jc w:val="left"/>
      </w:pPr>
      <w:r>
        <w:t xml:space="preserve">This section describes the data and process that is expected from the </w:t>
      </w:r>
      <w:r w:rsidR="00DD655D" w:rsidRPr="00DD655D">
        <w:t xml:space="preserve">supply, demand or transmission representatives </w:t>
      </w:r>
      <w:r>
        <w:t xml:space="preserve">to support the FNM.  This data includes topology information from transmission owners, </w:t>
      </w:r>
      <w:r w:rsidR="00DD655D">
        <w:t xml:space="preserve">resource </w:t>
      </w:r>
      <w:r>
        <w:t>characteristics from</w:t>
      </w:r>
      <w:r w:rsidR="00DD655D" w:rsidRPr="00DD655D">
        <w:t xml:space="preserve"> supply or demand facilities</w:t>
      </w:r>
      <w:r>
        <w:t>, Load Distribution Factors for Custom Load Aggregation</w:t>
      </w:r>
      <w:r w:rsidR="00DD655D">
        <w:t>s</w:t>
      </w:r>
      <w:r>
        <w:t xml:space="preserve">, Generation Distribution Factors for aggregation of Generating Units, etc.  </w:t>
      </w:r>
    </w:p>
    <w:p w14:paraId="69B2DBA9" w14:textId="77777777" w:rsidR="00572BB0" w:rsidRDefault="00572BB0">
      <w:pPr>
        <w:pStyle w:val="Heading3"/>
        <w:jc w:val="left"/>
        <w:rPr>
          <w:bCs/>
        </w:rPr>
      </w:pPr>
      <w:bookmarkStart w:id="481" w:name="_Toc196039201"/>
      <w:bookmarkStart w:id="482" w:name="_Toc391992865"/>
      <w:bookmarkStart w:id="483" w:name="_Toc414981269"/>
      <w:bookmarkStart w:id="484" w:name="_Toc528338384"/>
      <w:r>
        <w:rPr>
          <w:bCs/>
        </w:rPr>
        <w:t>Power System Components</w:t>
      </w:r>
      <w:bookmarkEnd w:id="481"/>
      <w:bookmarkEnd w:id="482"/>
      <w:bookmarkEnd w:id="483"/>
      <w:bookmarkEnd w:id="484"/>
    </w:p>
    <w:p w14:paraId="0DA1E0BA" w14:textId="77777777" w:rsidR="00572BB0" w:rsidRDefault="00572BB0">
      <w:pPr>
        <w:pStyle w:val="ParaText"/>
        <w:jc w:val="left"/>
      </w:pPr>
      <w:r>
        <w:t>The network model is a mathematical representation of the physical components, which comprise the power system.  The network model includes representations for major power system components including Loads, Generating Units, and Transmission Elements (i.e., transmission lines, transformers, and shunt and series compensators).  A description of each of these major components as represented in the network model and the data required are noted in the sub-items below.</w:t>
      </w:r>
    </w:p>
    <w:p w14:paraId="1636FC7D" w14:textId="77777777" w:rsidR="00572BB0" w:rsidRDefault="00572BB0">
      <w:pPr>
        <w:pStyle w:val="Heading4"/>
        <w:jc w:val="left"/>
        <w:rPr>
          <w:bCs/>
        </w:rPr>
      </w:pPr>
      <w:bookmarkStart w:id="485" w:name="_Toc196039202"/>
      <w:bookmarkStart w:id="486" w:name="_Toc391992866"/>
      <w:bookmarkStart w:id="487" w:name="_Toc414981270"/>
      <w:bookmarkStart w:id="488" w:name="_Toc528338385"/>
      <w:r>
        <w:rPr>
          <w:bCs/>
        </w:rPr>
        <w:t>Loads</w:t>
      </w:r>
      <w:bookmarkEnd w:id="485"/>
      <w:bookmarkEnd w:id="486"/>
      <w:bookmarkEnd w:id="487"/>
      <w:bookmarkEnd w:id="488"/>
    </w:p>
    <w:p w14:paraId="568114BC" w14:textId="77777777" w:rsidR="00572BB0" w:rsidRDefault="00572BB0">
      <w:pPr>
        <w:pStyle w:val="ParaText"/>
        <w:jc w:val="left"/>
      </w:pPr>
      <w:r>
        <w:t>In the network model, a Load is the representation of each physical take-out point from the high voltage network represented.  Loads may thus represent, for example, each distribution step-down transformer from the high voltage network through which power and Energy ultimately flows on the way to the end-use consumer.  Or, in the case where a lower voltage equivalent distribution bus needs to be represented, the Load represents the total of the consumer load (plus distribution system losses) load fed from that bus.</w:t>
      </w:r>
    </w:p>
    <w:p w14:paraId="31055B85" w14:textId="77777777" w:rsidR="00572BB0" w:rsidRDefault="00572BB0">
      <w:pPr>
        <w:pStyle w:val="ParaText"/>
        <w:jc w:val="left"/>
      </w:pPr>
      <w:r>
        <w:t xml:space="preserve">For network modeling, CAISO needs to know the physical configuration of the system, the number of physical load take-out points, and the maximum real (expressed in MW) and reactive (expressed in MVAr) demand which would be served through each physical take-out point.  The physical configuration and the number of take-out points is normally derived from the system one-line diagrams provided by the PTOs or other interconnected entities (e.g., MSSs, UDCs, </w:t>
      </w:r>
      <w:r w:rsidR="00C76348">
        <w:t>IBAAs</w:t>
      </w:r>
      <w:r>
        <w:t>, etc.).  Where the auxiliary loads associated with Generating Units need to be represented in the network model, such information comes from one-line diagrams provided to CAISO by Participating Generators.</w:t>
      </w:r>
    </w:p>
    <w:p w14:paraId="3594D462" w14:textId="77777777" w:rsidR="00572BB0" w:rsidRDefault="00572BB0">
      <w:pPr>
        <w:pStyle w:val="Heading4"/>
        <w:jc w:val="left"/>
      </w:pPr>
      <w:bookmarkStart w:id="489" w:name="_Toc196039203"/>
      <w:bookmarkStart w:id="490" w:name="_Toc391992867"/>
      <w:bookmarkStart w:id="491" w:name="_Toc414981271"/>
      <w:bookmarkStart w:id="492" w:name="_Toc528338386"/>
      <w:r>
        <w:t>Generating Units</w:t>
      </w:r>
      <w:bookmarkEnd w:id="489"/>
      <w:bookmarkEnd w:id="490"/>
      <w:bookmarkEnd w:id="491"/>
      <w:bookmarkEnd w:id="492"/>
    </w:p>
    <w:p w14:paraId="29A48FFD" w14:textId="77777777" w:rsidR="00572BB0" w:rsidRDefault="00572BB0">
      <w:pPr>
        <w:pStyle w:val="ParaText"/>
        <w:jc w:val="left"/>
      </w:pPr>
      <w:r>
        <w:t>In the network model, a Generating Unit may represent a single, physical Generating or Pump Unit or a collection of smaller Generating or Pump Units, which connect to the grid through a common point of interconnection.  The representation employed depends on many factors including the size and make-up of the Generating or Pump Unit, and the real time telemetry which is available for use in the reliability model.  CAISO makes the determination of how Generating and Pump Units are represented based on data, one-line diagrams, and other information provided.</w:t>
      </w:r>
    </w:p>
    <w:p w14:paraId="2934B554" w14:textId="56852FF6" w:rsidR="00572BB0" w:rsidRDefault="00572BB0">
      <w:pPr>
        <w:pStyle w:val="ParaText"/>
        <w:jc w:val="left"/>
      </w:pPr>
      <w:r>
        <w:t>For each Generating or Pump Unit represented in the network model, CAISO needs the following information</w:t>
      </w:r>
      <w:r w:rsidR="006C766A">
        <w:t xml:space="preserve"> included in the PSLF case file uploaded in RIMS for the respective project, they are</w:t>
      </w:r>
      <w:r>
        <w:t>:</w:t>
      </w:r>
    </w:p>
    <w:p w14:paraId="661D17E1" w14:textId="77777777" w:rsidR="00572BB0" w:rsidRDefault="00572BB0">
      <w:pPr>
        <w:pStyle w:val="ParaText"/>
        <w:numPr>
          <w:ilvl w:val="0"/>
          <w:numId w:val="17"/>
        </w:numPr>
        <w:jc w:val="left"/>
      </w:pPr>
      <w:r>
        <w:rPr>
          <w:rFonts w:cs="Arial"/>
        </w:rPr>
        <w:t>Ba</w:t>
      </w:r>
      <w:r>
        <w:t>se rating of the unit (expressed in MVA)</w:t>
      </w:r>
    </w:p>
    <w:p w14:paraId="0529EDB5" w14:textId="77777777" w:rsidR="00572BB0" w:rsidRDefault="00572BB0">
      <w:pPr>
        <w:pStyle w:val="ParaText"/>
        <w:numPr>
          <w:ilvl w:val="0"/>
          <w:numId w:val="17"/>
        </w:numPr>
        <w:jc w:val="left"/>
      </w:pPr>
      <w:r>
        <w:t>Base voltage rating of unit (expressed in kV)</w:t>
      </w:r>
    </w:p>
    <w:p w14:paraId="3490D980" w14:textId="77777777" w:rsidR="00572BB0" w:rsidRDefault="00572BB0">
      <w:pPr>
        <w:pStyle w:val="ParaText"/>
        <w:numPr>
          <w:ilvl w:val="0"/>
          <w:numId w:val="17"/>
        </w:numPr>
        <w:jc w:val="left"/>
      </w:pPr>
      <w:r>
        <w:t>Maximum, designed, gross real power output capability (expressed in MW)</w:t>
      </w:r>
    </w:p>
    <w:p w14:paraId="33F4C570" w14:textId="77777777" w:rsidR="00572BB0" w:rsidRDefault="00572BB0">
      <w:pPr>
        <w:pStyle w:val="ParaText"/>
        <w:numPr>
          <w:ilvl w:val="0"/>
          <w:numId w:val="17"/>
        </w:numPr>
        <w:jc w:val="left"/>
      </w:pPr>
      <w:r>
        <w:t xml:space="preserve">Maximum, designed, gross reactive power output capability (expressed in </w:t>
      </w:r>
      <w:r w:rsidR="00101B88">
        <w:t>MVar</w:t>
      </w:r>
      <w:r>
        <w:t>)</w:t>
      </w:r>
    </w:p>
    <w:p w14:paraId="50472D88" w14:textId="530EE6FD" w:rsidR="00572BB0" w:rsidRDefault="00572BB0">
      <w:pPr>
        <w:pStyle w:val="ParaText"/>
        <w:numPr>
          <w:ilvl w:val="0"/>
          <w:numId w:val="17"/>
        </w:numPr>
        <w:jc w:val="left"/>
        <w:rPr>
          <w:rFonts w:cs="Arial"/>
        </w:rPr>
      </w:pPr>
      <w:r>
        <w:t>Maxim</w:t>
      </w:r>
      <w:r>
        <w:rPr>
          <w:rFonts w:cs="Arial"/>
        </w:rPr>
        <w:t xml:space="preserve">um, designed, gross reactive power absorption capability (expressed in </w:t>
      </w:r>
      <w:r w:rsidR="00101B88">
        <w:rPr>
          <w:rFonts w:cs="Arial"/>
        </w:rPr>
        <w:t>MVar</w:t>
      </w:r>
      <w:r>
        <w:rPr>
          <w:rFonts w:cs="Arial"/>
        </w:rPr>
        <w:t>)</w:t>
      </w:r>
    </w:p>
    <w:p w14:paraId="5C6CD01F" w14:textId="50A6181F" w:rsidR="006C766A" w:rsidRDefault="006C766A" w:rsidP="006C766A">
      <w:pPr>
        <w:pStyle w:val="ParaText"/>
        <w:numPr>
          <w:ilvl w:val="0"/>
          <w:numId w:val="17"/>
        </w:numPr>
        <w:jc w:val="left"/>
        <w:rPr>
          <w:rFonts w:cs="Arial"/>
        </w:rPr>
      </w:pPr>
      <w:r>
        <w:rPr>
          <w:rFonts w:cs="Arial"/>
        </w:rPr>
        <w:t>Impedance characteristics of necessary transformers, capacitor banks, etc.</w:t>
      </w:r>
    </w:p>
    <w:p w14:paraId="7DC05BA3" w14:textId="6DAEF678" w:rsidR="006C766A" w:rsidRPr="006C766A" w:rsidRDefault="006C766A" w:rsidP="007A25BB">
      <w:pPr>
        <w:pStyle w:val="ParaText"/>
        <w:numPr>
          <w:ilvl w:val="0"/>
          <w:numId w:val="17"/>
        </w:numPr>
        <w:jc w:val="left"/>
        <w:rPr>
          <w:rFonts w:cs="Arial"/>
        </w:rPr>
      </w:pPr>
      <w:r w:rsidRPr="006C766A">
        <w:rPr>
          <w:rFonts w:cs="Arial"/>
        </w:rPr>
        <w:t>Additional information is needed for RC Services if the unit is within a Balancing Authority (BA) receiving RC services from CAISO</w:t>
      </w:r>
    </w:p>
    <w:p w14:paraId="0D7E959F" w14:textId="3EB69446" w:rsidR="00572BB0" w:rsidRDefault="00572BB0">
      <w:pPr>
        <w:pStyle w:val="Heading4"/>
        <w:jc w:val="left"/>
        <w:rPr>
          <w:bCs/>
        </w:rPr>
      </w:pPr>
      <w:bookmarkStart w:id="493" w:name="_Toc196039204"/>
      <w:bookmarkStart w:id="494" w:name="_Toc391992868"/>
      <w:bookmarkStart w:id="495" w:name="_Toc414981272"/>
      <w:bookmarkStart w:id="496" w:name="_Toc528338387"/>
      <w:r>
        <w:rPr>
          <w:bCs/>
        </w:rPr>
        <w:t>Transmission Elements</w:t>
      </w:r>
      <w:bookmarkEnd w:id="493"/>
      <w:bookmarkEnd w:id="494"/>
      <w:bookmarkEnd w:id="495"/>
      <w:bookmarkEnd w:id="496"/>
    </w:p>
    <w:p w14:paraId="4C3EA504" w14:textId="131F3AF0" w:rsidR="00572BB0" w:rsidRDefault="00572BB0">
      <w:pPr>
        <w:pStyle w:val="ParaText"/>
        <w:jc w:val="left"/>
      </w:pPr>
      <w:r>
        <w:t>Transmission elements in the network model include transmission lines, cable circuits, transformers, and series and shunt compensation devices.  For network modeling, CAISO needs to know the electrical parameters for each element.  For transmission lines the parameters needed include the base MVA and voltage ratings, resistance, reactance, shunt</w:t>
      </w:r>
      <w:r w:rsidR="003F4B5A">
        <w:t xml:space="preserve"> </w:t>
      </w:r>
      <w:r w:rsidR="001A6391">
        <w:t>impedance</w:t>
      </w:r>
      <w:r>
        <w:t xml:space="preserve">, and normal and emergency capability expressed in MVA.  For transformers, the parameters needed include base MVA rating, rated winding voltages, resistance, reactance, tap information, and normal and emergency capability expressed in MVA.  For series compensators, the parameters needed include base MVA and voltage, reactance, and normal and emergency capability expressed in MVA.  For shunt compensators, the parameters needed include the base MVA and voltage ratings, and reactive capability expressed in MVAr.  The parametric data for the various transmission elements is normally derived from impedance diagrams, equipment test reports or other data streams provided by the PTOs or other interconnected entities (e.g., MSSs, UDCs, </w:t>
      </w:r>
      <w:r w:rsidR="00C76348">
        <w:t>IBAAs</w:t>
      </w:r>
      <w:r>
        <w:t>, etc.).  For step-up transformers associated with Participating Generating Units, such information comes from one-line diagrams or technical data provided to CAISO by the Participating Generators.</w:t>
      </w:r>
    </w:p>
    <w:p w14:paraId="1A4D6365" w14:textId="3024C97A" w:rsidR="00572BB0" w:rsidRDefault="001F70CB" w:rsidP="001F70CB">
      <w:pPr>
        <w:pStyle w:val="Heading3"/>
      </w:pPr>
      <w:bookmarkStart w:id="497" w:name="_Toc196039205"/>
      <w:bookmarkStart w:id="498" w:name="_Toc391992869"/>
      <w:bookmarkStart w:id="499" w:name="_Toc414981273"/>
      <w:bookmarkStart w:id="500" w:name="_Toc528338388"/>
      <w:r>
        <w:rPr>
          <w:bCs/>
        </w:rPr>
        <w:t>S</w:t>
      </w:r>
      <w:r w:rsidRPr="001F70CB">
        <w:rPr>
          <w:bCs/>
        </w:rPr>
        <w:t xml:space="preserve">upply, </w:t>
      </w:r>
      <w:r>
        <w:rPr>
          <w:bCs/>
        </w:rPr>
        <w:t>D</w:t>
      </w:r>
      <w:r w:rsidRPr="001F70CB">
        <w:rPr>
          <w:bCs/>
        </w:rPr>
        <w:t>emand</w:t>
      </w:r>
      <w:r>
        <w:rPr>
          <w:bCs/>
        </w:rPr>
        <w:t xml:space="preserve"> </w:t>
      </w:r>
      <w:r w:rsidR="00572BB0">
        <w:t>and Transmission Outages and De</w:t>
      </w:r>
      <w:r>
        <w:t>-</w:t>
      </w:r>
      <w:r w:rsidR="00572BB0">
        <w:t>rates</w:t>
      </w:r>
      <w:bookmarkEnd w:id="497"/>
      <w:bookmarkEnd w:id="498"/>
      <w:bookmarkEnd w:id="499"/>
      <w:bookmarkEnd w:id="500"/>
    </w:p>
    <w:p w14:paraId="25EAE479" w14:textId="2131ED2E" w:rsidR="00572BB0" w:rsidRDefault="001F70CB">
      <w:pPr>
        <w:pStyle w:val="ParaText"/>
        <w:jc w:val="left"/>
      </w:pPr>
      <w:r>
        <w:t>S</w:t>
      </w:r>
      <w:r w:rsidRPr="001F70CB">
        <w:t>upply, demand</w:t>
      </w:r>
      <w:r>
        <w:t xml:space="preserve"> </w:t>
      </w:r>
      <w:r w:rsidR="00572BB0">
        <w:t xml:space="preserve">and transmission outage data is provided to the CAISO through the </w:t>
      </w:r>
      <w:r w:rsidR="00407C8D" w:rsidRPr="00407C8D">
        <w:t>CAISO outage management system</w:t>
      </w:r>
      <w:r w:rsidR="00572BB0">
        <w:t xml:space="preserve">. </w:t>
      </w:r>
      <w:r w:rsidR="00087A98">
        <w:t xml:space="preserve"> In accordance with CAISO </w:t>
      </w:r>
      <w:r w:rsidR="00F3353D">
        <w:t>T</w:t>
      </w:r>
      <w:r w:rsidR="00087A98">
        <w:t xml:space="preserve">ariff </w:t>
      </w:r>
      <w:r w:rsidR="00F3353D">
        <w:t>S</w:t>
      </w:r>
      <w:r w:rsidR="00087A98">
        <w:t>ection</w:t>
      </w:r>
      <w:r w:rsidR="006147CB">
        <w:t>s</w:t>
      </w:r>
      <w:r w:rsidR="00087A98">
        <w:t xml:space="preserve"> 9 through 9.6.  </w:t>
      </w:r>
      <w:r w:rsidR="00572BB0">
        <w:t>The data provided includes long</w:t>
      </w:r>
      <w:r w:rsidR="00F3353D">
        <w:t>-</w:t>
      </w:r>
      <w:r w:rsidR="00572BB0">
        <w:t xml:space="preserve">range planning data (for periods </w:t>
      </w:r>
      <w:r w:rsidR="00087A98">
        <w:t>6 days through 15</w:t>
      </w:r>
      <w:r w:rsidR="00572BB0">
        <w:t xml:space="preserve"> months) as well as outage information for </w:t>
      </w:r>
      <w:r w:rsidR="00087A98">
        <w:t>short</w:t>
      </w:r>
      <w:r w:rsidR="00F3353D">
        <w:t>-</w:t>
      </w:r>
      <w:r w:rsidR="00087A98">
        <w:t>range outage coordination to include the current operating day through 45 days out</w:t>
      </w:r>
      <w:r w:rsidR="00572BB0">
        <w:t>.</w:t>
      </w:r>
      <w:r w:rsidR="00087A98">
        <w:t xml:space="preserve">  Providing CAISO with outage information well in advance is imperative to maintaining an accurate FNM.  New and upgraded system facilities with phased</w:t>
      </w:r>
      <w:r w:rsidR="00F3353D">
        <w:t>-</w:t>
      </w:r>
      <w:r w:rsidR="00087A98">
        <w:t>in service dates for equipment need to be communicated in the outage card allowing the FNM and operator displays to reflect the modified</w:t>
      </w:r>
      <w:r w:rsidR="00331733">
        <w:t xml:space="preserve"> </w:t>
      </w:r>
      <w:r w:rsidR="00087A98">
        <w:t>system operating conditions.</w:t>
      </w:r>
      <w:r w:rsidR="00572BB0">
        <w:t xml:space="preserve"> The data and processes used to update </w:t>
      </w:r>
      <w:r>
        <w:t xml:space="preserve">facility </w:t>
      </w:r>
      <w:r w:rsidR="00572BB0">
        <w:t>and transmission outage information are described in the CAISO Outage Management BPM, which can be accessed at the following link:</w:t>
      </w:r>
    </w:p>
    <w:p w14:paraId="3F4BB413" w14:textId="1E89B753" w:rsidR="00572BB0" w:rsidRDefault="00572BB0">
      <w:pPr>
        <w:pStyle w:val="ParaText"/>
        <w:ind w:firstLine="720"/>
        <w:jc w:val="left"/>
      </w:pPr>
      <w:r>
        <w:t>&lt;</w:t>
      </w:r>
      <w:r w:rsidR="005D3EA6" w:rsidRPr="00360C43" w:rsidDel="005D3EA6">
        <w:t xml:space="preserve"> </w:t>
      </w:r>
      <w:r w:rsidR="005D3EA6" w:rsidRPr="005D3EA6">
        <w:t xml:space="preserve"> https://bpmcm.caiso.com/Pages/BPMDetails.aspx?BPM=Outage%20Management</w:t>
      </w:r>
      <w:r>
        <w:t>&gt;</w:t>
      </w:r>
    </w:p>
    <w:p w14:paraId="564806A1" w14:textId="77777777" w:rsidR="00572BB0" w:rsidRDefault="00572BB0">
      <w:pPr>
        <w:pStyle w:val="Heading3"/>
        <w:jc w:val="left"/>
        <w:rPr>
          <w:bCs/>
        </w:rPr>
      </w:pPr>
      <w:bookmarkStart w:id="501" w:name="_Toc196039206"/>
      <w:bookmarkStart w:id="502" w:name="_Toc391992870"/>
      <w:bookmarkStart w:id="503" w:name="_Toc414981274"/>
      <w:bookmarkStart w:id="504" w:name="_Toc528338389"/>
      <w:r>
        <w:rPr>
          <w:bCs/>
        </w:rPr>
        <w:t>Real-Time Telemetry</w:t>
      </w:r>
      <w:bookmarkEnd w:id="501"/>
      <w:bookmarkEnd w:id="502"/>
      <w:bookmarkEnd w:id="503"/>
      <w:bookmarkEnd w:id="504"/>
    </w:p>
    <w:p w14:paraId="24334481" w14:textId="2462CEAC" w:rsidR="00572BB0" w:rsidRDefault="00572BB0">
      <w:pPr>
        <w:pStyle w:val="ParaText"/>
        <w:jc w:val="left"/>
      </w:pPr>
      <w:r>
        <w:t xml:space="preserve">As changes are made to the network, new generators are connected to the grid, or changes are made to existing SCADA points, facilities owners must provide the CAISO data required to properly incorporate those changes in the CAISO EMS system to ensure the SCADA points are processed properly and are used properly in downstream software applications (e.g. alarming, state estimation, etc.). </w:t>
      </w:r>
      <w:r w:rsidR="001F70CB">
        <w:t xml:space="preserve">Facility </w:t>
      </w:r>
      <w:r>
        <w:t xml:space="preserve">owners </w:t>
      </w:r>
      <w:r w:rsidR="001F70CB">
        <w:t xml:space="preserve">should </w:t>
      </w:r>
      <w:r>
        <w:t>provide updates for their SCADA points</w:t>
      </w:r>
      <w:r w:rsidR="001F70CB">
        <w:t xml:space="preserve"> through files uploaded in RIMS</w:t>
      </w:r>
      <w:r>
        <w:t xml:space="preserve">.    </w:t>
      </w:r>
    </w:p>
    <w:p w14:paraId="5DD7BF8F" w14:textId="77777777" w:rsidR="00572BB0" w:rsidRDefault="00572BB0">
      <w:pPr>
        <w:pStyle w:val="ParaText"/>
        <w:jc w:val="left"/>
      </w:pPr>
    </w:p>
    <w:p w14:paraId="38DCC1B8" w14:textId="77777777" w:rsidR="00572BB0" w:rsidRDefault="00572BB0">
      <w:pPr>
        <w:pStyle w:val="Heading2"/>
        <w:jc w:val="left"/>
        <w:rPr>
          <w:bCs/>
        </w:rPr>
      </w:pPr>
      <w:bookmarkStart w:id="505" w:name="_Toc196039207"/>
      <w:bookmarkStart w:id="506" w:name="_Toc391992871"/>
      <w:bookmarkStart w:id="507" w:name="_Toc414981275"/>
      <w:bookmarkStart w:id="508" w:name="_Toc528338390"/>
      <w:r w:rsidRPr="0015349B">
        <w:rPr>
          <w:bCs/>
        </w:rPr>
        <w:t>Data Update and Submittal</w:t>
      </w:r>
      <w:r>
        <w:rPr>
          <w:bCs/>
        </w:rPr>
        <w:t xml:space="preserve"> for Market Applications</w:t>
      </w:r>
      <w:bookmarkEnd w:id="505"/>
      <w:bookmarkEnd w:id="506"/>
      <w:bookmarkEnd w:id="507"/>
      <w:bookmarkEnd w:id="508"/>
    </w:p>
    <w:p w14:paraId="0800717C" w14:textId="77777777" w:rsidR="00572BB0" w:rsidRDefault="00572BB0">
      <w:pPr>
        <w:pStyle w:val="ParaText"/>
        <w:jc w:val="left"/>
      </w:pPr>
      <w:r>
        <w:t xml:space="preserve">The data related to market applications is submitted through the RDT (Resource Data Template, MS Excel format) process. The RDT update process is described in the following sections.  Details regarding the information contained in the RDT </w:t>
      </w:r>
      <w:r w:rsidR="000C7C9B">
        <w:t xml:space="preserve">are </w:t>
      </w:r>
      <w:r>
        <w:t>described in the Market Instruments BPM which includes Attachment B, titled “Master File Update Procedures”.  Attachment B provides both a list of the specific data elements and a description of each.</w:t>
      </w:r>
    </w:p>
    <w:p w14:paraId="140E5A05" w14:textId="7D9F5D5E" w:rsidR="00572BB0" w:rsidRDefault="00FD0CB9" w:rsidP="00FD0CB9">
      <w:pPr>
        <w:pStyle w:val="Heading3"/>
        <w:rPr>
          <w:bCs/>
        </w:rPr>
      </w:pPr>
      <w:bookmarkStart w:id="509" w:name="_Toc528338391"/>
      <w:r w:rsidRPr="00FD0CB9">
        <w:rPr>
          <w:bCs/>
        </w:rPr>
        <w:t>Resource Data Template (RDT)</w:t>
      </w:r>
      <w:bookmarkEnd w:id="509"/>
    </w:p>
    <w:p w14:paraId="05A03F99" w14:textId="05919143" w:rsidR="00572BB0" w:rsidRDefault="00572BB0">
      <w:pPr>
        <w:pStyle w:val="ParaText"/>
        <w:jc w:val="left"/>
      </w:pPr>
      <w:r>
        <w:t>The RDT data is necessary to be used in various market applications, such as SIBR, IFM, RTN,</w:t>
      </w:r>
      <w:r w:rsidR="008C209A">
        <w:t xml:space="preserve"> </w:t>
      </w:r>
      <w:r w:rsidR="003C2D7A">
        <w:t>etc</w:t>
      </w:r>
      <w:r>
        <w:t xml:space="preserve">.  </w:t>
      </w:r>
      <w:r w:rsidR="008C209A">
        <w:t xml:space="preserve">Each Scheduling Coordinator </w:t>
      </w:r>
      <w:r>
        <w:t xml:space="preserve">will </w:t>
      </w:r>
      <w:r w:rsidR="003C2D7A">
        <w:t xml:space="preserve">retrieve RDTs from the Market Participant Portal, </w:t>
      </w:r>
      <w:r>
        <w:t>review the data for accuracy</w:t>
      </w:r>
      <w:r w:rsidR="003C2D7A">
        <w:t>,</w:t>
      </w:r>
      <w:r>
        <w:t xml:space="preserve"> and provide updates as needed.  CAISO will validate </w:t>
      </w:r>
      <w:r w:rsidR="003C2D7A">
        <w:t xml:space="preserve">and approve </w:t>
      </w:r>
      <w:r>
        <w:t xml:space="preserve">the data for use by the various CAISO applications.  CAISO expects that the average change submitted will be reflected in the Master File for use by the FNM within 5 to </w:t>
      </w:r>
      <w:r w:rsidR="00A82F9B">
        <w:t xml:space="preserve">11 </w:t>
      </w:r>
      <w:r>
        <w:t xml:space="preserve">days. The process will conclude with a notice to the affected Scheduling Coordinator </w:t>
      </w:r>
      <w:r w:rsidR="00FD0CB9">
        <w:t xml:space="preserve">or Reliability Service customer </w:t>
      </w:r>
      <w:r>
        <w:t>regarding the status of the requested change and its</w:t>
      </w:r>
      <w:r w:rsidR="00FD0CB9">
        <w:t xml:space="preserve"> effective date</w:t>
      </w:r>
      <w:r>
        <w:t>.</w:t>
      </w:r>
    </w:p>
    <w:p w14:paraId="6FB47286" w14:textId="77777777" w:rsidR="00572BB0" w:rsidRDefault="00572BB0">
      <w:pPr>
        <w:pStyle w:val="Heading3"/>
        <w:jc w:val="left"/>
        <w:rPr>
          <w:bCs/>
        </w:rPr>
      </w:pPr>
      <w:bookmarkStart w:id="510" w:name="_Toc196039209"/>
      <w:bookmarkStart w:id="511" w:name="_Toc391992873"/>
      <w:bookmarkStart w:id="512" w:name="_Toc414981277"/>
      <w:bookmarkStart w:id="513" w:name="_Toc528338392"/>
      <w:r>
        <w:rPr>
          <w:bCs/>
        </w:rPr>
        <w:t>System Resource</w:t>
      </w:r>
      <w:r w:rsidRPr="003B2E2D">
        <w:rPr>
          <w:bCs/>
        </w:rPr>
        <w:t xml:space="preserve"> RDT</w:t>
      </w:r>
      <w:bookmarkEnd w:id="510"/>
      <w:bookmarkEnd w:id="511"/>
      <w:bookmarkEnd w:id="512"/>
      <w:bookmarkEnd w:id="513"/>
    </w:p>
    <w:p w14:paraId="789A6361" w14:textId="3C7E6340" w:rsidR="00572BB0" w:rsidRPr="0015349B" w:rsidRDefault="00572BB0" w:rsidP="003F4B5A">
      <w:pPr>
        <w:pStyle w:val="ParaText"/>
        <w:jc w:val="left"/>
      </w:pPr>
      <w:r>
        <w:t xml:space="preserve">Information for System Resources, also known as Intertie </w:t>
      </w:r>
      <w:r w:rsidR="000C7C9B">
        <w:t>resources,</w:t>
      </w:r>
      <w:r>
        <w:t xml:space="preserve"> are collected separately on the Intertie RDT under the same process used for the RDT.  </w:t>
      </w:r>
    </w:p>
    <w:p w14:paraId="55E3853C" w14:textId="77777777" w:rsidR="003971D0" w:rsidRPr="00B900F1" w:rsidRDefault="003971D0" w:rsidP="00B900F1">
      <w:pPr>
        <w:pStyle w:val="Heading1"/>
        <w:numPr>
          <w:ilvl w:val="0"/>
          <w:numId w:val="0"/>
        </w:numPr>
        <w:jc w:val="center"/>
      </w:pPr>
      <w:r>
        <w:br w:type="page"/>
      </w:r>
      <w:bookmarkStart w:id="514" w:name="_Toc391992874"/>
      <w:bookmarkStart w:id="515" w:name="_Toc414981278"/>
      <w:bookmarkStart w:id="516" w:name="_Toc528338393"/>
      <w:r w:rsidRPr="00B900F1">
        <w:t>Appendix to Business Practice Manual for</w:t>
      </w:r>
      <w:r w:rsidRPr="00B900F1">
        <w:br/>
        <w:t>Managing Full Network Model</w:t>
      </w:r>
      <w:bookmarkEnd w:id="514"/>
      <w:bookmarkEnd w:id="515"/>
      <w:bookmarkEnd w:id="516"/>
    </w:p>
    <w:p w14:paraId="147B3886" w14:textId="77777777" w:rsidR="003971D0" w:rsidRDefault="003971D0" w:rsidP="00B900F1">
      <w:pPr>
        <w:rPr>
          <w:rFonts w:cs="Arial"/>
          <w:b/>
          <w:sz w:val="28"/>
          <w:szCs w:val="28"/>
        </w:rPr>
      </w:pPr>
    </w:p>
    <w:p w14:paraId="56342B78" w14:textId="77777777" w:rsidR="003971D0" w:rsidRDefault="003971D0" w:rsidP="00B900F1">
      <w:pPr>
        <w:pStyle w:val="Heading2"/>
        <w:numPr>
          <w:ilvl w:val="0"/>
          <w:numId w:val="0"/>
        </w:numPr>
        <w:jc w:val="center"/>
      </w:pPr>
      <w:bookmarkStart w:id="517" w:name="_Toc391992875"/>
      <w:bookmarkStart w:id="518" w:name="_Toc414981279"/>
      <w:bookmarkStart w:id="519" w:name="_Toc528338394"/>
      <w:r>
        <w:t>Implementation of</w:t>
      </w:r>
      <w:r>
        <w:br/>
        <w:t>Sacramento Municipal Utilities District and</w:t>
      </w:r>
      <w:r>
        <w:br/>
        <w:t>Turlock Irrigation District Balancing Authority Areas as</w:t>
      </w:r>
      <w:r>
        <w:br/>
        <w:t>Integrated Balancing Authority Areas</w:t>
      </w:r>
      <w:bookmarkEnd w:id="517"/>
      <w:bookmarkEnd w:id="518"/>
      <w:bookmarkEnd w:id="519"/>
    </w:p>
    <w:p w14:paraId="2A747CAD" w14:textId="77777777" w:rsidR="003971D0" w:rsidRDefault="003971D0" w:rsidP="003971D0">
      <w:pPr>
        <w:rPr>
          <w:rFonts w:cs="Arial"/>
          <w:bCs/>
          <w:sz w:val="24"/>
          <w:szCs w:val="24"/>
        </w:rPr>
      </w:pPr>
    </w:p>
    <w:p w14:paraId="51DFC9C5" w14:textId="77777777" w:rsidR="003971D0" w:rsidRPr="00687826" w:rsidRDefault="003971D0" w:rsidP="003971D0">
      <w:pPr>
        <w:pStyle w:val="Heading3"/>
        <w:numPr>
          <w:ilvl w:val="0"/>
          <w:numId w:val="27"/>
        </w:numPr>
        <w:tabs>
          <w:tab w:val="num" w:pos="360"/>
        </w:tabs>
        <w:spacing w:before="240" w:after="60" w:line="360" w:lineRule="auto"/>
        <w:ind w:left="360"/>
        <w:jc w:val="left"/>
        <w:rPr>
          <w:rFonts w:cs="Arial"/>
          <w:szCs w:val="26"/>
        </w:rPr>
      </w:pPr>
      <w:bookmarkStart w:id="520" w:name="_Toc179161852"/>
      <w:bookmarkStart w:id="521" w:name="_Toc391992876"/>
      <w:bookmarkStart w:id="522" w:name="_Toc414981280"/>
      <w:bookmarkStart w:id="523" w:name="_Toc528338395"/>
      <w:r w:rsidRPr="00687826">
        <w:rPr>
          <w:rFonts w:cs="Arial"/>
          <w:szCs w:val="26"/>
        </w:rPr>
        <w:t>Introduction</w:t>
      </w:r>
      <w:bookmarkEnd w:id="520"/>
      <w:bookmarkEnd w:id="521"/>
      <w:bookmarkEnd w:id="522"/>
      <w:bookmarkEnd w:id="523"/>
    </w:p>
    <w:p w14:paraId="114C6B01" w14:textId="77777777" w:rsidR="003971D0" w:rsidRDefault="003971D0" w:rsidP="00687826">
      <w:pPr>
        <w:pStyle w:val="ParaText"/>
        <w:jc w:val="left"/>
        <w:rPr>
          <w:rFonts w:cs="Arial"/>
          <w:bCs/>
        </w:rPr>
      </w:pPr>
      <w:r>
        <w:rPr>
          <w:rFonts w:cs="Arial"/>
          <w:bCs/>
        </w:rPr>
        <w:t>As provided in Section 27.</w:t>
      </w:r>
      <w:r w:rsidR="00740571">
        <w:rPr>
          <w:rFonts w:cs="Arial"/>
          <w:bCs/>
        </w:rPr>
        <w:t>5.3</w:t>
      </w:r>
      <w:r>
        <w:rPr>
          <w:rFonts w:cs="Arial"/>
          <w:bCs/>
        </w:rPr>
        <w:t xml:space="preserve"> of the CAISO Tariff and in Section 4.2.6 of the BPM for FNM, a key feature of the CAISO Markets for enhancing reliability and increasing the efficient utilization of its CAISO Controlled Grid facilities is the development and application of a detailed and accurate Full Network Model (“FNM”), including the modeling of other Balancing Authority Areas that most directly impact the CAISO’s Congestion Management such as Integrated Balancing Authority Areas (IBAA).</w:t>
      </w:r>
      <w:r>
        <w:rPr>
          <w:rFonts w:cs="Arial"/>
        </w:rPr>
        <w:t xml:space="preserve">  This appendix describes</w:t>
      </w:r>
      <w:r>
        <w:rPr>
          <w:rFonts w:cs="Arial"/>
          <w:bCs/>
        </w:rPr>
        <w:t xml:space="preserve"> the methodology for modeling the SMUD-TID IBAA.  Information specific to the SMUD-TID IBAA is also available in the CAISO Tariff available on the CAISO website.</w:t>
      </w:r>
    </w:p>
    <w:p w14:paraId="3BB1B013" w14:textId="77777777" w:rsidR="003971D0" w:rsidRPr="00687826" w:rsidRDefault="003971D0" w:rsidP="003971D0">
      <w:pPr>
        <w:pStyle w:val="Heading3"/>
        <w:numPr>
          <w:ilvl w:val="0"/>
          <w:numId w:val="27"/>
        </w:numPr>
        <w:tabs>
          <w:tab w:val="num" w:pos="360"/>
        </w:tabs>
        <w:spacing w:before="240" w:after="60" w:line="360" w:lineRule="auto"/>
        <w:ind w:left="360"/>
        <w:jc w:val="left"/>
        <w:rPr>
          <w:rFonts w:cs="Arial"/>
          <w:szCs w:val="26"/>
        </w:rPr>
      </w:pPr>
      <w:bookmarkStart w:id="524" w:name="_2.__ECA/ACA"/>
      <w:bookmarkStart w:id="525" w:name="_Toc179161853"/>
      <w:bookmarkStart w:id="526" w:name="_Toc391992877"/>
      <w:bookmarkStart w:id="527" w:name="_Toc414981281"/>
      <w:bookmarkStart w:id="528" w:name="_Toc528338396"/>
      <w:bookmarkEnd w:id="524"/>
      <w:r w:rsidRPr="00687826">
        <w:rPr>
          <w:rFonts w:cs="Arial"/>
          <w:szCs w:val="26"/>
        </w:rPr>
        <w:t>Modeling Approach</w:t>
      </w:r>
      <w:bookmarkEnd w:id="525"/>
      <w:bookmarkEnd w:id="526"/>
      <w:bookmarkEnd w:id="527"/>
      <w:bookmarkEnd w:id="528"/>
    </w:p>
    <w:p w14:paraId="2ABC90E9" w14:textId="77777777" w:rsidR="003971D0" w:rsidRDefault="003971D0" w:rsidP="00687826">
      <w:pPr>
        <w:pStyle w:val="ParaText"/>
        <w:jc w:val="left"/>
        <w:rPr>
          <w:rFonts w:cs="Arial"/>
        </w:rPr>
      </w:pPr>
      <w:r>
        <w:rPr>
          <w:rFonts w:cs="Arial"/>
        </w:rPr>
        <w:t>The modeling approach described herein recognizes the flow interactions that occur between the CAISO and the SMUD-TID IBAA networks by relying on a limited but readily available set of information that is provided by base case power flow models available on the WECC web site.</w:t>
      </w:r>
    </w:p>
    <w:p w14:paraId="1F10037A" w14:textId="77777777" w:rsidR="003971D0" w:rsidRDefault="003971D0" w:rsidP="00687826">
      <w:pPr>
        <w:pStyle w:val="ParaText"/>
        <w:jc w:val="left"/>
        <w:rPr>
          <w:rFonts w:cs="Arial"/>
        </w:rPr>
      </w:pPr>
      <w:r>
        <w:rPr>
          <w:rFonts w:cs="Arial"/>
        </w:rPr>
        <w:t xml:space="preserve">This approach represents and recognizes the interconnections and associated intertie constraints with the CAISO to address the impacts of parallel flows in the Day-Ahead and Real-Time Markets.  Under this modeling approach, rather than modeling physical resources internal to these IBAA networks, the physical sources and sinks are abstracted using individual or aggregations of System Resource injections located at dominant transmission bus locations within the IBAA network.  These transmission bus locations represent the points within the IBAA network where marginal sources from remote locations feed into the high voltage grid and/or load is ultimately served via lower level distribution stations.  </w:t>
      </w:r>
      <w:r w:rsidR="004D6436">
        <w:rPr>
          <w:rFonts w:cs="Arial"/>
        </w:rPr>
        <w:t>Exhibit</w:t>
      </w:r>
      <w:r>
        <w:rPr>
          <w:rFonts w:cs="Arial"/>
        </w:rPr>
        <w:t xml:space="preserve"> A-1 below presents a conceptual illustration of the SMUD-TID IBAA model.  The SMUD-TID IBAA is electrically connected to the CAISO at several boundary Scheduling Points and contains generation and load resources at a number of locations.  The CAISO will predefine Resource Identifiers (Resource IDs) that associate the Scheduling Points at the CAISO and IBAA boundaries with individual or aggregate System Resources that the CAISO models as the marginal sources and sinks for the IBAA as reflected in </w:t>
      </w:r>
      <w:r w:rsidR="004D6436">
        <w:rPr>
          <w:rFonts w:cs="Arial"/>
        </w:rPr>
        <w:t>Exhibit</w:t>
      </w:r>
      <w:r>
        <w:rPr>
          <w:rFonts w:cs="Arial"/>
        </w:rPr>
        <w:t xml:space="preserve"> A-1 below.</w:t>
      </w:r>
      <w:r>
        <w:rPr>
          <w:rStyle w:val="FootnoteReference"/>
          <w:rFonts w:cs="Arial"/>
        </w:rPr>
        <w:footnoteReference w:id="37"/>
      </w:r>
    </w:p>
    <w:p w14:paraId="44622813" w14:textId="77777777" w:rsidR="003971D0" w:rsidRDefault="003971D0" w:rsidP="00911699">
      <w:pPr>
        <w:pStyle w:val="StyleLinespacing15lines"/>
        <w:ind w:firstLine="720"/>
      </w:pPr>
      <w:r>
        <w:rPr>
          <w:rFonts w:ascii="Arial" w:hAnsi="Arial" w:cs="Arial"/>
        </w:rPr>
        <w:t xml:space="preserve">    </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27"/>
        <w:gridCol w:w="3782"/>
        <w:gridCol w:w="2072"/>
      </w:tblGrid>
      <w:tr w:rsidR="003971D0" w14:paraId="0193F32D" w14:textId="77777777" w:rsidTr="00A60395">
        <w:trPr>
          <w:cantSplit/>
          <w:jc w:val="center"/>
        </w:trPr>
        <w:tc>
          <w:tcPr>
            <w:tcW w:w="2527" w:type="dxa"/>
            <w:vMerge w:val="restart"/>
            <w:vAlign w:val="center"/>
          </w:tcPr>
          <w:p w14:paraId="04A8490E" w14:textId="77777777" w:rsidR="003971D0" w:rsidRDefault="003971D0" w:rsidP="00A60395">
            <w:pPr>
              <w:pStyle w:val="BodyTextIndent"/>
              <w:keepNext/>
              <w:keepLines/>
              <w:ind w:firstLine="16"/>
              <w:jc w:val="center"/>
              <w:rPr>
                <w:rFonts w:cs="Arial"/>
                <w:b/>
                <w:bCs/>
              </w:rPr>
            </w:pPr>
            <w:r>
              <w:rPr>
                <w:rFonts w:cs="Arial"/>
                <w:b/>
                <w:bCs/>
              </w:rPr>
              <w:t>Aggregated System Resource</w:t>
            </w:r>
          </w:p>
        </w:tc>
        <w:tc>
          <w:tcPr>
            <w:tcW w:w="5854" w:type="dxa"/>
            <w:gridSpan w:val="2"/>
            <w:vAlign w:val="center"/>
          </w:tcPr>
          <w:p w14:paraId="470763FE" w14:textId="77777777" w:rsidR="003971D0" w:rsidRDefault="003971D0" w:rsidP="00A60395">
            <w:pPr>
              <w:pStyle w:val="BodyTextIndent"/>
              <w:keepNext/>
              <w:keepLines/>
              <w:jc w:val="center"/>
              <w:rPr>
                <w:rFonts w:cs="Arial"/>
                <w:b/>
                <w:bCs/>
              </w:rPr>
            </w:pPr>
            <w:r>
              <w:rPr>
                <w:rFonts w:cs="Arial"/>
                <w:b/>
                <w:bCs/>
              </w:rPr>
              <w:t>Definitions and IDFs</w:t>
            </w:r>
          </w:p>
        </w:tc>
      </w:tr>
      <w:tr w:rsidR="003971D0" w14:paraId="12E5BE74" w14:textId="77777777" w:rsidTr="00A60395">
        <w:trPr>
          <w:cantSplit/>
          <w:jc w:val="center"/>
        </w:trPr>
        <w:tc>
          <w:tcPr>
            <w:tcW w:w="2527" w:type="dxa"/>
            <w:vMerge/>
            <w:tcBorders>
              <w:bottom w:val="single" w:sz="4" w:space="0" w:color="auto"/>
            </w:tcBorders>
            <w:vAlign w:val="center"/>
          </w:tcPr>
          <w:p w14:paraId="23E4A80B" w14:textId="77777777" w:rsidR="003971D0" w:rsidRDefault="003971D0" w:rsidP="00A60395">
            <w:pPr>
              <w:pStyle w:val="BodyTextIndent"/>
              <w:keepNext/>
              <w:keepLines/>
              <w:ind w:firstLine="16"/>
              <w:jc w:val="center"/>
              <w:rPr>
                <w:rFonts w:cs="Arial"/>
              </w:rPr>
            </w:pPr>
          </w:p>
        </w:tc>
        <w:tc>
          <w:tcPr>
            <w:tcW w:w="3782" w:type="dxa"/>
            <w:tcBorders>
              <w:bottom w:val="single" w:sz="4" w:space="0" w:color="auto"/>
            </w:tcBorders>
            <w:vAlign w:val="center"/>
          </w:tcPr>
          <w:p w14:paraId="160F654C" w14:textId="77777777" w:rsidR="003971D0" w:rsidRDefault="003971D0" w:rsidP="00A60395">
            <w:pPr>
              <w:pStyle w:val="BodyTextIndent"/>
              <w:keepNext/>
              <w:keepLines/>
              <w:jc w:val="center"/>
              <w:rPr>
                <w:rFonts w:cs="Arial"/>
                <w:b/>
                <w:bCs/>
              </w:rPr>
            </w:pPr>
            <w:r>
              <w:rPr>
                <w:rFonts w:cs="Arial"/>
                <w:b/>
                <w:bCs/>
              </w:rPr>
              <w:t>Bus</w:t>
            </w:r>
          </w:p>
        </w:tc>
        <w:tc>
          <w:tcPr>
            <w:tcW w:w="2072" w:type="dxa"/>
            <w:tcBorders>
              <w:bottom w:val="single" w:sz="4" w:space="0" w:color="auto"/>
            </w:tcBorders>
            <w:vAlign w:val="center"/>
          </w:tcPr>
          <w:p w14:paraId="67ADD588" w14:textId="77777777" w:rsidR="003971D0" w:rsidRDefault="003971D0" w:rsidP="00A60395">
            <w:pPr>
              <w:pStyle w:val="BodyTextIndent"/>
              <w:keepNext/>
              <w:keepLines/>
              <w:ind w:hanging="14"/>
              <w:jc w:val="center"/>
              <w:rPr>
                <w:rFonts w:cs="Arial"/>
                <w:b/>
                <w:bCs/>
              </w:rPr>
            </w:pPr>
            <w:r>
              <w:rPr>
                <w:rFonts w:cs="Arial"/>
                <w:b/>
                <w:bCs/>
              </w:rPr>
              <w:t>Intertie Distribution Factor</w:t>
            </w:r>
          </w:p>
        </w:tc>
      </w:tr>
      <w:tr w:rsidR="003971D0" w14:paraId="0F301AFB" w14:textId="77777777" w:rsidTr="00A60395">
        <w:trPr>
          <w:cantSplit/>
          <w:jc w:val="center"/>
        </w:trPr>
        <w:tc>
          <w:tcPr>
            <w:tcW w:w="2527" w:type="dxa"/>
            <w:vMerge w:val="restart"/>
            <w:vAlign w:val="center"/>
          </w:tcPr>
          <w:p w14:paraId="12C8237D" w14:textId="77777777" w:rsidR="003971D0" w:rsidRDefault="003971D0" w:rsidP="00A60395">
            <w:pPr>
              <w:pStyle w:val="BodyTextIndent"/>
              <w:keepNext/>
              <w:keepLines/>
              <w:ind w:firstLine="16"/>
              <w:jc w:val="center"/>
              <w:rPr>
                <w:rFonts w:cs="Arial"/>
                <w:b/>
                <w:bCs/>
              </w:rPr>
            </w:pPr>
            <w:r>
              <w:rPr>
                <w:rFonts w:cs="Arial"/>
                <w:b/>
                <w:bCs/>
              </w:rPr>
              <w:t>SMUD Hub</w:t>
            </w:r>
            <w:r>
              <w:rPr>
                <w:rFonts w:cs="Arial"/>
                <w:b/>
                <w:bCs/>
              </w:rPr>
              <w:br/>
              <w:t>(Exports from CAISO)</w:t>
            </w:r>
          </w:p>
        </w:tc>
        <w:tc>
          <w:tcPr>
            <w:tcW w:w="3782" w:type="dxa"/>
            <w:tcBorders>
              <w:bottom w:val="nil"/>
            </w:tcBorders>
            <w:vAlign w:val="center"/>
          </w:tcPr>
          <w:p w14:paraId="2306207E" w14:textId="77777777" w:rsidR="003971D0" w:rsidRDefault="003971D0" w:rsidP="00A60395">
            <w:pPr>
              <w:pStyle w:val="BodyTextIndent"/>
              <w:keepNext/>
              <w:keepLines/>
              <w:tabs>
                <w:tab w:val="left" w:pos="2319"/>
              </w:tabs>
              <w:jc w:val="center"/>
              <w:rPr>
                <w:rFonts w:cs="Arial"/>
                <w:b/>
              </w:rPr>
            </w:pPr>
            <w:r>
              <w:rPr>
                <w:rFonts w:cs="Arial"/>
                <w:b/>
              </w:rPr>
              <w:t>37005_ELVERTAS</w:t>
            </w:r>
            <w:r>
              <w:rPr>
                <w:rFonts w:cs="Arial"/>
                <w:b/>
              </w:rPr>
              <w:tab/>
              <w:t>230kV</w:t>
            </w:r>
          </w:p>
        </w:tc>
        <w:tc>
          <w:tcPr>
            <w:tcW w:w="2072" w:type="dxa"/>
            <w:tcBorders>
              <w:bottom w:val="nil"/>
            </w:tcBorders>
            <w:vAlign w:val="center"/>
          </w:tcPr>
          <w:p w14:paraId="3D195073" w14:textId="77777777" w:rsidR="003971D0" w:rsidRDefault="003971D0" w:rsidP="00A60395">
            <w:pPr>
              <w:pStyle w:val="BodyTextIndent"/>
              <w:keepNext/>
              <w:keepLines/>
              <w:jc w:val="center"/>
              <w:rPr>
                <w:rFonts w:cs="Arial"/>
                <w:b/>
              </w:rPr>
            </w:pPr>
            <w:r>
              <w:rPr>
                <w:rFonts w:cs="Arial"/>
                <w:b/>
              </w:rPr>
              <w:t>0.23</w:t>
            </w:r>
          </w:p>
        </w:tc>
      </w:tr>
      <w:tr w:rsidR="003971D0" w14:paraId="0B4E204C" w14:textId="77777777" w:rsidTr="00A60395">
        <w:trPr>
          <w:cantSplit/>
          <w:jc w:val="center"/>
        </w:trPr>
        <w:tc>
          <w:tcPr>
            <w:tcW w:w="2527" w:type="dxa"/>
            <w:vMerge/>
            <w:vAlign w:val="center"/>
          </w:tcPr>
          <w:p w14:paraId="4387C26F" w14:textId="77777777" w:rsidR="003971D0" w:rsidRDefault="003971D0" w:rsidP="00A60395">
            <w:pPr>
              <w:pStyle w:val="BodyTextIndent"/>
              <w:keepNext/>
              <w:keepLines/>
              <w:ind w:firstLine="16"/>
              <w:jc w:val="center"/>
              <w:rPr>
                <w:rFonts w:cs="Arial"/>
              </w:rPr>
            </w:pPr>
          </w:p>
        </w:tc>
        <w:tc>
          <w:tcPr>
            <w:tcW w:w="3782" w:type="dxa"/>
            <w:tcBorders>
              <w:top w:val="nil"/>
              <w:bottom w:val="nil"/>
            </w:tcBorders>
            <w:vAlign w:val="center"/>
          </w:tcPr>
          <w:p w14:paraId="4A3AFF74" w14:textId="77777777" w:rsidR="003971D0" w:rsidRDefault="003971D0" w:rsidP="00A60395">
            <w:pPr>
              <w:pStyle w:val="BodyTextIndent"/>
              <w:keepNext/>
              <w:keepLines/>
              <w:tabs>
                <w:tab w:val="left" w:pos="2319"/>
              </w:tabs>
              <w:jc w:val="center"/>
              <w:rPr>
                <w:rFonts w:cs="Arial"/>
                <w:b/>
              </w:rPr>
            </w:pPr>
            <w:r>
              <w:rPr>
                <w:rFonts w:cs="Arial"/>
                <w:b/>
              </w:rPr>
              <w:t>37010_HURLEY S</w:t>
            </w:r>
            <w:r>
              <w:rPr>
                <w:rFonts w:cs="Arial"/>
                <w:b/>
              </w:rPr>
              <w:tab/>
              <w:t>230kV</w:t>
            </w:r>
          </w:p>
        </w:tc>
        <w:tc>
          <w:tcPr>
            <w:tcW w:w="2072" w:type="dxa"/>
            <w:tcBorders>
              <w:top w:val="nil"/>
              <w:bottom w:val="nil"/>
            </w:tcBorders>
            <w:vAlign w:val="center"/>
          </w:tcPr>
          <w:p w14:paraId="5466EAE4" w14:textId="77777777" w:rsidR="003971D0" w:rsidRDefault="003971D0" w:rsidP="00A60395">
            <w:pPr>
              <w:pStyle w:val="BodyTextIndent"/>
              <w:keepNext/>
              <w:keepLines/>
              <w:jc w:val="center"/>
              <w:rPr>
                <w:rFonts w:cs="Arial"/>
                <w:b/>
              </w:rPr>
            </w:pPr>
            <w:r>
              <w:rPr>
                <w:rFonts w:cs="Arial"/>
                <w:b/>
              </w:rPr>
              <w:t>0.34</w:t>
            </w:r>
          </w:p>
        </w:tc>
      </w:tr>
      <w:tr w:rsidR="003971D0" w14:paraId="4D7645A6" w14:textId="77777777" w:rsidTr="00A60395">
        <w:trPr>
          <w:cantSplit/>
          <w:jc w:val="center"/>
        </w:trPr>
        <w:tc>
          <w:tcPr>
            <w:tcW w:w="2527" w:type="dxa"/>
            <w:vMerge/>
            <w:vAlign w:val="center"/>
          </w:tcPr>
          <w:p w14:paraId="4F39B390" w14:textId="77777777" w:rsidR="003971D0" w:rsidRDefault="003971D0" w:rsidP="00A60395">
            <w:pPr>
              <w:pStyle w:val="BodyTextIndent"/>
              <w:keepNext/>
              <w:keepLines/>
              <w:ind w:firstLine="16"/>
              <w:jc w:val="center"/>
              <w:rPr>
                <w:rFonts w:cs="Arial"/>
              </w:rPr>
            </w:pPr>
          </w:p>
        </w:tc>
        <w:tc>
          <w:tcPr>
            <w:tcW w:w="3782" w:type="dxa"/>
            <w:tcBorders>
              <w:top w:val="nil"/>
              <w:bottom w:val="nil"/>
            </w:tcBorders>
            <w:vAlign w:val="center"/>
          </w:tcPr>
          <w:p w14:paraId="73AA7EBD" w14:textId="77777777" w:rsidR="003971D0" w:rsidRDefault="003971D0" w:rsidP="00A60395">
            <w:pPr>
              <w:pStyle w:val="BodyTextIndent"/>
              <w:keepNext/>
              <w:keepLines/>
              <w:tabs>
                <w:tab w:val="left" w:pos="2319"/>
              </w:tabs>
              <w:jc w:val="center"/>
              <w:rPr>
                <w:rFonts w:cs="Arial"/>
                <w:b/>
              </w:rPr>
            </w:pPr>
            <w:r>
              <w:rPr>
                <w:rFonts w:cs="Arial"/>
                <w:b/>
              </w:rPr>
              <w:t>37012_LAKE</w:t>
            </w:r>
            <w:r>
              <w:rPr>
                <w:rFonts w:cs="Arial"/>
                <w:b/>
              </w:rPr>
              <w:tab/>
              <w:t>230kV</w:t>
            </w:r>
          </w:p>
        </w:tc>
        <w:tc>
          <w:tcPr>
            <w:tcW w:w="2072" w:type="dxa"/>
            <w:tcBorders>
              <w:top w:val="nil"/>
              <w:bottom w:val="nil"/>
            </w:tcBorders>
            <w:vAlign w:val="center"/>
          </w:tcPr>
          <w:p w14:paraId="6ECD1A49" w14:textId="77777777" w:rsidR="003971D0" w:rsidRDefault="003971D0" w:rsidP="00A60395">
            <w:pPr>
              <w:pStyle w:val="BodyTextIndent"/>
              <w:keepNext/>
              <w:keepLines/>
              <w:jc w:val="center"/>
              <w:rPr>
                <w:rFonts w:cs="Arial"/>
                <w:b/>
              </w:rPr>
            </w:pPr>
            <w:r>
              <w:rPr>
                <w:rFonts w:cs="Arial"/>
                <w:b/>
              </w:rPr>
              <w:t>0.23</w:t>
            </w:r>
          </w:p>
        </w:tc>
      </w:tr>
      <w:tr w:rsidR="003971D0" w14:paraId="02D93BC5" w14:textId="77777777" w:rsidTr="00A60395">
        <w:trPr>
          <w:cantSplit/>
          <w:jc w:val="center"/>
        </w:trPr>
        <w:tc>
          <w:tcPr>
            <w:tcW w:w="2527" w:type="dxa"/>
            <w:vMerge/>
            <w:vAlign w:val="center"/>
          </w:tcPr>
          <w:p w14:paraId="4D5AD722" w14:textId="77777777" w:rsidR="003971D0" w:rsidRDefault="003971D0" w:rsidP="00A60395">
            <w:pPr>
              <w:pStyle w:val="BodyTextIndent"/>
              <w:keepNext/>
              <w:keepLines/>
              <w:ind w:firstLine="16"/>
              <w:jc w:val="center"/>
              <w:rPr>
                <w:rFonts w:cs="Arial"/>
              </w:rPr>
            </w:pPr>
          </w:p>
        </w:tc>
        <w:tc>
          <w:tcPr>
            <w:tcW w:w="3782" w:type="dxa"/>
            <w:tcBorders>
              <w:top w:val="nil"/>
              <w:bottom w:val="single" w:sz="4" w:space="0" w:color="auto"/>
            </w:tcBorders>
            <w:vAlign w:val="center"/>
          </w:tcPr>
          <w:p w14:paraId="30FC076C" w14:textId="77777777" w:rsidR="003971D0" w:rsidRDefault="003971D0" w:rsidP="00A60395">
            <w:pPr>
              <w:pStyle w:val="BodyTextIndent"/>
              <w:keepNext/>
              <w:keepLines/>
              <w:tabs>
                <w:tab w:val="left" w:pos="2319"/>
              </w:tabs>
              <w:jc w:val="center"/>
              <w:rPr>
                <w:rFonts w:cs="Arial"/>
                <w:b/>
              </w:rPr>
            </w:pPr>
            <w:r>
              <w:rPr>
                <w:rFonts w:cs="Arial"/>
                <w:b/>
              </w:rPr>
              <w:t>37016_RNCHSECO</w:t>
            </w:r>
            <w:r>
              <w:rPr>
                <w:rFonts w:cs="Arial"/>
                <w:b/>
              </w:rPr>
              <w:tab/>
              <w:t>230kV</w:t>
            </w:r>
          </w:p>
        </w:tc>
        <w:tc>
          <w:tcPr>
            <w:tcW w:w="2072" w:type="dxa"/>
            <w:tcBorders>
              <w:top w:val="nil"/>
              <w:bottom w:val="single" w:sz="4" w:space="0" w:color="auto"/>
            </w:tcBorders>
            <w:vAlign w:val="center"/>
          </w:tcPr>
          <w:p w14:paraId="4FB58C6E" w14:textId="77777777" w:rsidR="003971D0" w:rsidRDefault="003971D0" w:rsidP="00A60395">
            <w:pPr>
              <w:pStyle w:val="BodyTextIndent"/>
              <w:keepNext/>
              <w:keepLines/>
              <w:jc w:val="center"/>
              <w:rPr>
                <w:rFonts w:cs="Arial"/>
                <w:b/>
              </w:rPr>
            </w:pPr>
            <w:r>
              <w:rPr>
                <w:rFonts w:cs="Arial"/>
                <w:b/>
              </w:rPr>
              <w:t>0.20</w:t>
            </w:r>
          </w:p>
        </w:tc>
      </w:tr>
      <w:tr w:rsidR="003971D0" w14:paraId="23D1CE70" w14:textId="77777777" w:rsidTr="00A60395">
        <w:trPr>
          <w:jc w:val="center"/>
        </w:trPr>
        <w:tc>
          <w:tcPr>
            <w:tcW w:w="2527" w:type="dxa"/>
            <w:vAlign w:val="center"/>
          </w:tcPr>
          <w:p w14:paraId="62D6A5F1" w14:textId="77777777" w:rsidR="003971D0" w:rsidRDefault="003971D0" w:rsidP="00A60395">
            <w:pPr>
              <w:pStyle w:val="BodyTextIndent"/>
              <w:keepNext/>
              <w:keepLines/>
              <w:ind w:firstLine="16"/>
              <w:jc w:val="center"/>
              <w:rPr>
                <w:rFonts w:cs="Arial"/>
                <w:b/>
                <w:bCs/>
              </w:rPr>
            </w:pPr>
            <w:r>
              <w:rPr>
                <w:rFonts w:cs="Arial"/>
                <w:b/>
                <w:bCs/>
              </w:rPr>
              <w:t>Captain Jack Intertie</w:t>
            </w:r>
            <w:r>
              <w:rPr>
                <w:rFonts w:cs="Arial"/>
                <w:b/>
                <w:bCs/>
              </w:rPr>
              <w:br/>
              <w:t>(Imports to CAISO)</w:t>
            </w:r>
          </w:p>
        </w:tc>
        <w:tc>
          <w:tcPr>
            <w:tcW w:w="3782" w:type="dxa"/>
            <w:vAlign w:val="center"/>
          </w:tcPr>
          <w:p w14:paraId="5FA9034A" w14:textId="77777777" w:rsidR="003971D0" w:rsidRDefault="003971D0" w:rsidP="00A60395">
            <w:pPr>
              <w:pStyle w:val="BodyTextIndent"/>
              <w:keepNext/>
              <w:keepLines/>
              <w:tabs>
                <w:tab w:val="left" w:pos="2319"/>
              </w:tabs>
              <w:jc w:val="center"/>
              <w:rPr>
                <w:rFonts w:cs="Arial"/>
                <w:b/>
              </w:rPr>
            </w:pPr>
            <w:r>
              <w:rPr>
                <w:rFonts w:cs="Arial"/>
                <w:b/>
              </w:rPr>
              <w:t>45035_CAPTJACK</w:t>
            </w:r>
            <w:r>
              <w:rPr>
                <w:rFonts w:cs="Arial"/>
                <w:b/>
              </w:rPr>
              <w:tab/>
              <w:t>500kV</w:t>
            </w:r>
          </w:p>
        </w:tc>
        <w:tc>
          <w:tcPr>
            <w:tcW w:w="2072" w:type="dxa"/>
            <w:vAlign w:val="center"/>
          </w:tcPr>
          <w:p w14:paraId="71F01E92" w14:textId="77777777" w:rsidR="003971D0" w:rsidRDefault="003971D0" w:rsidP="00A60395">
            <w:pPr>
              <w:pStyle w:val="BodyTextIndent"/>
              <w:keepNext/>
              <w:keepLines/>
              <w:jc w:val="center"/>
              <w:rPr>
                <w:rFonts w:cs="Arial"/>
                <w:b/>
              </w:rPr>
            </w:pPr>
            <w:r>
              <w:rPr>
                <w:rFonts w:cs="Arial"/>
                <w:b/>
              </w:rPr>
              <w:t>1.00</w:t>
            </w:r>
          </w:p>
        </w:tc>
      </w:tr>
    </w:tbl>
    <w:p w14:paraId="42E95ADB" w14:textId="77777777" w:rsidR="00911699" w:rsidRDefault="00911699" w:rsidP="00911699">
      <w:pPr>
        <w:pStyle w:val="Caption"/>
      </w:pPr>
      <w:bookmarkStart w:id="529" w:name="_Toc414982084"/>
      <w:bookmarkStart w:id="530" w:name="_Toc36647902"/>
      <w:r>
        <w:t>Exhibit A</w:t>
      </w:r>
      <w:r>
        <w:noBreakHyphen/>
      </w:r>
      <w:r w:rsidR="00C23CCD">
        <w:t>1</w:t>
      </w:r>
      <w:r>
        <w:t>: Definition of System Resource Aggregations for SMUD-TID IBAA</w:t>
      </w:r>
      <w:bookmarkEnd w:id="529"/>
      <w:bookmarkEnd w:id="530"/>
    </w:p>
    <w:p w14:paraId="0D4F57EE" w14:textId="77777777" w:rsidR="003971D0" w:rsidRDefault="003971D0" w:rsidP="003971D0">
      <w:pPr>
        <w:pStyle w:val="StyleLinespacing15lines"/>
        <w:ind w:firstLine="720"/>
        <w:rPr>
          <w:rFonts w:ascii="Arial" w:hAnsi="Arial" w:cs="Arial"/>
        </w:rPr>
      </w:pPr>
    </w:p>
    <w:p w14:paraId="37ED0D2B" w14:textId="77777777" w:rsidR="003971D0" w:rsidRDefault="003971D0" w:rsidP="00687826">
      <w:pPr>
        <w:pStyle w:val="ParaText"/>
        <w:jc w:val="left"/>
        <w:rPr>
          <w:rFonts w:cs="Arial"/>
        </w:rPr>
      </w:pPr>
      <w:r>
        <w:rPr>
          <w:rFonts w:cs="Arial"/>
        </w:rPr>
        <w:t xml:space="preserve">The default pricing location for import Schedules to the CAISO from the SMUD-TID IBAA is mapped back to the Captain Jack intertie.  The default pricing location for export Schedules from the CAISO to the SMUD-TID IBAA are mapped to the “SMUD Hub”, using predetermined Intertie Distribution Factors to aggregated System Resources.  The CAISO calculated these Intertie Distribution Factors based on </w:t>
      </w:r>
      <w:r w:rsidR="00EA1964">
        <w:rPr>
          <w:rFonts w:cs="Arial"/>
        </w:rPr>
        <w:t xml:space="preserve">a </w:t>
      </w:r>
      <w:r>
        <w:rPr>
          <w:rFonts w:cs="Arial"/>
        </w:rPr>
        <w:t xml:space="preserve">WECC seasonal power flow base case study.  These System Resources are among the locations that the CAISO uses in the Real-Time Market to approximate the actual sources of </w:t>
      </w:r>
      <w:r w:rsidR="00687826">
        <w:rPr>
          <w:rFonts w:cs="Arial"/>
        </w:rPr>
        <w:t>f</w:t>
      </w:r>
      <w:r>
        <w:rPr>
          <w:rFonts w:cs="Arial"/>
        </w:rPr>
        <w:t>lows that affect the CAISO and SMUD-TID boundary.</w:t>
      </w:r>
      <w:r>
        <w:rPr>
          <w:rStyle w:val="FootnoteReference"/>
          <w:rFonts w:cs="Arial"/>
        </w:rPr>
        <w:footnoteReference w:id="38"/>
      </w:r>
      <w:r>
        <w:rPr>
          <w:rFonts w:cs="Arial"/>
        </w:rPr>
        <w:t xml:space="preserve">  The CAISO will establish Resource IDs for each combination of Scheduling Points and individual or aggregate System Resources that is being scheduled.  Multiple Resource IDs may exist in the CAISO Markets at each intertie Scheduling Point, and each will be mapped to a predefined set of System Resources.  These Scheduling Points are listed in </w:t>
      </w:r>
      <w:r w:rsidR="004D6436">
        <w:rPr>
          <w:rFonts w:cs="Arial"/>
        </w:rPr>
        <w:t>Exhibit</w:t>
      </w:r>
      <w:r>
        <w:rPr>
          <w:rFonts w:cs="Arial"/>
        </w:rPr>
        <w:t xml:space="preserve"> A-2 below, and are further illustrated in </w:t>
      </w:r>
      <w:r w:rsidR="004D6436">
        <w:rPr>
          <w:rFonts w:cs="Arial"/>
        </w:rPr>
        <w:t>Exhibit</w:t>
      </w:r>
      <w:r>
        <w:rPr>
          <w:rFonts w:cs="Arial"/>
        </w:rPr>
        <w:t xml:space="preserve"> A-1.  </w:t>
      </w:r>
      <w:r w:rsidR="004D6436">
        <w:rPr>
          <w:rFonts w:cs="Arial"/>
        </w:rPr>
        <w:t>Exhibit</w:t>
      </w:r>
      <w:r>
        <w:rPr>
          <w:rFonts w:cs="Arial"/>
        </w:rPr>
        <w:t xml:space="preserve"> A-2 includes a typical value of the capacity of each intertie Scheduling Point, which is a limit on the total energy and ancillary service capacity that can be scheduled at each intertie, regardless of the total physical flow in the network.  If import or export Bids that are submitted in the market exceed the scheduling capacity of their individual Scheduling Points, the CAISO is unable to accept the Bids that would exceed its capacity.  In this event, Bids for use of that Scheduling Point must be used to adjust the Schedules within the scheduling capacity, which is a different type of constraint than flow limits based on the modeled source or sink of the Schedules.  As a result of these scheduling limits at the Interties, LMPs for imports or exports may diverge based on constraints at Scheduling Points between the SMUD-TID IBAA and CAISO Balancing Authority Area.</w:t>
      </w:r>
    </w:p>
    <w:p w14:paraId="1C1EFDF2" w14:textId="77777777" w:rsidR="003971D0" w:rsidRDefault="003971D0" w:rsidP="003971D0">
      <w:pPr>
        <w:pStyle w:val="StyleLinespacing15lines"/>
        <w:spacing w:before="0" w:line="240" w:lineRule="auto"/>
        <w:ind w:firstLine="720"/>
        <w:rPr>
          <w:rFonts w:ascii="Arial" w:hAnsi="Arial" w:cs="Arial"/>
        </w:rPr>
      </w:pPr>
    </w:p>
    <w:p w14:paraId="6C00DFCA" w14:textId="77777777" w:rsidR="003971D0" w:rsidRPr="0099625E" w:rsidRDefault="0015341F" w:rsidP="00911699">
      <w:pPr>
        <w:keepNext/>
        <w:spacing w:after="240"/>
        <w:jc w:val="center"/>
      </w:pPr>
      <w:r>
        <w:rPr>
          <w:noProof/>
        </w:rPr>
        <w:drawing>
          <wp:inline distT="0" distB="0" distL="0" distR="0" wp14:anchorId="32BFCF9D" wp14:editId="038C7FB9">
            <wp:extent cx="6000750" cy="1790700"/>
            <wp:effectExtent l="0" t="0" r="0" b="0"/>
            <wp:docPr id="268"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118" cstate="print">
                      <a:extLst>
                        <a:ext uri="{28A0092B-C50C-407E-A947-70E740481C1C}">
                          <a14:useLocalDpi xmlns:a14="http://schemas.microsoft.com/office/drawing/2010/main" val="0"/>
                        </a:ext>
                      </a:extLst>
                    </a:blip>
                    <a:srcRect/>
                    <a:stretch>
                      <a:fillRect/>
                    </a:stretch>
                  </pic:blipFill>
                  <pic:spPr bwMode="auto">
                    <a:xfrm>
                      <a:off x="0" y="0"/>
                      <a:ext cx="6000750" cy="1790700"/>
                    </a:xfrm>
                    <a:prstGeom prst="rect">
                      <a:avLst/>
                    </a:prstGeom>
                    <a:noFill/>
                    <a:ln>
                      <a:noFill/>
                    </a:ln>
                  </pic:spPr>
                </pic:pic>
              </a:graphicData>
            </a:graphic>
          </wp:inline>
        </w:drawing>
      </w:r>
    </w:p>
    <w:p w14:paraId="78962F08" w14:textId="77777777" w:rsidR="00C46F7E" w:rsidRDefault="00C46F7E" w:rsidP="00C46F7E">
      <w:pPr>
        <w:pStyle w:val="Caption"/>
      </w:pPr>
      <w:bookmarkStart w:id="531" w:name="_Toc414982085"/>
      <w:bookmarkStart w:id="532" w:name="_Toc36647903"/>
      <w:r>
        <w:t>Exhibit A</w:t>
      </w:r>
      <w:r>
        <w:noBreakHyphen/>
        <w:t>2: Scheduling Points for SMUD-TID IBAA</w:t>
      </w:r>
      <w:bookmarkEnd w:id="531"/>
      <w:bookmarkEnd w:id="532"/>
    </w:p>
    <w:p w14:paraId="3497406A" w14:textId="77777777" w:rsidR="003971D0" w:rsidRDefault="003971D0" w:rsidP="003971D0">
      <w:pPr>
        <w:pStyle w:val="StyleLinespacing15lines"/>
        <w:spacing w:before="0" w:line="240" w:lineRule="auto"/>
        <w:ind w:firstLine="720"/>
        <w:rPr>
          <w:rFonts w:ascii="Arial" w:hAnsi="Arial" w:cs="Arial"/>
        </w:rPr>
      </w:pPr>
    </w:p>
    <w:p w14:paraId="298EFBC0" w14:textId="77777777" w:rsidR="003971D0" w:rsidRPr="00687826" w:rsidRDefault="003971D0" w:rsidP="003971D0">
      <w:pPr>
        <w:pStyle w:val="Heading3"/>
        <w:numPr>
          <w:ilvl w:val="0"/>
          <w:numId w:val="27"/>
        </w:numPr>
        <w:tabs>
          <w:tab w:val="num" w:pos="360"/>
        </w:tabs>
        <w:spacing w:before="240" w:after="60" w:line="360" w:lineRule="auto"/>
        <w:ind w:left="360"/>
        <w:jc w:val="left"/>
        <w:rPr>
          <w:rFonts w:cs="Arial"/>
          <w:szCs w:val="26"/>
        </w:rPr>
      </w:pPr>
      <w:bookmarkStart w:id="533" w:name="_Toc179161854"/>
      <w:bookmarkStart w:id="534" w:name="_Toc391992878"/>
      <w:bookmarkStart w:id="535" w:name="_Toc414981282"/>
      <w:bookmarkStart w:id="536" w:name="_Toc528338397"/>
      <w:r w:rsidRPr="00687826">
        <w:rPr>
          <w:rFonts w:cs="Arial"/>
          <w:szCs w:val="26"/>
        </w:rPr>
        <w:t>IBAA Pricing and Settlement Approach</w:t>
      </w:r>
      <w:bookmarkEnd w:id="533"/>
      <w:bookmarkEnd w:id="534"/>
      <w:bookmarkEnd w:id="535"/>
      <w:bookmarkEnd w:id="536"/>
    </w:p>
    <w:p w14:paraId="6D5CB509" w14:textId="77777777" w:rsidR="003971D0" w:rsidRDefault="003971D0" w:rsidP="00687826">
      <w:pPr>
        <w:pStyle w:val="ParaText"/>
        <w:jc w:val="left"/>
        <w:rPr>
          <w:rFonts w:cs="Arial"/>
        </w:rPr>
      </w:pPr>
      <w:r>
        <w:rPr>
          <w:rFonts w:cs="Arial"/>
        </w:rPr>
        <w:t xml:space="preserve">The CAISO’s pricing and settlement approach aligns the settlement of transactions with the operational modeling of the SMUD-TID IBAA, by pricing transactions based on a single or aggregate locational price that uses the same location(s) where the transactions are being sourced or sunk within the IBAA, as shown in </w:t>
      </w:r>
      <w:r w:rsidR="004D6436">
        <w:rPr>
          <w:rFonts w:cs="Arial"/>
        </w:rPr>
        <w:t>Exhibit</w:t>
      </w:r>
      <w:r>
        <w:rPr>
          <w:rFonts w:cs="Arial"/>
        </w:rPr>
        <w:t xml:space="preserve"> A-1 above.  </w:t>
      </w:r>
    </w:p>
    <w:p w14:paraId="189A14A1" w14:textId="0E832B50" w:rsidR="003971D0" w:rsidRPr="00A206C3" w:rsidRDefault="003971D0" w:rsidP="00A206C3">
      <w:pPr>
        <w:pStyle w:val="ParaText"/>
        <w:jc w:val="left"/>
        <w:rPr>
          <w:rFonts w:cs="Arial"/>
        </w:rPr>
      </w:pPr>
      <w:r>
        <w:rPr>
          <w:rFonts w:cs="Arial"/>
        </w:rPr>
        <w:t>F</w:t>
      </w:r>
      <w:r w:rsidRPr="00E67C2B">
        <w:rPr>
          <w:rFonts w:cs="Arial"/>
        </w:rPr>
        <w:t>or import schedules to the C</w:t>
      </w:r>
      <w:r>
        <w:rPr>
          <w:rFonts w:cs="Arial"/>
        </w:rPr>
        <w:t>A</w:t>
      </w:r>
      <w:r w:rsidRPr="00E67C2B">
        <w:rPr>
          <w:rFonts w:cs="Arial"/>
        </w:rPr>
        <w:t xml:space="preserve">ISO </w:t>
      </w:r>
      <w:r>
        <w:rPr>
          <w:rFonts w:cs="Arial"/>
        </w:rPr>
        <w:t>Balancing Authority A</w:t>
      </w:r>
      <w:r w:rsidRPr="00E67C2B">
        <w:rPr>
          <w:rFonts w:cs="Arial"/>
        </w:rPr>
        <w:t xml:space="preserve">rea that use the southern terminus of the California-Oregon Transmission Project (COTP) </w:t>
      </w:r>
      <w:r>
        <w:rPr>
          <w:rFonts w:cs="Arial"/>
        </w:rPr>
        <w:t xml:space="preserve">at the </w:t>
      </w:r>
      <w:r w:rsidRPr="00E67C2B">
        <w:rPr>
          <w:rFonts w:cs="Arial"/>
        </w:rPr>
        <w:t xml:space="preserve">Tracy substation and pay the Western Area Power Administration (Western) or Transmission Agency of Northern California (TANC) for line losses, the </w:t>
      </w:r>
      <w:r>
        <w:rPr>
          <w:rFonts w:cs="Arial"/>
        </w:rPr>
        <w:t>CA</w:t>
      </w:r>
      <w:r w:rsidRPr="00E67C2B">
        <w:rPr>
          <w:rFonts w:cs="Arial"/>
        </w:rPr>
        <w:t xml:space="preserve">ISO will replace the marginal cost of losses of the applicable default LMP that applies to such IBAA transactions. </w:t>
      </w:r>
      <w:r>
        <w:rPr>
          <w:rFonts w:cs="Arial"/>
        </w:rPr>
        <w:t xml:space="preserve"> </w:t>
      </w:r>
      <w:r w:rsidRPr="00E67C2B">
        <w:rPr>
          <w:rFonts w:cs="Arial"/>
        </w:rPr>
        <w:t>Scheduling Coordinators</w:t>
      </w:r>
      <w:r>
        <w:rPr>
          <w:rFonts w:cs="Arial"/>
        </w:rPr>
        <w:t xml:space="preserve"> (SCs)</w:t>
      </w:r>
      <w:r w:rsidRPr="00E67C2B">
        <w:rPr>
          <w:rFonts w:cs="Arial"/>
        </w:rPr>
        <w:t xml:space="preserve"> need to establish system resource IDs to submit bids, including self-schedules, to establish schedules that are eligible for this loss adjustment consistent with the </w:t>
      </w:r>
      <w:r>
        <w:rPr>
          <w:rFonts w:cs="Arial"/>
        </w:rPr>
        <w:t>CA</w:t>
      </w:r>
      <w:r w:rsidRPr="00E67C2B">
        <w:rPr>
          <w:rFonts w:cs="Arial"/>
        </w:rPr>
        <w:t xml:space="preserve">ISO </w:t>
      </w:r>
      <w:r>
        <w:rPr>
          <w:rFonts w:cs="Arial"/>
        </w:rPr>
        <w:t>T</w:t>
      </w:r>
      <w:r w:rsidRPr="00E67C2B">
        <w:rPr>
          <w:rFonts w:cs="Arial"/>
        </w:rPr>
        <w:t>ariff.</w:t>
      </w:r>
      <w:r>
        <w:rPr>
          <w:rFonts w:cs="Arial"/>
        </w:rPr>
        <w:t xml:space="preserve"> </w:t>
      </w:r>
      <w:r w:rsidRPr="00E67C2B">
        <w:rPr>
          <w:rFonts w:cs="Arial"/>
        </w:rPr>
        <w:t xml:space="preserve"> Prior to obtaining </w:t>
      </w:r>
      <w:r>
        <w:rPr>
          <w:rFonts w:cs="Arial"/>
        </w:rPr>
        <w:t>these</w:t>
      </w:r>
      <w:r w:rsidRPr="00E67C2B">
        <w:rPr>
          <w:rFonts w:cs="Arial"/>
        </w:rPr>
        <w:t xml:space="preserve"> system resource IDs, SCs need to certify to use </w:t>
      </w:r>
      <w:r>
        <w:rPr>
          <w:rFonts w:cs="Arial"/>
        </w:rPr>
        <w:t>these</w:t>
      </w:r>
      <w:r w:rsidRPr="00E67C2B">
        <w:rPr>
          <w:rFonts w:cs="Arial"/>
        </w:rPr>
        <w:t xml:space="preserve"> ID</w:t>
      </w:r>
      <w:r>
        <w:rPr>
          <w:rFonts w:cs="Arial"/>
        </w:rPr>
        <w:t>s</w:t>
      </w:r>
      <w:r w:rsidRPr="00E67C2B">
        <w:rPr>
          <w:rFonts w:cs="Arial"/>
        </w:rPr>
        <w:t xml:space="preserve"> for bids, including self-schedules, that </w:t>
      </w:r>
      <w:r>
        <w:rPr>
          <w:rFonts w:cs="Arial"/>
        </w:rPr>
        <w:t xml:space="preserve">only </w:t>
      </w:r>
      <w:r w:rsidRPr="00E67C2B">
        <w:rPr>
          <w:rFonts w:cs="Arial"/>
        </w:rPr>
        <w:t>originate from transactions that use the C</w:t>
      </w:r>
      <w:r>
        <w:rPr>
          <w:rFonts w:cs="Arial"/>
        </w:rPr>
        <w:t>OTP</w:t>
      </w:r>
      <w:r w:rsidRPr="00E67C2B">
        <w:rPr>
          <w:rFonts w:cs="Arial"/>
        </w:rPr>
        <w:t xml:space="preserve"> and pay Western or TANC for losses.  </w:t>
      </w:r>
      <w:r>
        <w:rPr>
          <w:rFonts w:cs="Arial"/>
        </w:rPr>
        <w:t>B</w:t>
      </w:r>
      <w:r w:rsidRPr="00E67C2B">
        <w:rPr>
          <w:rFonts w:cs="Arial"/>
        </w:rPr>
        <w:t xml:space="preserve">y actually using such system resource IDs, the SC represents that </w:t>
      </w:r>
      <w:r>
        <w:rPr>
          <w:rFonts w:cs="Arial"/>
        </w:rPr>
        <w:t>covered</w:t>
      </w:r>
      <w:r w:rsidRPr="00E67C2B">
        <w:rPr>
          <w:rFonts w:cs="Arial"/>
        </w:rPr>
        <w:t xml:space="preserve"> transactions use the COTP and pay Western or TANC for line losses.  Schedules and dispatches settled under such resource IDs shall be subject to a default IBAA LMP for imports that accounts for the marginal cost of losses as if an actual physical generation facility exists </w:t>
      </w:r>
      <w:r>
        <w:rPr>
          <w:rFonts w:cs="Arial"/>
        </w:rPr>
        <w:t xml:space="preserve">at the southern terminus of COTP </w:t>
      </w:r>
      <w:r w:rsidRPr="00E67C2B">
        <w:rPr>
          <w:rFonts w:cs="Arial"/>
        </w:rPr>
        <w:t xml:space="preserve">at the </w:t>
      </w:r>
      <w:r>
        <w:rPr>
          <w:rFonts w:cs="Arial"/>
        </w:rPr>
        <w:t xml:space="preserve">500 kV </w:t>
      </w:r>
      <w:r w:rsidRPr="00E67C2B">
        <w:rPr>
          <w:rFonts w:cs="Arial"/>
        </w:rPr>
        <w:t xml:space="preserve">Tracy scheduling point rather than the marginal cost of losses specified in </w:t>
      </w:r>
      <w:r>
        <w:rPr>
          <w:rFonts w:cs="Arial"/>
        </w:rPr>
        <w:t>CAISO Tariff S</w:t>
      </w:r>
      <w:r w:rsidRPr="00E67C2B">
        <w:rPr>
          <w:rFonts w:cs="Arial"/>
        </w:rPr>
        <w:t>ection 27.5.3.</w:t>
      </w:r>
    </w:p>
    <w:p w14:paraId="6A162FCA" w14:textId="77777777" w:rsidR="000E24C9" w:rsidRDefault="000E24C9" w:rsidP="003971D0">
      <w:pPr>
        <w:keepNext/>
      </w:pPr>
      <w:bookmarkStart w:id="537" w:name="_Toc224447361"/>
    </w:p>
    <w:bookmarkEnd w:id="537"/>
    <w:p w14:paraId="70344746" w14:textId="77777777" w:rsidR="00A67610" w:rsidRDefault="00A67610">
      <w:pPr>
        <w:pStyle w:val="ParaText"/>
        <w:jc w:val="left"/>
      </w:pPr>
    </w:p>
    <w:sectPr w:rsidR="00A67610" w:rsidSect="00262ED0">
      <w:headerReference w:type="default" r:id="rId119"/>
      <w:footerReference w:type="default" r:id="rId120"/>
      <w:pgSz w:w="12240" w:h="15840"/>
      <w:pgMar w:top="1728" w:right="1440" w:bottom="1728"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357B4CAF" w14:textId="77777777" w:rsidR="00181A7E" w:rsidRDefault="00181A7E">
      <w:r>
        <w:separator/>
      </w:r>
    </w:p>
  </w:endnote>
  <w:endnote w:type="continuationSeparator" w:id="0">
    <w:p w14:paraId="7DBACACC" w14:textId="77777777" w:rsidR="00181A7E" w:rsidRDefault="00181A7E">
      <w:r>
        <w:continuationSeparator/>
      </w:r>
    </w:p>
  </w:endnote>
  <w:endnote w:type="continuationNotice" w:id="1">
    <w:p w14:paraId="465DB311" w14:textId="77777777" w:rsidR="00181A7E" w:rsidRDefault="00181A7E">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lgun Gothic">
    <w:panose1 w:val="020B0503020000020004"/>
    <w:charset w:val="81"/>
    <w:family w:val="swiss"/>
    <w:pitch w:val="variable"/>
    <w:sig w:usb0="9000002F" w:usb1="29D77CFB" w:usb2="00000012" w:usb3="00000000" w:csb0="00080001" w:csb1="00000000"/>
  </w:font>
  <w:font w:name="Calibri">
    <w:panose1 w:val="020F0502020204030204"/>
    <w:charset w:val="00"/>
    <w:family w:val="swiss"/>
    <w:pitch w:val="variable"/>
    <w:sig w:usb0="E4002EFF" w:usb1="C000247B" w:usb2="00000009" w:usb3="00000000" w:csb0="000001FF" w:csb1="00000000"/>
  </w:font>
  <w:font w:name="Mangal">
    <w:panose1 w:val="00000400000000000000"/>
    <w:charset w:val="01"/>
    <w:family w:val="roman"/>
    <w:pitch w:val="variable"/>
    <w:sig w:usb0="00002000" w:usb1="00000000" w:usb2="00000000" w:usb3="00000000" w:csb0="00000000" w:csb1="00000000"/>
  </w:font>
  <w:font w:name="Book Antiqua">
    <w:panose1 w:val="02040602050305030304"/>
    <w:charset w:val="00"/>
    <w:family w:val="roman"/>
    <w:pitch w:val="variable"/>
    <w:sig w:usb0="00000287" w:usb1="00000000"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828310E" w14:textId="77777777" w:rsidR="00181A7E" w:rsidRDefault="00181A7E">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38EED4E8" w14:textId="77777777" w:rsidR="00181A7E" w:rsidRDefault="00181A7E">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CD4E836" w14:textId="77777777" w:rsidR="00181A7E" w:rsidRDefault="00181A7E">
    <w:pPr>
      <w:pStyle w:val="Footer"/>
      <w:pBdr>
        <w:top w:val="none" w:sz="0" w:space="0" w:color="auto"/>
      </w:pBdr>
      <w:rPr>
        <w:i w:val="0"/>
        <w:iCs/>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A7B203D" w14:textId="77777777" w:rsidR="00181A7E" w:rsidRDefault="00181A7E">
    <w:pPr>
      <w:pStyle w:val="Footer"/>
    </w:pPr>
    <w:r>
      <w:rPr>
        <w:noProof/>
      </w:rPr>
      <mc:AlternateContent>
        <mc:Choice Requires="wps">
          <w:drawing>
            <wp:anchor distT="0" distB="0" distL="114300" distR="114300" simplePos="0" relativeHeight="251658752" behindDoc="0" locked="0" layoutInCell="0" allowOverlap="1" wp14:anchorId="1BA48A3A" wp14:editId="12578E1E">
              <wp:simplePos x="0" y="0"/>
              <wp:positionH relativeFrom="column">
                <wp:posOffset>-31750</wp:posOffset>
              </wp:positionH>
              <wp:positionV relativeFrom="paragraph">
                <wp:posOffset>-32385</wp:posOffset>
              </wp:positionV>
              <wp:extent cx="5986145" cy="0"/>
              <wp:effectExtent l="15875" t="15240" r="17780" b="22860"/>
              <wp:wrapNone/>
              <wp:docPr id="265" name="Lin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8614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866B9E9" id="Line 6" o:spid="_x0000_s1026" style="position:absolute;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5pt,-2.55pt" to="468.85pt,-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9QjxFAIAACsEAAAOAAAAZHJzL2Uyb0RvYy54bWysU8GO2jAQvVfqP1i+QxIaWIgIqyqBXmiL&#10;tNsPMLZDrDq2ZRsCqvrvHRuC2PZSVc3BGXtmnt/MGy+fz51EJ26d0KrE2TjFiCuqmVCHEn973Yzm&#10;GDlPFCNSK17iC3f4efX+3bI3BZ/oVkvGLQIQ5YrelLj13hRJ4mjLO+LG2nAFzkbbjnjY2kPCLOkB&#10;vZPJJE1nSa8tM1ZT7hyc1lcnXkX8puHUf20axz2SJQZuPq42rvuwJqslKQ6WmFbQGw3yDyw6IhRc&#10;eoeqiSfoaMUfUJ2gVjvd+DHVXaKbRlAea4BqsvS3al5aYnisBZrjzL1N7v/B0i+nnUWClXgym2Kk&#10;SAcibYXiaBZ60xtXQEildjZUR8/qxWw1/e6Q0lVL1IFHjq8XA2lZyEjepISNM3DDvv+sGcSQo9ex&#10;UefGdgESWoDOUY/LXQ9+9ojC4XQxn2U50KKDLyHFkGis85+47lAwSiyBcwQmp63zgQgphpBwj9Ib&#10;IWWUWyrUQ73z6dM0ZjgtBQveEOfsYV9Ji04kTEz8YlngeQyz+qhYRGs5Yeub7YmQVxtulyrgQS3A&#10;52ZdR+LHIl2s5+t5Psons/UoT+t69HFT5aPZJnua1h/qqqqzn4FalhetYIyrwG4Yzyz/O/lvD+U6&#10;WPcBvfcheYseGwZkh38kHcUM+l0nYa/ZZWcHkWEiY/Dt9YSRf9yD/fjGV78AAAD//wMAUEsDBBQA&#10;BgAIAAAAIQB8TMnJ3QAAAAgBAAAPAAAAZHJzL2Rvd25yZXYueG1sTI9Ba8JAEIXvBf/DMkIvRTda&#10;Wm2ajajQmwi1pfQ4yY5JaHY27K4m/vuueGhPw8x7vPlethpMK87kfGNZwWyagCAurW64UvD58TZZ&#10;gvABWWNrmRRcyMMqH91lmGrb8zudD6ESMYR9igrqELpUSl/WZNBPbUcctaN1BkNcXSW1wz6Gm1bO&#10;k+RZGmw4fqixo21N5c/hZBSUuN/u8fglewzf681Dsbu4aqnU/XhYv4IINIQ/M1zxIzrkkamwJ9Ze&#10;tAomT7FKuM4ZiKi/PC4WIIrbQeaZ/F8g/wUAAP//AwBQSwECLQAUAAYACAAAACEAtoM4kv4AAADh&#10;AQAAEwAAAAAAAAAAAAAAAAAAAAAAW0NvbnRlbnRfVHlwZXNdLnhtbFBLAQItABQABgAIAAAAIQA4&#10;/SH/1gAAAJQBAAALAAAAAAAAAAAAAAAAAC8BAABfcmVscy8ucmVsc1BLAQItABQABgAIAAAAIQBM&#10;9QjxFAIAACsEAAAOAAAAAAAAAAAAAAAAAC4CAABkcnMvZTJvRG9jLnhtbFBLAQItABQABgAIAAAA&#10;IQB8TMnJ3QAAAAgBAAAPAAAAAAAAAAAAAAAAAG4EAABkcnMvZG93bnJldi54bWxQSwUGAAAAAAQA&#10;BADzAAAAeAUAAAAA&#10;" o:allowincell="f" strokeweight="2.25pt"/>
          </w:pict>
        </mc:Fallback>
      </mc:AlternateContent>
    </w:r>
    <w:r>
      <w:t>Insert Company Project Title Here</w:t>
    </w:r>
    <w:r>
      <w:tab/>
      <w:t>Proprietary</w:t>
    </w: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E0CFD5B" w14:textId="0FFC85B6" w:rsidR="00181A7E" w:rsidRDefault="00181A7E">
    <w:pPr>
      <w:pStyle w:val="Footer"/>
      <w:framePr w:wrap="around" w:vAnchor="text" w:hAnchor="page" w:x="10276" w:y="74"/>
      <w:pBdr>
        <w:top w:val="none" w:sz="0" w:space="0" w:color="auto"/>
      </w:pBdr>
      <w:rPr>
        <w:rStyle w:val="PageNumber"/>
        <w:i w:val="0"/>
        <w:iCs/>
        <w:sz w:val="16"/>
      </w:rPr>
    </w:pPr>
    <w:r>
      <w:rPr>
        <w:rStyle w:val="PageNumber"/>
        <w:i w:val="0"/>
        <w:iCs/>
        <w:sz w:val="16"/>
      </w:rPr>
      <w:t xml:space="preserve">Page </w:t>
    </w:r>
    <w:r>
      <w:rPr>
        <w:rStyle w:val="PageNumber"/>
        <w:i w:val="0"/>
        <w:iCs/>
        <w:sz w:val="16"/>
      </w:rPr>
      <w:fldChar w:fldCharType="begin"/>
    </w:r>
    <w:r>
      <w:rPr>
        <w:rStyle w:val="PageNumber"/>
        <w:i w:val="0"/>
        <w:iCs/>
        <w:sz w:val="16"/>
      </w:rPr>
      <w:instrText xml:space="preserve">PAGE  </w:instrText>
    </w:r>
    <w:r>
      <w:rPr>
        <w:rStyle w:val="PageNumber"/>
        <w:i w:val="0"/>
        <w:iCs/>
        <w:sz w:val="16"/>
      </w:rPr>
      <w:fldChar w:fldCharType="separate"/>
    </w:r>
    <w:r w:rsidR="009B4E39">
      <w:rPr>
        <w:rStyle w:val="PageNumber"/>
        <w:i w:val="0"/>
        <w:iCs/>
        <w:noProof/>
        <w:sz w:val="16"/>
      </w:rPr>
      <w:t>3</w:t>
    </w:r>
    <w:r>
      <w:rPr>
        <w:rStyle w:val="PageNumber"/>
        <w:i w:val="0"/>
        <w:iCs/>
        <w:sz w:val="16"/>
      </w:rPr>
      <w:fldChar w:fldCharType="end"/>
    </w:r>
  </w:p>
  <w:p w14:paraId="236035DF" w14:textId="6E9ECB2C" w:rsidR="00181A7E" w:rsidRDefault="00181A7E">
    <w:pPr>
      <w:pStyle w:val="Footer"/>
      <w:tabs>
        <w:tab w:val="center" w:pos="4680"/>
      </w:tabs>
      <w:rPr>
        <w:i w:val="0"/>
        <w:iCs/>
        <w:sz w:val="16"/>
      </w:rPr>
    </w:pPr>
    <w:r>
      <w:rPr>
        <w:i w:val="0"/>
        <w:iCs/>
        <w:sz w:val="16"/>
      </w:rPr>
      <w:t>Version 26</w:t>
    </w:r>
    <w:r>
      <w:rPr>
        <w:i w:val="0"/>
        <w:iCs/>
        <w:sz w:val="16"/>
      </w:rPr>
      <w:tab/>
      <w:t>Last Revised:  September 12, 2024</w:t>
    </w: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E0A388C" w14:textId="0BBD7C4E" w:rsidR="00181A7E" w:rsidRDefault="00181A7E">
    <w:pPr>
      <w:pStyle w:val="Footer"/>
      <w:tabs>
        <w:tab w:val="center" w:pos="4680"/>
      </w:tabs>
      <w:rPr>
        <w:i w:val="0"/>
        <w:iCs/>
        <w:sz w:val="16"/>
      </w:rPr>
    </w:pPr>
    <w:r>
      <w:rPr>
        <w:rStyle w:val="PageNumber"/>
        <w:i w:val="0"/>
        <w:iCs/>
        <w:sz w:val="16"/>
      </w:rPr>
      <w:t>Ve</w:t>
    </w:r>
    <w:r>
      <w:rPr>
        <w:i w:val="0"/>
        <w:iCs/>
        <w:sz w:val="16"/>
      </w:rPr>
      <w:t>rsion 26</w:t>
    </w:r>
    <w:r>
      <w:rPr>
        <w:i w:val="0"/>
        <w:iCs/>
        <w:sz w:val="16"/>
      </w:rPr>
      <w:tab/>
      <w:t>Last Revised: September 12, 2024</w:t>
    </w:r>
    <w:r>
      <w:rPr>
        <w:i w:val="0"/>
        <w:iCs/>
        <w:sz w:val="16"/>
      </w:rPr>
      <w:tab/>
      <w:t xml:space="preserve">Page </w:t>
    </w:r>
    <w:r>
      <w:rPr>
        <w:rStyle w:val="PageNumber"/>
      </w:rPr>
      <w:fldChar w:fldCharType="begin"/>
    </w:r>
    <w:r>
      <w:rPr>
        <w:rStyle w:val="PageNumber"/>
      </w:rPr>
      <w:instrText xml:space="preserve"> PAGE </w:instrText>
    </w:r>
    <w:r>
      <w:rPr>
        <w:rStyle w:val="PageNumber"/>
      </w:rPr>
      <w:fldChar w:fldCharType="separate"/>
    </w:r>
    <w:r w:rsidR="009B4E39">
      <w:rPr>
        <w:rStyle w:val="PageNumber"/>
        <w:noProof/>
      </w:rPr>
      <w:t>32</w:t>
    </w:r>
    <w:r>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E03F971" w14:textId="17D24C4A" w:rsidR="00181A7E" w:rsidRDefault="00181A7E">
    <w:pPr>
      <w:pStyle w:val="Footer"/>
      <w:framePr w:wrap="around" w:vAnchor="text" w:hAnchor="margin" w:xAlign="right" w:y="82"/>
      <w:pBdr>
        <w:top w:val="none" w:sz="0" w:space="0" w:color="auto"/>
      </w:pBdr>
      <w:rPr>
        <w:rStyle w:val="PageNumber"/>
        <w:i w:val="0"/>
        <w:iCs/>
        <w:sz w:val="16"/>
      </w:rPr>
    </w:pPr>
    <w:r>
      <w:rPr>
        <w:rStyle w:val="PageNumber"/>
        <w:i w:val="0"/>
        <w:iCs/>
        <w:sz w:val="16"/>
      </w:rPr>
      <w:t xml:space="preserve">Page </w:t>
    </w:r>
    <w:r>
      <w:rPr>
        <w:rStyle w:val="PageNumber"/>
        <w:i w:val="0"/>
        <w:iCs/>
        <w:sz w:val="16"/>
      </w:rPr>
      <w:fldChar w:fldCharType="begin"/>
    </w:r>
    <w:r>
      <w:rPr>
        <w:rStyle w:val="PageNumber"/>
        <w:i w:val="0"/>
        <w:iCs/>
        <w:sz w:val="16"/>
      </w:rPr>
      <w:instrText xml:space="preserve">PAGE  </w:instrText>
    </w:r>
    <w:r>
      <w:rPr>
        <w:rStyle w:val="PageNumber"/>
        <w:i w:val="0"/>
        <w:iCs/>
        <w:sz w:val="16"/>
      </w:rPr>
      <w:fldChar w:fldCharType="separate"/>
    </w:r>
    <w:r w:rsidR="009B4E39">
      <w:rPr>
        <w:rStyle w:val="PageNumber"/>
        <w:i w:val="0"/>
        <w:iCs/>
        <w:noProof/>
        <w:sz w:val="16"/>
      </w:rPr>
      <w:t>88</w:t>
    </w:r>
    <w:r>
      <w:rPr>
        <w:rStyle w:val="PageNumber"/>
        <w:i w:val="0"/>
        <w:iCs/>
        <w:sz w:val="16"/>
      </w:rPr>
      <w:fldChar w:fldCharType="end"/>
    </w:r>
  </w:p>
  <w:p w14:paraId="2985629B" w14:textId="20F95B3F" w:rsidR="00181A7E" w:rsidRDefault="00181A7E">
    <w:pPr>
      <w:pStyle w:val="Footer"/>
      <w:tabs>
        <w:tab w:val="center" w:pos="4680"/>
      </w:tabs>
      <w:rPr>
        <w:i w:val="0"/>
        <w:iCs/>
        <w:sz w:val="16"/>
      </w:rPr>
    </w:pPr>
    <w:r>
      <w:rPr>
        <w:i w:val="0"/>
        <w:iCs/>
        <w:sz w:val="16"/>
      </w:rPr>
      <w:t>Version 26</w:t>
    </w:r>
    <w:r>
      <w:rPr>
        <w:i w:val="0"/>
        <w:iCs/>
        <w:sz w:val="16"/>
      </w:rPr>
      <w:tab/>
      <w:t>Last Revised:  September 12, 2024</w:t>
    </w:r>
    <w:r>
      <w:rPr>
        <w:i w:val="0"/>
        <w:iCs/>
        <w:sz w:val="16"/>
      </w:rPr>
      <w:tab/>
    </w:r>
  </w:p>
</w:ftr>
</file>

<file path=word/footer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3AB1CD9" w14:textId="41321B65" w:rsidR="00181A7E" w:rsidRDefault="00181A7E" w:rsidP="002D1195">
    <w:pPr>
      <w:pStyle w:val="Footer"/>
      <w:framePr w:wrap="around" w:vAnchor="text" w:hAnchor="page" w:x="10171" w:y="37"/>
      <w:pBdr>
        <w:top w:val="none" w:sz="0" w:space="0" w:color="auto"/>
      </w:pBdr>
      <w:rPr>
        <w:rStyle w:val="PageNumber"/>
        <w:i w:val="0"/>
        <w:iCs/>
        <w:sz w:val="16"/>
      </w:rPr>
    </w:pPr>
    <w:r>
      <w:rPr>
        <w:rStyle w:val="PageNumber"/>
        <w:i w:val="0"/>
        <w:iCs/>
        <w:sz w:val="16"/>
      </w:rPr>
      <w:t xml:space="preserve">Page </w:t>
    </w:r>
    <w:r>
      <w:rPr>
        <w:rStyle w:val="PageNumber"/>
        <w:i w:val="0"/>
        <w:iCs/>
        <w:sz w:val="16"/>
      </w:rPr>
      <w:fldChar w:fldCharType="begin"/>
    </w:r>
    <w:r>
      <w:rPr>
        <w:rStyle w:val="PageNumber"/>
        <w:i w:val="0"/>
        <w:iCs/>
        <w:sz w:val="16"/>
      </w:rPr>
      <w:instrText xml:space="preserve">PAGE  </w:instrText>
    </w:r>
    <w:r>
      <w:rPr>
        <w:rStyle w:val="PageNumber"/>
        <w:i w:val="0"/>
        <w:iCs/>
        <w:sz w:val="16"/>
      </w:rPr>
      <w:fldChar w:fldCharType="separate"/>
    </w:r>
    <w:r w:rsidR="009B4E39">
      <w:rPr>
        <w:rStyle w:val="PageNumber"/>
        <w:i w:val="0"/>
        <w:iCs/>
        <w:noProof/>
        <w:sz w:val="16"/>
      </w:rPr>
      <w:t>94</w:t>
    </w:r>
    <w:r>
      <w:rPr>
        <w:rStyle w:val="PageNumber"/>
        <w:i w:val="0"/>
        <w:iCs/>
        <w:sz w:val="16"/>
      </w:rPr>
      <w:fldChar w:fldCharType="end"/>
    </w:r>
  </w:p>
  <w:p w14:paraId="367EAF9D" w14:textId="1CD70410" w:rsidR="00181A7E" w:rsidRDefault="00181A7E" w:rsidP="001F6408">
    <w:pPr>
      <w:pStyle w:val="Footer"/>
      <w:tabs>
        <w:tab w:val="center" w:pos="4680"/>
      </w:tabs>
      <w:rPr>
        <w:i w:val="0"/>
        <w:iCs/>
        <w:sz w:val="16"/>
      </w:rPr>
    </w:pPr>
    <w:r>
      <w:rPr>
        <w:i w:val="0"/>
        <w:iCs/>
        <w:sz w:val="16"/>
      </w:rPr>
      <w:t>Version 26</w:t>
    </w:r>
    <w:r>
      <w:rPr>
        <w:i w:val="0"/>
        <w:iCs/>
        <w:sz w:val="16"/>
      </w:rPr>
      <w:tab/>
      <w:t>Last Revised:  September 12, 2024</w:t>
    </w:r>
    <w:r>
      <w:rPr>
        <w:i w:val="0"/>
        <w:iCs/>
        <w:sz w:val="16"/>
      </w:rPr>
      <w:tab/>
    </w:r>
  </w:p>
  <w:p w14:paraId="3523DA66" w14:textId="77777777" w:rsidR="00181A7E" w:rsidRPr="002D1195" w:rsidRDefault="00181A7E" w:rsidP="002D119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C83C329" w14:textId="77777777" w:rsidR="00181A7E" w:rsidRDefault="00181A7E">
      <w:r>
        <w:separator/>
      </w:r>
    </w:p>
  </w:footnote>
  <w:footnote w:type="continuationSeparator" w:id="0">
    <w:p w14:paraId="0A95DA51" w14:textId="77777777" w:rsidR="00181A7E" w:rsidRDefault="00181A7E">
      <w:r>
        <w:continuationSeparator/>
      </w:r>
    </w:p>
  </w:footnote>
  <w:footnote w:type="continuationNotice" w:id="1">
    <w:p w14:paraId="3B458F92" w14:textId="77777777" w:rsidR="00181A7E" w:rsidRDefault="00181A7E">
      <w:pPr>
        <w:spacing w:after="0"/>
      </w:pPr>
    </w:p>
  </w:footnote>
  <w:footnote w:id="2">
    <w:p w14:paraId="43F3CD78" w14:textId="77777777" w:rsidR="00181A7E" w:rsidRDefault="00181A7E">
      <w:pPr>
        <w:pStyle w:val="FootnoteText"/>
      </w:pPr>
      <w:r>
        <w:rPr>
          <w:rStyle w:val="FootnoteReference"/>
        </w:rPr>
        <w:footnoteRef/>
      </w:r>
      <w:r>
        <w:t xml:space="preserve"> The December 1, 2005 CAISO Control Area Footprint includes a Pseudo Tie (a.k.a. remote tie) pilot project that may or may not be available in the future. See Section 4.2.4.5 for a description of a Pseudo Tie Pilot. </w:t>
      </w:r>
    </w:p>
  </w:footnote>
  <w:footnote w:id="3">
    <w:p w14:paraId="7B1E53C0" w14:textId="77777777" w:rsidR="00181A7E" w:rsidRDefault="00181A7E">
      <w:pPr>
        <w:pStyle w:val="FootnoteText"/>
      </w:pPr>
      <w:r>
        <w:rPr>
          <w:rStyle w:val="FootnoteReference"/>
        </w:rPr>
        <w:footnoteRef/>
      </w:r>
      <w:r>
        <w:t xml:space="preserve"> </w:t>
      </w:r>
      <w:r>
        <w:tab/>
        <w:t>The terms "attributes and commercial agreements" refer to the commercial perspectives of the market FNM that the physical network model does not represent, such as the contract agreements on delivery capacity of the transmission lines, loss determination and point of delivery.</w:t>
      </w:r>
    </w:p>
  </w:footnote>
  <w:footnote w:id="4">
    <w:p w14:paraId="557FE0D0" w14:textId="77777777" w:rsidR="00181A7E" w:rsidRDefault="00181A7E">
      <w:pPr>
        <w:pStyle w:val="FootnoteText"/>
      </w:pPr>
      <w:r>
        <w:rPr>
          <w:rStyle w:val="FootnoteReference"/>
        </w:rPr>
        <w:footnoteRef/>
      </w:r>
      <w:r>
        <w:t xml:space="preserve"> The concept of "Utility" also sometimes referred to as Utility Distribution Company (UDC) is referenced here for the purposes of accurately determining losses and then reflecting them in the calculation and allocation of Unaccounted For Energy (UFE). A Utility/UDC is usually a CAISO metered entity who has signed a UDCA agreement, and installed a CAISO Revenue Ceritfied Meter at its service territory for UFE treatment.  Examples of this would include IOUs, municipalities, and certain grid connected load.  This load is modeled at the grid connection point (or the Point of Delivery-consistent with the Tariff definitions) and metered separately.</w:t>
      </w:r>
    </w:p>
  </w:footnote>
  <w:footnote w:id="5">
    <w:p w14:paraId="25E07357" w14:textId="77777777" w:rsidR="00181A7E" w:rsidRDefault="00181A7E">
      <w:pPr>
        <w:pStyle w:val="FootnoteText"/>
      </w:pPr>
      <w:r>
        <w:rPr>
          <w:rStyle w:val="FootnoteReference"/>
        </w:rPr>
        <w:footnoteRef/>
      </w:r>
      <w:r>
        <w:t xml:space="preserve"> Specific procedures have not been developed at this time for coordination of congestion management, except for the congestion management within the CAISO Controlled Grid.  As such procedures are developed, they will included in future versions of this BPM unless it is determined based upon - a case-by-case review that they are confidential.</w:t>
      </w:r>
    </w:p>
  </w:footnote>
  <w:footnote w:id="6">
    <w:p w14:paraId="2EB59A09" w14:textId="77777777" w:rsidR="00181A7E" w:rsidRDefault="00181A7E">
      <w:pPr>
        <w:pStyle w:val="FootnoteText"/>
      </w:pPr>
      <w:r>
        <w:rPr>
          <w:rStyle w:val="FootnoteReference"/>
        </w:rPr>
        <w:footnoteRef/>
      </w:r>
      <w:r>
        <w:t xml:space="preserve"> </w:t>
      </w:r>
      <w:r>
        <w:tab/>
        <w:t>Transmission Interfaces that consist of multiple intertie branches, other than at the boundary of New PTO networks and Embedded and Adjacent Control Areas, include Hassayampa to Palo Verde (the external end of the PALOVRDE branch group), Coachella Valley to Ramon (IID-SCE_BG), La Rosita to Tijuana (CFE_BG), Malin substation (PACI_BG), N. Gila substation (N.GILABK4_BG), Pacific DC Intertie (NOB_BG), Silver Peak (SILVERPK_BG), and Summit substation (SUMMIT_BG).</w:t>
      </w:r>
    </w:p>
  </w:footnote>
  <w:footnote w:id="7">
    <w:p w14:paraId="07E32569" w14:textId="77777777" w:rsidR="00181A7E" w:rsidRDefault="00181A7E" w:rsidP="006334FD">
      <w:pPr>
        <w:pStyle w:val="FootnoteText"/>
      </w:pPr>
      <w:r>
        <w:rPr>
          <w:rStyle w:val="FootnoteReference"/>
        </w:rPr>
        <w:footnoteRef/>
      </w:r>
      <w:r>
        <w:t xml:space="preserve"> </w:t>
      </w:r>
      <w:r>
        <w:tab/>
        <w:t xml:space="preserve">Initially, these external connections extended from Palo Verde to Westwing, and Westwing to Moenkopi via Yavapai – </w:t>
      </w:r>
      <w:r w:rsidRPr="006334FD">
        <w:t xml:space="preserve"> </w:t>
      </w:r>
      <w:r>
        <w:t>.  As discussed in section 4.2.4.3, the modeling of external loops has been extended further to increase</w:t>
      </w:r>
      <w:r w:rsidRPr="00EC72BF">
        <w:t xml:space="preserve"> the accuracy of the congestion management process</w:t>
      </w:r>
      <w:r>
        <w:t>.</w:t>
      </w:r>
    </w:p>
  </w:footnote>
  <w:footnote w:id="8">
    <w:p w14:paraId="301EF454" w14:textId="77777777" w:rsidR="00181A7E" w:rsidRDefault="00181A7E">
      <w:pPr>
        <w:pStyle w:val="FootnoteText"/>
      </w:pPr>
      <w:r>
        <w:rPr>
          <w:rStyle w:val="FootnoteReference"/>
        </w:rPr>
        <w:footnoteRef/>
      </w:r>
      <w:r>
        <w:t xml:space="preserve"> This load is modeled at the grid connection point (or the Point of Delivery-consistent with the Tariff definitions) and metered separately.</w:t>
      </w:r>
    </w:p>
  </w:footnote>
  <w:footnote w:id="9">
    <w:p w14:paraId="2E90036C" w14:textId="77777777" w:rsidR="00181A7E" w:rsidRDefault="00181A7E">
      <w:pPr>
        <w:pStyle w:val="FootnoteText"/>
      </w:pPr>
      <w:r>
        <w:rPr>
          <w:rStyle w:val="FootnoteReference"/>
        </w:rPr>
        <w:footnoteRef/>
      </w:r>
      <w:r>
        <w:t xml:space="preserve"> The Market Analysis Engine uses an iterative process between the SCUC Optimization and the AC Network Applications ("NA") functions.  On the first iteration, SCUC performs an optimization without network constraints.  NA then determines any violations of network constraints using the initial unconstrained optimization solution, as well as determining loss sensitivity factors and other AC power flow results, and returns the update to SCUC.  SCUC repeats its optimization, with the updated knowledge of network constraints, in a second iteration.  The same process can be repeated in the Day-Ahead Market as a third iteration, if NA identifies additional constraint violations at the end of the second iteration.</w:t>
      </w:r>
    </w:p>
  </w:footnote>
  <w:footnote w:id="10">
    <w:p w14:paraId="65E015F5" w14:textId="77777777" w:rsidR="00181A7E" w:rsidRDefault="00181A7E">
      <w:pPr>
        <w:pStyle w:val="FootnoteText"/>
      </w:pPr>
      <w:r>
        <w:rPr>
          <w:rStyle w:val="FootnoteReference"/>
        </w:rPr>
        <w:footnoteRef/>
      </w:r>
      <w:r>
        <w:t xml:space="preserve"> For IFM and other Day-Ahead Market purposes, distribution factors are initialized from a data library in the Supplemental Market Data Management (SMDM) application, outage schedules are initialized from the Outage Scheduler, and the Demand forecast is initialized from the Automated Load Forecasting System (ALFS).  For FMM and other Real-Time Market runs, distribution factors are initialized from the state estimator solution, outage schedules are initialized from the Outage Scheduler, and the Demand forecast is initialized from the Very Short Term Load Predictor (VLSTP), which is a separate function within the market system.  These data sources flow into the FNM Assembly process as shown in Exhibit 3-1.</w:t>
      </w:r>
    </w:p>
  </w:footnote>
  <w:footnote w:id="11">
    <w:p w14:paraId="60B73C08" w14:textId="77777777" w:rsidR="00181A7E" w:rsidRDefault="00181A7E">
      <w:pPr>
        <w:pStyle w:val="FootnoteText"/>
      </w:pPr>
      <w:r>
        <w:rPr>
          <w:rStyle w:val="FootnoteReference"/>
        </w:rPr>
        <w:footnoteRef/>
      </w:r>
      <w:r>
        <w:t xml:space="preserve"> The transmission constraints, as a general set of limits, are provided in the CRR FNM that will be available through Section 6.5.1.1 of the tariff, including any variation by season or time-of-day.  The linearized transmission constraints that are computed during the internal processing of each market run will not be available to Market Participants.  The inter-temporal constraints are operational constraints specific to resources that participate in CAISO Markets, and are not available to other Market Participants in general.</w:t>
      </w:r>
    </w:p>
  </w:footnote>
  <w:footnote w:id="12">
    <w:p w14:paraId="7086EB8D" w14:textId="77777777" w:rsidR="00181A7E" w:rsidRDefault="00181A7E">
      <w:pPr>
        <w:pStyle w:val="FootnoteText"/>
      </w:pPr>
      <w:r>
        <w:rPr>
          <w:rStyle w:val="FootnoteReference"/>
        </w:rPr>
        <w:footnoteRef/>
      </w:r>
      <w:r>
        <w:t xml:space="preserve"> The SCUC formulation constraints are identified in the BPM for Market Operations.</w:t>
      </w:r>
    </w:p>
  </w:footnote>
  <w:footnote w:id="13">
    <w:p w14:paraId="0307689A" w14:textId="77777777" w:rsidR="00181A7E" w:rsidRDefault="00181A7E">
      <w:pPr>
        <w:pStyle w:val="FootnoteText"/>
      </w:pPr>
      <w:r>
        <w:rPr>
          <w:rStyle w:val="FootnoteReference"/>
        </w:rPr>
        <w:footnoteRef/>
      </w:r>
      <w:r>
        <w:t xml:space="preserve"> AS Bids from resources inside the CAISO Control Area do not compete for internal transmission since market optimization does not explicitly reserve capacity for AS on internal constraints.  This is possibly because minimum and maximum procurement limits within each AS Region ensure that the CAISO has the ability to maintain reliability within each AS Region, using resources within the AS Regions and the transfer capability between regions to redispatch the system in the event of contingencies.</w:t>
      </w:r>
    </w:p>
  </w:footnote>
  <w:footnote w:id="14">
    <w:p w14:paraId="4E449078" w14:textId="77777777" w:rsidR="00181A7E" w:rsidRDefault="00181A7E">
      <w:pPr>
        <w:pStyle w:val="FootnoteText"/>
      </w:pPr>
      <w:r>
        <w:rPr>
          <w:rStyle w:val="FootnoteReference"/>
        </w:rPr>
        <w:footnoteRef/>
      </w:r>
      <w:r>
        <w:t xml:space="preserve"> For interties, there is a specific amount of capacity that must be allocated between Energy and Ancillary Service Schedules, and resources at a different location generally cannot be re-dispatched in Real-Time to alter the capacity utilization.  Within the CAISO Control Area, there are multiple paths through the network, and resources at multiple locations can be re-dispatched to restore flows within the network capacity.  Further details are in Market Operations BPM Section 4.1.</w:t>
      </w:r>
    </w:p>
  </w:footnote>
  <w:footnote w:id="15">
    <w:p w14:paraId="0CF9C625" w14:textId="77777777" w:rsidR="00181A7E" w:rsidRDefault="00181A7E">
      <w:pPr>
        <w:pStyle w:val="FootnoteText"/>
      </w:pPr>
      <w:r>
        <w:rPr>
          <w:rStyle w:val="FootnoteReference"/>
        </w:rPr>
        <w:footnoteRef/>
      </w:r>
      <w:r>
        <w:t xml:space="preserve"> Please see the CAISO BPM for Market Operations for a complete discussion of LMP price determination and the use of a reference bus.</w:t>
      </w:r>
    </w:p>
  </w:footnote>
  <w:footnote w:id="16">
    <w:p w14:paraId="653343D8" w14:textId="5C6ADBF8" w:rsidR="00181A7E" w:rsidRDefault="00181A7E">
      <w:pPr>
        <w:pStyle w:val="FootnoteText"/>
      </w:pPr>
      <w:r>
        <w:rPr>
          <w:rStyle w:val="FootnoteReference"/>
        </w:rPr>
        <w:footnoteRef/>
      </w:r>
      <w:r>
        <w:t xml:space="preserve"> The CAISO Register (</w:t>
      </w:r>
      <w:r w:rsidRPr="0058768B">
        <w:t>referred to as the Transmission Register in the Transmission Control Agreement</w:t>
      </w:r>
      <w:r>
        <w:t>) is a CAISO data base that includes grid information provided by PTOs. This information includes for example, line and transformer rating information and POR and POD definitions.</w:t>
      </w:r>
    </w:p>
  </w:footnote>
  <w:footnote w:id="17">
    <w:p w14:paraId="7ABE9D77" w14:textId="77777777" w:rsidR="00181A7E" w:rsidRDefault="00181A7E">
      <w:pPr>
        <w:pStyle w:val="FootnoteText"/>
      </w:pPr>
      <w:r>
        <w:rPr>
          <w:rStyle w:val="FootnoteReference"/>
        </w:rPr>
        <w:footnoteRef/>
      </w:r>
      <w:r>
        <w:t xml:space="preserve"> A positive sequence model is a model which uses representation of network elements that is used for analyzing balanced three phase flows in power networks. Such a model is not useful for analyzing single phase flows or unbalanced three phase flows. </w:t>
      </w:r>
    </w:p>
  </w:footnote>
  <w:footnote w:id="18">
    <w:p w14:paraId="7DABE2ED" w14:textId="77777777" w:rsidR="00181A7E" w:rsidRDefault="00181A7E">
      <w:pPr>
        <w:pStyle w:val="FootnoteText"/>
      </w:pPr>
      <w:r>
        <w:rPr>
          <w:rStyle w:val="FootnoteReference"/>
        </w:rPr>
        <w:footnoteRef/>
      </w:r>
      <w:r>
        <w:t xml:space="preserve"> CIM stands for Common Information Model. CIM is an IEC Standard non proprietary information format for exchanging network model data using a node-breaker model. </w:t>
      </w:r>
    </w:p>
  </w:footnote>
  <w:footnote w:id="19">
    <w:p w14:paraId="462D9250" w14:textId="77777777" w:rsidR="00181A7E" w:rsidRDefault="00181A7E">
      <w:pPr>
        <w:pStyle w:val="FootnoteText"/>
      </w:pPr>
      <w:r>
        <w:rPr>
          <w:rStyle w:val="FootnoteReference"/>
        </w:rPr>
        <w:footnoteRef/>
      </w:r>
      <w:r>
        <w:t xml:space="preserve"> A Geospatial Data Base model provides geometrical or topological relationship between the elements represented in the model when the model is displayed in graphic one-line diagram form.</w:t>
      </w:r>
    </w:p>
  </w:footnote>
  <w:footnote w:id="20">
    <w:p w14:paraId="5D52D669" w14:textId="77777777" w:rsidR="00181A7E" w:rsidRDefault="00181A7E">
      <w:pPr>
        <w:pStyle w:val="FootnoteText"/>
      </w:pPr>
      <w:r>
        <w:rPr>
          <w:rStyle w:val="FootnoteReference"/>
        </w:rPr>
        <w:footnoteRef/>
      </w:r>
      <w:r>
        <w:t xml:space="preserve"> The CAISO Master File is a permanent data base used to maintain data needed to support a number of CAISO applications including market applications.  </w:t>
      </w:r>
    </w:p>
  </w:footnote>
  <w:footnote w:id="21">
    <w:p w14:paraId="4DF861B2" w14:textId="77777777" w:rsidR="00181A7E" w:rsidRDefault="00181A7E">
      <w:pPr>
        <w:pStyle w:val="FootnoteText"/>
      </w:pPr>
      <w:r>
        <w:rPr>
          <w:rStyle w:val="FootnoteReference"/>
        </w:rPr>
        <w:footnoteRef/>
      </w:r>
      <w:r>
        <w:t xml:space="preserve"> The CAISO BPMs have adopted “Connectivity Node” or CNode as an alternative expression of “Node”.</w:t>
      </w:r>
    </w:p>
  </w:footnote>
  <w:footnote w:id="22">
    <w:p w14:paraId="4CC8C48D" w14:textId="77777777" w:rsidR="00181A7E" w:rsidRDefault="00181A7E">
      <w:pPr>
        <w:pStyle w:val="FootnoteText"/>
      </w:pPr>
      <w:r>
        <w:rPr>
          <w:rStyle w:val="FootnoteReference"/>
        </w:rPr>
        <w:footnoteRef/>
      </w:r>
      <w:r>
        <w:t xml:space="preserve"> Loads other than those that are sinks for ETCs, Participating Loads, and Loads associated with Generation are generally scheduled using Load Aggregation Points (LAPs), thus they are not eligible for Custom Load Aggregation.</w:t>
      </w:r>
    </w:p>
  </w:footnote>
  <w:footnote w:id="23">
    <w:p w14:paraId="4D293BB9" w14:textId="77777777" w:rsidR="00181A7E" w:rsidRDefault="00181A7E">
      <w:pPr>
        <w:pStyle w:val="FootnoteText"/>
      </w:pPr>
      <w:r>
        <w:rPr>
          <w:rStyle w:val="FootnoteReference"/>
        </w:rPr>
        <w:footnoteRef/>
      </w:r>
      <w:r>
        <w:t xml:space="preserve"> CAISO Tariff Section 4.5.1.1.3 establishes the limit of only one SC per meter.  Section 4.5.1.1.3 provides that if an SC applies to register with the CAISO for a generating resource for which another SC is already registered, the CAISO must return the application of the new SC.  The CAISO must do so with an explanation that only one SC may register with the CAISO for the meter or Meter Point in question and that an SC has already registered or that more than one SC is attempting to register for that meter or Meter Point.  It is then up to the competing SCs to determine entitlement to submit Schedules for the Generating Unit.  Section 4.5.1.1.3 continues unchanged in the </w:t>
      </w:r>
      <w:r w:rsidRPr="00920D5F">
        <w:t>Tariff.</w:t>
      </w:r>
    </w:p>
  </w:footnote>
  <w:footnote w:id="24">
    <w:p w14:paraId="41E514A1" w14:textId="77777777" w:rsidR="00181A7E" w:rsidRDefault="00181A7E">
      <w:pPr>
        <w:pStyle w:val="FootnoteText"/>
      </w:pPr>
      <w:r>
        <w:rPr>
          <w:rStyle w:val="FootnoteReference"/>
        </w:rPr>
        <w:footnoteRef/>
      </w:r>
      <w:r>
        <w:t xml:space="preserve"> The POR is the PNode at the CAISO metering point of a particular generator, based on its metering configuration. This metering point could be a different point, away from the physical connecting point of the generation resource, which is its Cnode. The Pnode is the node that defines the price that applies to the generator's output for settlements.</w:t>
      </w:r>
    </w:p>
  </w:footnote>
  <w:footnote w:id="25">
    <w:p w14:paraId="0C5537F6" w14:textId="77777777" w:rsidR="00181A7E" w:rsidRDefault="00181A7E">
      <w:pPr>
        <w:pStyle w:val="FootnoteText"/>
      </w:pPr>
      <w:r>
        <w:rPr>
          <w:rStyle w:val="FootnoteReference"/>
        </w:rPr>
        <w:footnoteRef/>
      </w:r>
      <w:r>
        <w:t xml:space="preserve"> Operating limits and operating points for Schedules and Dispatch, which are the basis for settlement, are all based on MW received by the CAISO at the PNode established in the Meter Service Agreement, for Generating Units with pumping capability (as well as for all other Generating Units).  </w:t>
      </w:r>
    </w:p>
  </w:footnote>
  <w:footnote w:id="26">
    <w:p w14:paraId="3C50992E" w14:textId="77777777" w:rsidR="00181A7E" w:rsidRDefault="00181A7E">
      <w:pPr>
        <w:pStyle w:val="FootnoteText"/>
      </w:pPr>
      <w:r>
        <w:rPr>
          <w:rStyle w:val="FootnoteReference"/>
        </w:rPr>
        <w:footnoteRef/>
      </w:r>
      <w:r>
        <w:t xml:space="preserve"> For aggregated generation to be considered a unique market resource, it must be defined as a Physical Scheduling Plant.  Alternatively, resources within a MSS may be defined as a System Unit.</w:t>
      </w:r>
    </w:p>
  </w:footnote>
  <w:footnote w:id="27">
    <w:p w14:paraId="7B11581E" w14:textId="78B706B6" w:rsidR="00181A7E" w:rsidRDefault="00181A7E">
      <w:pPr>
        <w:pStyle w:val="FootnoteText"/>
      </w:pPr>
    </w:p>
  </w:footnote>
  <w:footnote w:id="28">
    <w:p w14:paraId="636E7201" w14:textId="77777777" w:rsidR="00181A7E" w:rsidRDefault="00181A7E">
      <w:pPr>
        <w:pStyle w:val="FootnoteText"/>
      </w:pPr>
      <w:r>
        <w:rPr>
          <w:rStyle w:val="FootnoteReference"/>
        </w:rPr>
        <w:footnoteRef/>
      </w:r>
      <w:r>
        <w:t xml:space="preserve"> The single entry in Master File refers to an aggregate market resource ID. This single resource ID has three individual "unit" resource IDs, which are not used for the purpose of scheduling. The market participant will use the single market resource ID to schedule in CAISO markets and for settlements. The resources G1, G2 and G3 will be used in power flow and state estimator calculations. The values of G1, G2, and G3 will be calculated by using the predefined GDFs.</w:t>
      </w:r>
    </w:p>
  </w:footnote>
  <w:footnote w:id="29">
    <w:p w14:paraId="1F187AFD" w14:textId="77777777" w:rsidR="00181A7E" w:rsidRDefault="00181A7E">
      <w:pPr>
        <w:pStyle w:val="FootnoteText"/>
      </w:pPr>
      <w:r>
        <w:rPr>
          <w:rStyle w:val="FootnoteReference"/>
        </w:rPr>
        <w:footnoteRef/>
      </w:r>
      <w:r>
        <w:t xml:space="preserve"> It is the SC's responsibility to submit current information about operating limitations into</w:t>
      </w:r>
      <w:r w:rsidRPr="00407C8D">
        <w:t xml:space="preserve"> CAISO outage management system</w:t>
      </w:r>
      <w:r>
        <w:t>, and to submit Bids that reflect actual operating capabilities.  The procedures for outage coordination are stated in Section 9 of the CAISO's Tariff.</w:t>
      </w:r>
    </w:p>
  </w:footnote>
  <w:footnote w:id="30">
    <w:p w14:paraId="09330199" w14:textId="77777777" w:rsidR="00181A7E" w:rsidRDefault="00181A7E">
      <w:pPr>
        <w:pStyle w:val="FootnoteText"/>
      </w:pPr>
      <w:r>
        <w:rPr>
          <w:rStyle w:val="FootnoteReference"/>
        </w:rPr>
        <w:footnoteRef/>
      </w:r>
      <w:r>
        <w:t xml:space="preserve"> Settlements for uninstructed deviations apply to the aggregated resource that is used in scheduling, not to the individual components of an aggregated generating resource.</w:t>
      </w:r>
    </w:p>
  </w:footnote>
  <w:footnote w:id="31">
    <w:p w14:paraId="04D0FB37" w14:textId="20897E36" w:rsidR="00181A7E" w:rsidRDefault="00181A7E">
      <w:pPr>
        <w:pStyle w:val="FootnoteText"/>
      </w:pPr>
      <w:r>
        <w:rPr>
          <w:rStyle w:val="FootnoteReference"/>
        </w:rPr>
        <w:footnoteRef/>
      </w:r>
      <w:r>
        <w:t xml:space="preserve"> Please note that the process for validation of GDFs submitted by SCs is described in Section 8.2.4 of the BPM for Market Instruments.  The BPM for Market Instruments would also address, in future drafts, any changes to the described process.</w:t>
      </w:r>
    </w:p>
  </w:footnote>
  <w:footnote w:id="32">
    <w:p w14:paraId="60421C09" w14:textId="77777777" w:rsidR="00181A7E" w:rsidRDefault="00181A7E">
      <w:pPr>
        <w:pStyle w:val="FootnoteText"/>
      </w:pPr>
      <w:r>
        <w:rPr>
          <w:rStyle w:val="FootnoteReference"/>
        </w:rPr>
        <w:footnoteRef/>
      </w:r>
      <w:r>
        <w:t xml:space="preserve"> </w:t>
      </w:r>
      <w:r>
        <w:tab/>
        <w:t>The metering and network topology serving the Participating Load must allow the CAISO to distinguish it from other Loads in the FNM when running DAM and to recognize injections or withdrawals from the network in RTM.  If this alternative approach, the CAISO represents RT Bids and Dispatch using a fictitious generator at the same location as the Participating Loads.  In Settlement, the response to RT Dispatch will appear as a reduction in Demand, rather than as output from the fictitious generator.</w:t>
      </w:r>
    </w:p>
  </w:footnote>
  <w:footnote w:id="33">
    <w:p w14:paraId="633A61CE" w14:textId="77777777" w:rsidR="00181A7E" w:rsidRDefault="00181A7E">
      <w:pPr>
        <w:pStyle w:val="FootnoteText"/>
      </w:pPr>
      <w:r>
        <w:rPr>
          <w:rStyle w:val="FootnoteReference"/>
        </w:rPr>
        <w:footnoteRef/>
      </w:r>
      <w:r>
        <w:t xml:space="preserve"> The RASs are owned by PTOs, and as a result details regarding their design and operation are released on terms determined by the PTOs.  The CAISO will implement the RAS for reliability purposes and determine appropriate transmission limits based on the RAS status, but will not post the RAS information on the CAISO website.</w:t>
      </w:r>
    </w:p>
  </w:footnote>
  <w:footnote w:id="34">
    <w:p w14:paraId="51C70230" w14:textId="77777777" w:rsidR="00181A7E" w:rsidRDefault="00181A7E">
      <w:pPr>
        <w:pStyle w:val="FootnoteText"/>
      </w:pPr>
      <w:r>
        <w:rPr>
          <w:rStyle w:val="FootnoteReference"/>
        </w:rPr>
        <w:footnoteRef/>
      </w:r>
      <w:r>
        <w:t xml:space="preserve"> These limits incorporate contingencies and stability studies.</w:t>
      </w:r>
    </w:p>
  </w:footnote>
  <w:footnote w:id="35">
    <w:p w14:paraId="5AABC9EC" w14:textId="77777777" w:rsidR="00181A7E" w:rsidRDefault="00181A7E" w:rsidP="00F2699A">
      <w:pPr>
        <w:pStyle w:val="FootnoteText"/>
      </w:pPr>
      <w:r>
        <w:rPr>
          <w:rStyle w:val="FootnoteReference"/>
        </w:rPr>
        <w:footnoteRef/>
      </w:r>
      <w:r>
        <w:t xml:space="preserve"> IBAAs were originally referred to as Embedded and Adjacent Control Areas (ECAs and ACAs), which are terms that may appear elsewhere in Business Practice Manuals.</w:t>
      </w:r>
    </w:p>
    <w:p w14:paraId="0B6E3E73" w14:textId="77777777" w:rsidR="00181A7E" w:rsidRDefault="00181A7E">
      <w:pPr>
        <w:pStyle w:val="FootnoteText"/>
      </w:pPr>
    </w:p>
  </w:footnote>
  <w:footnote w:id="36">
    <w:p w14:paraId="1F5E81D8" w14:textId="77777777" w:rsidR="00181A7E" w:rsidRDefault="00181A7E">
      <w:pPr>
        <w:pStyle w:val="FootnoteText"/>
      </w:pPr>
      <w:r>
        <w:rPr>
          <w:rStyle w:val="FootnoteReference"/>
        </w:rPr>
        <w:footnoteRef/>
      </w:r>
      <w:r>
        <w:t xml:space="preserve"> </w:t>
      </w:r>
      <w:r>
        <w:rPr>
          <w:rFonts w:cs="Arial"/>
          <w:sz w:val="20"/>
        </w:rPr>
        <w:t xml:space="preserve">Owners of Dynamic Resource-Specific System Resource or a Non-Dynamic Resource-Specific System Resource within the IBAA must </w:t>
      </w:r>
      <w:r w:rsidRPr="0006236F">
        <w:rPr>
          <w:rFonts w:cs="Arial"/>
          <w:sz w:val="20"/>
        </w:rPr>
        <w:t>continue to meet the tariff requirements for such resources, including the requirement to execute either the Dynamic Scheduling Agreement or the Resource-Specific System Resource agreement.  A pseudo-tie resource must enter into a pseudo-tie agreement and any other relevant agreements that may be necessary to support their specific arrangement.</w:t>
      </w:r>
      <w:r>
        <w:rPr>
          <w:rFonts w:cs="Arial"/>
          <w:sz w:val="20"/>
        </w:rPr>
        <w:t xml:space="preserve">  </w:t>
      </w:r>
    </w:p>
  </w:footnote>
  <w:footnote w:id="37">
    <w:p w14:paraId="07A7FA90" w14:textId="77777777" w:rsidR="00181A7E" w:rsidRDefault="00181A7E" w:rsidP="003971D0">
      <w:pPr>
        <w:pStyle w:val="FootnoteText"/>
      </w:pPr>
      <w:r>
        <w:rPr>
          <w:rStyle w:val="FootnoteReference"/>
        </w:rPr>
        <w:footnoteRef/>
      </w:r>
      <w:r>
        <w:t xml:space="preserve"> </w:t>
      </w:r>
      <w:r>
        <w:tab/>
        <w:t>Resource IDs will be established that map each IBAA transmission owner’s Scheduling Points to the default System Resources.</w:t>
      </w:r>
    </w:p>
    <w:p w14:paraId="5244178A" w14:textId="77777777" w:rsidR="00181A7E" w:rsidRDefault="00181A7E" w:rsidP="003971D0">
      <w:pPr>
        <w:pStyle w:val="FootnoteText"/>
      </w:pPr>
    </w:p>
  </w:footnote>
  <w:footnote w:id="38">
    <w:p w14:paraId="1947EFF0" w14:textId="77777777" w:rsidR="00181A7E" w:rsidRDefault="00181A7E" w:rsidP="003971D0">
      <w:pPr>
        <w:pStyle w:val="FootnoteText"/>
        <w:keepNext/>
        <w:keepLines/>
      </w:pPr>
      <w:r>
        <w:rPr>
          <w:rStyle w:val="FootnoteReference"/>
        </w:rPr>
        <w:footnoteRef/>
      </w:r>
      <w:r>
        <w:t xml:space="preserve"> </w:t>
      </w:r>
      <w:r>
        <w:tab/>
        <w:t>The Intertie Distribution Factors in Exhibit A-1 have been developed from the WECC seasonal power flow base case model using a technique that has been discussed in meetings between the CAISO and the IBAA operators, using Power Technologies, Inc., Power System Simulator for Engineering (PSS/E) version 29.  After editing the WECC power flow case to recognize the buses for the IBAA as a separate Balancing Authority Area, the technique consists of the following steps, for the limited purpose of computing the Intertie Distribution Factors, as follows:</w:t>
      </w:r>
    </w:p>
    <w:p w14:paraId="77CC85C1" w14:textId="77777777" w:rsidR="00181A7E" w:rsidRDefault="00181A7E" w:rsidP="003971D0">
      <w:pPr>
        <w:pStyle w:val="FootnoteText"/>
        <w:keepNext/>
        <w:keepLines/>
      </w:pPr>
    </w:p>
    <w:p w14:paraId="7C342676" w14:textId="77777777" w:rsidR="00181A7E" w:rsidRDefault="00181A7E" w:rsidP="003971D0">
      <w:pPr>
        <w:pStyle w:val="FootnoteText"/>
        <w:keepNext/>
        <w:keepLines/>
        <w:numPr>
          <w:ilvl w:val="0"/>
          <w:numId w:val="28"/>
        </w:numPr>
        <w:tabs>
          <w:tab w:val="left" w:pos="360"/>
        </w:tabs>
        <w:suppressAutoHyphens w:val="0"/>
        <w:spacing w:before="0"/>
      </w:pPr>
      <w:r>
        <w:t>For the hubs representing exports from the CAISO, including the SMUD Hub that represents the SMUD IBAA as a whole, the IBAA is equivalenced to retain and count load only at the buses that comprise the System Resources, with all generation also being retained at its buses.  The resulting load distribution among these buses within each aggregated System Resource defines the Intertie Distribution Factors for exports from the CAISO.</w:t>
      </w:r>
    </w:p>
    <w:p w14:paraId="77B465B0" w14:textId="77777777" w:rsidR="00181A7E" w:rsidRDefault="00181A7E" w:rsidP="003971D0">
      <w:pPr>
        <w:pStyle w:val="FootnoteText"/>
        <w:numPr>
          <w:ilvl w:val="0"/>
          <w:numId w:val="28"/>
        </w:numPr>
        <w:tabs>
          <w:tab w:val="left" w:pos="360"/>
        </w:tabs>
        <w:suppressAutoHyphens w:val="0"/>
        <w:spacing w:before="0"/>
      </w:pPr>
      <w:r>
        <w:t>For purposes of the hubs representing imports to the CAISO, the IBAA is then equivalenced to only the buses that comprise the System Resources, but this time with no generation being retained.  Starting from the assignment of load only to the buses that comprise the aggregated System Resource, the difference in load at the retained buses after it is netted with generation, relative to step 1, defines the Intertie Distribution Factors for imports to the CAISO.</w:t>
      </w:r>
    </w:p>
    <w:p w14:paraId="5EAE15A2" w14:textId="77777777" w:rsidR="00181A7E" w:rsidRDefault="00181A7E" w:rsidP="003971D0">
      <w:pPr>
        <w:pStyle w:val="FootnoteText"/>
        <w:ind w:firstLine="0"/>
      </w:pP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4B861A7" w14:textId="77777777" w:rsidR="00181A7E" w:rsidRDefault="00181A7E">
    <w:pPr>
      <w:pStyle w:val="Header"/>
      <w:rPr>
        <w:b w:val="0"/>
        <w:bCs/>
      </w:rPr>
    </w:pPr>
    <w:r>
      <w:rPr>
        <w:b w:val="0"/>
        <w:bCs/>
        <w:noProof/>
      </w:rPr>
      <w:drawing>
        <wp:inline distT="0" distB="0" distL="0" distR="0" wp14:anchorId="16AD7A0A" wp14:editId="182F7F1E">
          <wp:extent cx="2039112" cy="381188"/>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AISOLogo.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039112" cy="381188"/>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9CF39B6" w14:textId="77777777" w:rsidR="00181A7E" w:rsidRDefault="00181A7E">
    <w:pPr>
      <w:pStyle w:val="Header"/>
      <w:tabs>
        <w:tab w:val="clear" w:pos="8640"/>
        <w:tab w:val="right" w:pos="9360"/>
      </w:tabs>
    </w:pPr>
    <w:r>
      <w:rPr>
        <w:noProof/>
      </w:rPr>
      <mc:AlternateContent>
        <mc:Choice Requires="wps">
          <w:drawing>
            <wp:anchor distT="0" distB="0" distL="114300" distR="114300" simplePos="0" relativeHeight="251657728" behindDoc="0" locked="0" layoutInCell="0" allowOverlap="1" wp14:anchorId="712C5F30" wp14:editId="4E4CA49B">
              <wp:simplePos x="0" y="0"/>
              <wp:positionH relativeFrom="column">
                <wp:posOffset>-31750</wp:posOffset>
              </wp:positionH>
              <wp:positionV relativeFrom="paragraph">
                <wp:posOffset>415290</wp:posOffset>
              </wp:positionV>
              <wp:extent cx="6007100" cy="0"/>
              <wp:effectExtent l="15875" t="15240" r="15875" b="22860"/>
              <wp:wrapNone/>
              <wp:docPr id="267" name="Lin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00710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841827B" id="Line 5" o:spid="_x0000_s1026" style="position:absolute;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5pt,32.7pt" to="470.5pt,32.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wUjFAIAACsEAAAOAAAAZHJzL2Uyb0RvYy54bWysU02P2yAQvVfqf0DcE9up87FWnFVlJ72k&#10;baTd/gACOEbFgIDEiar+9w4kjrLtparqAx6YmcebecPy+dxJdOLWCa1KnI1TjLiimgl1KPG3181o&#10;gZHzRDEiteIlvnCHn1fv3y17U/CJbrVk3CIAUa7oTYlb702RJI62vCNurA1X4Gy07YiHrT0kzJIe&#10;0DuZTNJ0lvTaMmM15c7BaX114lXEbxpO/demcdwjWWLg5uNq47oPa7JakuJgiWkFvdEg/8CiI0LB&#10;pXeomniCjlb8AdUJarXTjR9T3SW6aQTlsQaoJkt/q+alJYbHWqA5ztzb5P4fLP1y2lkkWIknszlG&#10;inQg0lYojqahN71xBYRUamdDdfSsXsxW0+8OKV21RB145Ph6MZCWhYzkTUrYOAM37PvPmkEMOXod&#10;G3VubBcgoQXoHPW43PXgZ48oHM7SdJ6lIBsdfAkphkRjnf/EdYeCUWIJnCMwOW2dD0RIMYSEe5Te&#10;CCmj3FKhHupdTOfTmOG0FCx4Q5yzh30lLTqRMDHxi2WB5zHM6qNiEa3lhK1vtidCXm24XaqAB7UA&#10;n5t1HYkfT+nTerFe5KN8MluP8rSuRx83VT6abbL5tP5QV1Wd/QzUsrxoBWNcBXbDeGb538l/eyjX&#10;wboP6L0PyVv02DAgO/wj6Shm0O86CXvNLjs7iAwTGYNvryeM/OMe7Mc3vvoFAAD//wMAUEsDBBQA&#10;BgAIAAAAIQBUnF8l3QAAAAgBAAAPAAAAZHJzL2Rvd25yZXYueG1sTI9BS8NAEIXvgv9hGcGLtJtK&#10;W9qYTakFb1KwivQ4yU6TYHY2ZLdN+u8d8aDHee/x5nvZZnStulAfGs8GZtMEFHHpbcOVgY/3l8kK&#10;VIjIFlvPZOBKATb57U2GqfUDv9HlECslJRxSNFDH2KVah7Imh2HqO2LxTr53GOXsK217HKTctfox&#10;SZbaYcPyocaOdjWVX4ezM1DifrfH06ceMB63zw/F67WvVsbc343bJ1CRxvgXhh98QYdcmAp/ZhtU&#10;a2CykCnRwHIxByX+ej4TofgVdJ7p/wPybwAAAP//AwBQSwECLQAUAAYACAAAACEAtoM4kv4AAADh&#10;AQAAEwAAAAAAAAAAAAAAAAAAAAAAW0NvbnRlbnRfVHlwZXNdLnhtbFBLAQItABQABgAIAAAAIQA4&#10;/SH/1gAAAJQBAAALAAAAAAAAAAAAAAAAAC8BAABfcmVscy8ucmVsc1BLAQItABQABgAIAAAAIQB1&#10;IwUjFAIAACsEAAAOAAAAAAAAAAAAAAAAAC4CAABkcnMvZTJvRG9jLnhtbFBLAQItABQABgAIAAAA&#10;IQBUnF8l3QAAAAgBAAAPAAAAAAAAAAAAAAAAAG4EAABkcnMvZG93bnJldi54bWxQSwUGAAAAAAQA&#10;BADzAAAAeAUAAAAA&#10;" o:allowincell="f" strokeweight="2.25pt"/>
          </w:pict>
        </mc:Fallback>
      </mc:AlternateContent>
    </w:r>
    <w:r>
      <w:t>Insert Company Logo or Name Here</w:t>
    </w:r>
    <w:r>
      <w:tab/>
    </w:r>
    <w:r>
      <w:tab/>
    </w:r>
    <w:r>
      <w:rPr>
        <w:noProof/>
      </w:rPr>
      <w:drawing>
        <wp:inline distT="0" distB="0" distL="0" distR="0" wp14:anchorId="6D53A500" wp14:editId="3CEDD0E9">
          <wp:extent cx="1847850" cy="333375"/>
          <wp:effectExtent l="0" t="0" r="0" b="9525"/>
          <wp:docPr id="6"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47850" cy="333375"/>
                  </a:xfrm>
                  <a:prstGeom prst="rect">
                    <a:avLst/>
                  </a:prstGeom>
                  <a:noFill/>
                  <a:ln>
                    <a:noFill/>
                  </a:ln>
                </pic:spPr>
              </pic:pic>
            </a:graphicData>
          </a:graphic>
        </wp:inline>
      </w:drawing>
    </w:r>
  </w:p>
  <w:p w14:paraId="3DE5B496" w14:textId="77777777" w:rsidR="00181A7E" w:rsidRDefault="00181A7E">
    <w:pPr>
      <w:pStyle w:val="Header"/>
    </w:pPr>
  </w:p>
  <w:p w14:paraId="304DC48C" w14:textId="77777777" w:rsidR="00181A7E" w:rsidRDefault="00181A7E">
    <w:pPr>
      <w:pStyle w:val="TOCTitle"/>
    </w:pPr>
    <w:r>
      <w:t>Table of Contents</w:t>
    </w:r>
  </w:p>
  <w:p w14:paraId="3279F179" w14:textId="77777777" w:rsidR="00181A7E" w:rsidRDefault="00181A7E">
    <w:pPr>
      <w:pStyle w:val="TOCTitle"/>
    </w:pPr>
    <w:r>
      <w:rPr>
        <w:noProof/>
      </w:rPr>
      <mc:AlternateContent>
        <mc:Choice Requires="wps">
          <w:drawing>
            <wp:anchor distT="0" distB="0" distL="114300" distR="114300" simplePos="0" relativeHeight="251656704" behindDoc="0" locked="0" layoutInCell="0" allowOverlap="1" wp14:anchorId="0A74414E" wp14:editId="28FA0BD4">
              <wp:simplePos x="0" y="0"/>
              <wp:positionH relativeFrom="column">
                <wp:posOffset>-27940</wp:posOffset>
              </wp:positionH>
              <wp:positionV relativeFrom="paragraph">
                <wp:posOffset>290195</wp:posOffset>
              </wp:positionV>
              <wp:extent cx="6007100" cy="0"/>
              <wp:effectExtent l="10160" t="13970" r="12065" b="5080"/>
              <wp:wrapNone/>
              <wp:docPr id="266" name="Line 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00710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5EDE632" id="Line 4" o:spid="_x0000_s1026" style="position:absolute;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2pt,22.85pt" to="470.8pt,2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WYWrEwIAACoEAAAOAAAAZHJzL2Uyb0RvYy54bWysU8GO2yAQvVfqPyDuie2s681acVaVnfSS&#10;tpF2+wEEcIyKAQGJE1X99w4kjrLtparqAx6YmcebecPi+dRLdOTWCa0qnE1TjLiimgm1r/C31/Vk&#10;jpHzRDEiteIVPnOHn5fv3y0GU/KZ7rRk3CIAUa4cTIU7702ZJI52vCduqg1X4Gy17YmHrd0nzJIB&#10;0HuZzNK0SAZtmbGacufgtLk48TLity2n/mvbOu6RrDBw83G1cd2FNVkuSLm3xHSCXmmQf2DRE6Hg&#10;0htUQzxBByv+gOoFtdrp1k+p7hPdtoLyWANUk6W/VfPSEcNjLdAcZ25tcv8Pln45bi0SrMKzosBI&#10;kR5E2gjFUR56MxhXQkittjZUR0/qxWw0/e6Q0nVH1J5Hjq9nA2lZyEjepISNM3DDbvisGcSQg9ex&#10;UafW9gESWoBOUY/zTQ9+8ojCYZGmj1kKstHRl5ByTDTW+U9c9ygYFZbAOQKT48b5QISUY0i4R+m1&#10;kDLKLRUaKvyQPX6ICU5LwYIzhDm739XSoiMJAxO/WBV47sOsPigWwTpO2OpqeyLkxYbLpQp4UArQ&#10;uVqXifjxlD6t5qt5PslnxWqSp00z+biu80mxBkrNQ1PXTfYzUMvyshOMcRXYjdOZ5X+n/vWdXObq&#10;Np+3NiRv0WO/gOz4j6SjlkG+yyDsNDtv7agxDGQMvj6eMPH3e7Dvn/jyFwAAAP//AwBQSwMEFAAG&#10;AAgAAAAhABvqLo/fAAAACAEAAA8AAABkcnMvZG93bnJldi54bWxMj8FOwzAQRO9I/IO1SNxapyiE&#10;EuJUJIJDD1SirQTc3HhJIuJ1iDdt+HuMOMBxdkYzb7PVZDtxxMG3jhQs5hEIpMqZlmoF+93jbAnC&#10;syajO0eo4As9rPLzs0ynxp3oGY9brkUoIZ9qBQ1zn0rpqwat9nPXIwXv3Q1Wc5BDLc2gT6HcdvIq&#10;ihJpdUthodE9lg1WH9vRKmD/8rrhcf1ZJMVTibvirXyQa6UuL6b7OxCME/+F4Qc/oEMemA5uJONF&#10;p2AWxyGpIL6+ARH823iRgDj8HmSeyf8P5N8AAAD//wMAUEsBAi0AFAAGAAgAAAAhALaDOJL+AAAA&#10;4QEAABMAAAAAAAAAAAAAAAAAAAAAAFtDb250ZW50X1R5cGVzXS54bWxQSwECLQAUAAYACAAAACEA&#10;OP0h/9YAAACUAQAACwAAAAAAAAAAAAAAAAAvAQAAX3JlbHMvLnJlbHNQSwECLQAUAAYACAAAACEA&#10;oVmFqxMCAAAqBAAADgAAAAAAAAAAAAAAAAAuAgAAZHJzL2Uyb0RvYy54bWxQSwECLQAUAAYACAAA&#10;ACEAG+ouj98AAAAIAQAADwAAAAAAAAAAAAAAAABtBAAAZHJzL2Rvd25yZXYueG1sUEsFBgAAAAAE&#10;AAQA8wAAAHkFAAAAAA==&#10;" o:allowincell="f" strokeweight=".25pt"/>
          </w:pict>
        </mc:Fallback>
      </mc:AlternateContent>
    </w:r>
  </w:p>
  <w:p w14:paraId="0B3174CB" w14:textId="77777777" w:rsidR="00181A7E" w:rsidRDefault="00181A7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78E71B9" w14:textId="77777777" w:rsidR="00181A7E" w:rsidRDefault="00181A7E">
    <w:pPr>
      <w:pStyle w:val="Header"/>
      <w:pBdr>
        <w:bottom w:val="single" w:sz="12" w:space="2" w:color="auto"/>
      </w:pBdr>
      <w:tabs>
        <w:tab w:val="clear" w:pos="8640"/>
        <w:tab w:val="right" w:pos="9360"/>
      </w:tabs>
      <w:spacing w:after="0"/>
      <w:rPr>
        <w:b w:val="0"/>
        <w:bCs/>
        <w:sz w:val="16"/>
      </w:rPr>
    </w:pPr>
  </w:p>
  <w:p w14:paraId="5EADA1D8" w14:textId="77777777" w:rsidR="00181A7E" w:rsidRDefault="00181A7E">
    <w:pPr>
      <w:pStyle w:val="Header"/>
      <w:pBdr>
        <w:bottom w:val="single" w:sz="12" w:space="2" w:color="auto"/>
      </w:pBdr>
      <w:tabs>
        <w:tab w:val="clear" w:pos="8640"/>
        <w:tab w:val="right" w:pos="9360"/>
      </w:tabs>
      <w:spacing w:after="0"/>
      <w:rPr>
        <w:b w:val="0"/>
        <w:bCs/>
        <w:sz w:val="16"/>
      </w:rPr>
    </w:pPr>
  </w:p>
  <w:p w14:paraId="4626BAED" w14:textId="77777777" w:rsidR="00181A7E" w:rsidRDefault="00181A7E">
    <w:pPr>
      <w:pStyle w:val="Header"/>
      <w:pBdr>
        <w:bottom w:val="single" w:sz="12" w:space="2" w:color="auto"/>
      </w:pBdr>
      <w:tabs>
        <w:tab w:val="clear" w:pos="8640"/>
        <w:tab w:val="right" w:pos="9360"/>
      </w:tabs>
      <w:spacing w:after="0"/>
      <w:rPr>
        <w:b w:val="0"/>
        <w:bCs/>
        <w:sz w:val="16"/>
      </w:rPr>
    </w:pPr>
    <w:r>
      <w:rPr>
        <w:b w:val="0"/>
        <w:bCs/>
        <w:sz w:val="16"/>
      </w:rPr>
      <w:t>CAISO Business Practice Manual</w:t>
    </w:r>
    <w:r>
      <w:rPr>
        <w:b w:val="0"/>
        <w:bCs/>
        <w:sz w:val="16"/>
      </w:rPr>
      <w:tab/>
    </w:r>
    <w:r>
      <w:rPr>
        <w:b w:val="0"/>
        <w:bCs/>
        <w:sz w:val="16"/>
      </w:rPr>
      <w:tab/>
      <w:t>BPM for Managing Full Network Model</w:t>
    </w:r>
  </w:p>
  <w:p w14:paraId="56DDFFAC" w14:textId="77777777" w:rsidR="00181A7E" w:rsidRDefault="00181A7E">
    <w:pPr>
      <w:pStyle w:val="Header"/>
      <w:spacing w:after="0"/>
      <w:rPr>
        <w:b w:val="0"/>
        <w:bCs/>
        <w:sz w:val="16"/>
      </w:rPr>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20BC5F1" w14:textId="77777777" w:rsidR="00181A7E" w:rsidRDefault="00181A7E">
    <w:pPr>
      <w:pStyle w:val="Header"/>
      <w:pBdr>
        <w:bottom w:val="single" w:sz="12" w:space="2" w:color="auto"/>
      </w:pBdr>
      <w:tabs>
        <w:tab w:val="clear" w:pos="8640"/>
        <w:tab w:val="right" w:pos="9360"/>
      </w:tabs>
      <w:spacing w:after="0"/>
      <w:rPr>
        <w:b w:val="0"/>
        <w:bCs/>
        <w:sz w:val="16"/>
      </w:rPr>
    </w:pPr>
  </w:p>
  <w:p w14:paraId="48B5ABE8" w14:textId="77777777" w:rsidR="00181A7E" w:rsidRDefault="00181A7E">
    <w:pPr>
      <w:pStyle w:val="Header"/>
      <w:pBdr>
        <w:bottom w:val="single" w:sz="12" w:space="2" w:color="auto"/>
      </w:pBdr>
      <w:tabs>
        <w:tab w:val="clear" w:pos="8640"/>
        <w:tab w:val="right" w:pos="9360"/>
      </w:tabs>
      <w:spacing w:after="0"/>
      <w:rPr>
        <w:b w:val="0"/>
        <w:bCs/>
        <w:sz w:val="16"/>
      </w:rPr>
    </w:pPr>
  </w:p>
  <w:p w14:paraId="7C90B8C5" w14:textId="77777777" w:rsidR="00181A7E" w:rsidRDefault="00181A7E">
    <w:pPr>
      <w:pStyle w:val="Header"/>
      <w:pBdr>
        <w:bottom w:val="single" w:sz="12" w:space="2" w:color="auto"/>
      </w:pBdr>
      <w:tabs>
        <w:tab w:val="clear" w:pos="8640"/>
        <w:tab w:val="right" w:pos="9360"/>
      </w:tabs>
      <w:spacing w:after="0"/>
      <w:rPr>
        <w:b w:val="0"/>
        <w:bCs/>
        <w:sz w:val="16"/>
      </w:rPr>
    </w:pPr>
    <w:r>
      <w:rPr>
        <w:b w:val="0"/>
        <w:bCs/>
        <w:sz w:val="16"/>
      </w:rPr>
      <w:t>CAISO Business Practice Manual</w:t>
    </w:r>
    <w:r>
      <w:rPr>
        <w:b w:val="0"/>
        <w:bCs/>
        <w:sz w:val="16"/>
      </w:rPr>
      <w:tab/>
    </w:r>
    <w:r>
      <w:rPr>
        <w:b w:val="0"/>
        <w:bCs/>
        <w:sz w:val="16"/>
      </w:rPr>
      <w:tab/>
      <w:t>BPM for Managing Full Network Model</w:t>
    </w:r>
  </w:p>
  <w:p w14:paraId="570D676F" w14:textId="77777777" w:rsidR="00181A7E" w:rsidRDefault="00181A7E">
    <w:pPr>
      <w:pStyle w:val="Header"/>
      <w:spacing w:after="0"/>
      <w:rPr>
        <w:b w:val="0"/>
        <w:bCs/>
        <w:sz w:val="16"/>
      </w:rP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2090730" w14:textId="77777777" w:rsidR="00181A7E" w:rsidRPr="002D1195" w:rsidRDefault="00181A7E" w:rsidP="002D119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1A96246"/>
    <w:multiLevelType w:val="hybridMultilevel"/>
    <w:tmpl w:val="37A8846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5E96E8D"/>
    <w:multiLevelType w:val="multilevel"/>
    <w:tmpl w:val="1D2221FE"/>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2"/>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 w15:restartNumberingAfterBreak="0">
    <w:nsid w:val="08A3052F"/>
    <w:multiLevelType w:val="hybridMultilevel"/>
    <w:tmpl w:val="20A834EC"/>
    <w:lvl w:ilvl="0" w:tplc="04090001">
      <w:start w:val="1"/>
      <w:numFmt w:val="bullet"/>
      <w:lvlText w:val=""/>
      <w:lvlJc w:val="left"/>
      <w:pPr>
        <w:tabs>
          <w:tab w:val="num" w:pos="720"/>
        </w:tabs>
        <w:ind w:left="720" w:hanging="360"/>
      </w:pPr>
      <w:rPr>
        <w:rFonts w:ascii="Symbol" w:hAnsi="Symbol" w:hint="default"/>
      </w:rPr>
    </w:lvl>
    <w:lvl w:ilvl="1" w:tplc="04090019" w:tentative="1">
      <w:start w:val="1"/>
      <w:numFmt w:val="lowerLetter"/>
      <w:lvlText w:val="%2."/>
      <w:lvlJc w:val="left"/>
      <w:pPr>
        <w:tabs>
          <w:tab w:val="num" w:pos="1500"/>
        </w:tabs>
        <w:ind w:left="1500" w:hanging="360"/>
      </w:pPr>
    </w:lvl>
    <w:lvl w:ilvl="2" w:tplc="0409001B" w:tentative="1">
      <w:start w:val="1"/>
      <w:numFmt w:val="lowerRoman"/>
      <w:lvlText w:val="%3."/>
      <w:lvlJc w:val="right"/>
      <w:pPr>
        <w:tabs>
          <w:tab w:val="num" w:pos="2220"/>
        </w:tabs>
        <w:ind w:left="2220" w:hanging="180"/>
      </w:pPr>
    </w:lvl>
    <w:lvl w:ilvl="3" w:tplc="0409000F" w:tentative="1">
      <w:start w:val="1"/>
      <w:numFmt w:val="decimal"/>
      <w:lvlText w:val="%4."/>
      <w:lvlJc w:val="left"/>
      <w:pPr>
        <w:tabs>
          <w:tab w:val="num" w:pos="2940"/>
        </w:tabs>
        <w:ind w:left="2940" w:hanging="360"/>
      </w:pPr>
    </w:lvl>
    <w:lvl w:ilvl="4" w:tplc="04090019" w:tentative="1">
      <w:start w:val="1"/>
      <w:numFmt w:val="lowerLetter"/>
      <w:lvlText w:val="%5."/>
      <w:lvlJc w:val="left"/>
      <w:pPr>
        <w:tabs>
          <w:tab w:val="num" w:pos="3660"/>
        </w:tabs>
        <w:ind w:left="3660" w:hanging="360"/>
      </w:pPr>
    </w:lvl>
    <w:lvl w:ilvl="5" w:tplc="0409001B" w:tentative="1">
      <w:start w:val="1"/>
      <w:numFmt w:val="lowerRoman"/>
      <w:lvlText w:val="%6."/>
      <w:lvlJc w:val="right"/>
      <w:pPr>
        <w:tabs>
          <w:tab w:val="num" w:pos="4380"/>
        </w:tabs>
        <w:ind w:left="4380" w:hanging="180"/>
      </w:pPr>
    </w:lvl>
    <w:lvl w:ilvl="6" w:tplc="0409000F" w:tentative="1">
      <w:start w:val="1"/>
      <w:numFmt w:val="decimal"/>
      <w:lvlText w:val="%7."/>
      <w:lvlJc w:val="left"/>
      <w:pPr>
        <w:tabs>
          <w:tab w:val="num" w:pos="5100"/>
        </w:tabs>
        <w:ind w:left="5100" w:hanging="360"/>
      </w:pPr>
    </w:lvl>
    <w:lvl w:ilvl="7" w:tplc="04090019" w:tentative="1">
      <w:start w:val="1"/>
      <w:numFmt w:val="lowerLetter"/>
      <w:lvlText w:val="%8."/>
      <w:lvlJc w:val="left"/>
      <w:pPr>
        <w:tabs>
          <w:tab w:val="num" w:pos="5820"/>
        </w:tabs>
        <w:ind w:left="5820" w:hanging="360"/>
      </w:pPr>
    </w:lvl>
    <w:lvl w:ilvl="8" w:tplc="0409001B" w:tentative="1">
      <w:start w:val="1"/>
      <w:numFmt w:val="lowerRoman"/>
      <w:lvlText w:val="%9."/>
      <w:lvlJc w:val="right"/>
      <w:pPr>
        <w:tabs>
          <w:tab w:val="num" w:pos="6540"/>
        </w:tabs>
        <w:ind w:left="6540" w:hanging="180"/>
      </w:pPr>
    </w:lvl>
  </w:abstractNum>
  <w:abstractNum w:abstractNumId="3" w15:restartNumberingAfterBreak="0">
    <w:nsid w:val="12130AEA"/>
    <w:multiLevelType w:val="multilevel"/>
    <w:tmpl w:val="1D2221FE"/>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2"/>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4" w15:restartNumberingAfterBreak="0">
    <w:nsid w:val="13F95F8E"/>
    <w:multiLevelType w:val="singleLevel"/>
    <w:tmpl w:val="9EF6B08E"/>
    <w:lvl w:ilvl="0">
      <w:start w:val="1"/>
      <w:numFmt w:val="bullet"/>
      <w:pStyle w:val="Bullet1HRt"/>
      <w:lvlText w:val=""/>
      <w:lvlJc w:val="left"/>
      <w:pPr>
        <w:tabs>
          <w:tab w:val="num" w:pos="720"/>
        </w:tabs>
        <w:ind w:left="720" w:hanging="360"/>
      </w:pPr>
      <w:rPr>
        <w:rFonts w:ascii="Wingdings" w:hAnsi="Wingdings" w:hint="default"/>
      </w:rPr>
    </w:lvl>
  </w:abstractNum>
  <w:abstractNum w:abstractNumId="5" w15:restartNumberingAfterBreak="0">
    <w:nsid w:val="218D4489"/>
    <w:multiLevelType w:val="multilevel"/>
    <w:tmpl w:val="AAB6840A"/>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6" w15:restartNumberingAfterBreak="0">
    <w:nsid w:val="28E929D1"/>
    <w:multiLevelType w:val="hybridMultilevel"/>
    <w:tmpl w:val="CBB474FE"/>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 w15:restartNumberingAfterBreak="0">
    <w:nsid w:val="2AEF5342"/>
    <w:multiLevelType w:val="multilevel"/>
    <w:tmpl w:val="C338EE1E"/>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8" w15:restartNumberingAfterBreak="0">
    <w:nsid w:val="2F690245"/>
    <w:multiLevelType w:val="hybridMultilevel"/>
    <w:tmpl w:val="167C0218"/>
    <w:lvl w:ilvl="0" w:tplc="FFFFFFFF">
      <w:start w:val="1"/>
      <w:numFmt w:val="lowerLetter"/>
      <w:lvlText w:val="%1)"/>
      <w:lvlJc w:val="left"/>
      <w:pPr>
        <w:tabs>
          <w:tab w:val="num" w:pos="1080"/>
        </w:tabs>
        <w:ind w:left="1080" w:hanging="360"/>
      </w:pPr>
    </w:lvl>
    <w:lvl w:ilvl="1" w:tplc="FFFFFFFF">
      <w:start w:val="1"/>
      <w:numFmt w:val="bullet"/>
      <w:lvlText w:val=""/>
      <w:lvlJc w:val="left"/>
      <w:pPr>
        <w:tabs>
          <w:tab w:val="num" w:pos="1800"/>
        </w:tabs>
        <w:ind w:left="1800" w:hanging="360"/>
      </w:pPr>
      <w:rPr>
        <w:rFonts w:ascii="Symbol" w:hAnsi="Symbol" w:hint="default"/>
      </w:rPr>
    </w:lvl>
    <w:lvl w:ilvl="2" w:tplc="FFFFFFFF">
      <w:start w:val="1"/>
      <w:numFmt w:val="decimal"/>
      <w:lvlText w:val="%3."/>
      <w:lvlJc w:val="left"/>
      <w:pPr>
        <w:tabs>
          <w:tab w:val="num" w:pos="2160"/>
        </w:tabs>
        <w:ind w:left="2160" w:hanging="360"/>
      </w:pPr>
    </w:lvl>
    <w:lvl w:ilvl="3" w:tplc="FFFFFFFF">
      <w:start w:val="1"/>
      <w:numFmt w:val="decimal"/>
      <w:lvlText w:val="%4."/>
      <w:lvlJc w:val="left"/>
      <w:pPr>
        <w:tabs>
          <w:tab w:val="num" w:pos="2880"/>
        </w:tabs>
        <w:ind w:left="2880" w:hanging="360"/>
      </w:pPr>
    </w:lvl>
    <w:lvl w:ilvl="4" w:tplc="FFFFFFFF">
      <w:start w:val="1"/>
      <w:numFmt w:val="decimal"/>
      <w:lvlText w:val="%5."/>
      <w:lvlJc w:val="left"/>
      <w:pPr>
        <w:tabs>
          <w:tab w:val="num" w:pos="3600"/>
        </w:tabs>
        <w:ind w:left="3600" w:hanging="360"/>
      </w:pPr>
    </w:lvl>
    <w:lvl w:ilvl="5" w:tplc="FFFFFFFF">
      <w:start w:val="1"/>
      <w:numFmt w:val="decimal"/>
      <w:lvlText w:val="%6."/>
      <w:lvlJc w:val="left"/>
      <w:pPr>
        <w:tabs>
          <w:tab w:val="num" w:pos="4320"/>
        </w:tabs>
        <w:ind w:left="4320" w:hanging="360"/>
      </w:pPr>
    </w:lvl>
    <w:lvl w:ilvl="6" w:tplc="FFFFFFFF">
      <w:start w:val="1"/>
      <w:numFmt w:val="decimal"/>
      <w:lvlText w:val="%7."/>
      <w:lvlJc w:val="left"/>
      <w:pPr>
        <w:tabs>
          <w:tab w:val="num" w:pos="5040"/>
        </w:tabs>
        <w:ind w:left="5040" w:hanging="360"/>
      </w:pPr>
    </w:lvl>
    <w:lvl w:ilvl="7" w:tplc="FFFFFFFF">
      <w:start w:val="1"/>
      <w:numFmt w:val="decimal"/>
      <w:lvlText w:val="%8."/>
      <w:lvlJc w:val="left"/>
      <w:pPr>
        <w:tabs>
          <w:tab w:val="num" w:pos="5760"/>
        </w:tabs>
        <w:ind w:left="5760" w:hanging="360"/>
      </w:pPr>
    </w:lvl>
    <w:lvl w:ilvl="8" w:tplc="FFFFFFFF">
      <w:start w:val="1"/>
      <w:numFmt w:val="decimal"/>
      <w:lvlText w:val="%9."/>
      <w:lvlJc w:val="left"/>
      <w:pPr>
        <w:tabs>
          <w:tab w:val="num" w:pos="6480"/>
        </w:tabs>
        <w:ind w:left="6480" w:hanging="360"/>
      </w:pPr>
    </w:lvl>
  </w:abstractNum>
  <w:abstractNum w:abstractNumId="9" w15:restartNumberingAfterBreak="0">
    <w:nsid w:val="304C122D"/>
    <w:multiLevelType w:val="multilevel"/>
    <w:tmpl w:val="C1DCC8E2"/>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0" w15:restartNumberingAfterBreak="0">
    <w:nsid w:val="31B06547"/>
    <w:multiLevelType w:val="hybridMultilevel"/>
    <w:tmpl w:val="62E2D65E"/>
    <w:lvl w:ilvl="0" w:tplc="9EF6B08E">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32D66CC5"/>
    <w:multiLevelType w:val="singleLevel"/>
    <w:tmpl w:val="D9CC151C"/>
    <w:lvl w:ilvl="0">
      <w:start w:val="1"/>
      <w:numFmt w:val="bullet"/>
      <w:pStyle w:val="Bullet2"/>
      <w:lvlText w:val=""/>
      <w:lvlJc w:val="left"/>
      <w:pPr>
        <w:tabs>
          <w:tab w:val="num" w:pos="1080"/>
        </w:tabs>
        <w:ind w:left="1080" w:hanging="360"/>
      </w:pPr>
      <w:rPr>
        <w:rFonts w:ascii="Wingdings" w:hAnsi="Wingdings" w:hint="default"/>
      </w:rPr>
    </w:lvl>
  </w:abstractNum>
  <w:abstractNum w:abstractNumId="12" w15:restartNumberingAfterBreak="0">
    <w:nsid w:val="33311701"/>
    <w:multiLevelType w:val="hybridMultilevel"/>
    <w:tmpl w:val="AED81F70"/>
    <w:lvl w:ilvl="0" w:tplc="FFFFFFFF">
      <w:start w:val="1"/>
      <w:numFmt w:val="bullet"/>
      <w:pStyle w:val="ListParagraph"/>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3527480D"/>
    <w:multiLevelType w:val="hybridMultilevel"/>
    <w:tmpl w:val="AFCCD3F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6970344"/>
    <w:multiLevelType w:val="hybridMultilevel"/>
    <w:tmpl w:val="F452B186"/>
    <w:lvl w:ilvl="0" w:tplc="0409000F">
      <w:start w:val="1"/>
      <w:numFmt w:val="decimal"/>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5" w15:restartNumberingAfterBreak="0">
    <w:nsid w:val="36AB6F9F"/>
    <w:multiLevelType w:val="hybridMultilevel"/>
    <w:tmpl w:val="D3589530"/>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380D06AF"/>
    <w:multiLevelType w:val="multilevel"/>
    <w:tmpl w:val="95E29970"/>
    <w:lvl w:ilvl="0">
      <w:start w:val="1"/>
      <w:numFmt w:val="decimal"/>
      <w:pStyle w:val="1"/>
      <w:lvlText w:val="%1)"/>
      <w:lvlJc w:val="left"/>
      <w:pPr>
        <w:tabs>
          <w:tab w:val="num" w:pos="1440"/>
        </w:tabs>
        <w:ind w:left="1440" w:hanging="360"/>
      </w:pPr>
      <w:rPr>
        <w:rFonts w:ascii="Arial" w:hAnsi="Arial" w:hint="default"/>
        <w:b w:val="0"/>
        <w:i w:val="0"/>
        <w:sz w:val="22"/>
        <w:u w:val="none"/>
      </w:rPr>
    </w:lvl>
    <w:lvl w:ilvl="1">
      <w:start w:val="1"/>
      <w:numFmt w:val="lowerLetter"/>
      <w:lvlText w:val="%2)"/>
      <w:lvlJc w:val="left"/>
      <w:pPr>
        <w:tabs>
          <w:tab w:val="num" w:pos="1800"/>
        </w:tabs>
        <w:ind w:left="1800" w:hanging="360"/>
      </w:pPr>
      <w:rPr>
        <w:rFonts w:hint="default"/>
      </w:rPr>
    </w:lvl>
    <w:lvl w:ilvl="2">
      <w:start w:val="1"/>
      <w:numFmt w:val="lowerRoman"/>
      <w:lvlText w:val="%3)"/>
      <w:lvlJc w:val="left"/>
      <w:pPr>
        <w:tabs>
          <w:tab w:val="num" w:pos="2520"/>
        </w:tabs>
        <w:ind w:left="2160" w:hanging="360"/>
      </w:pPr>
      <w:rPr>
        <w:rFonts w:hint="default"/>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2880"/>
        </w:tabs>
        <w:ind w:left="288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7" w15:restartNumberingAfterBreak="0">
    <w:nsid w:val="398029CD"/>
    <w:multiLevelType w:val="hybridMultilevel"/>
    <w:tmpl w:val="9694324C"/>
    <w:lvl w:ilvl="0" w:tplc="000F0409">
      <w:start w:val="1"/>
      <w:numFmt w:val="decimal"/>
      <w:lvlText w:val="%1."/>
      <w:lvlJc w:val="left"/>
      <w:pPr>
        <w:ind w:left="1080" w:hanging="360"/>
      </w:pPr>
    </w:lvl>
    <w:lvl w:ilvl="1" w:tplc="00190409">
      <w:start w:val="1"/>
      <w:numFmt w:val="lowerLetter"/>
      <w:lvlText w:val="%2."/>
      <w:lvlJc w:val="left"/>
      <w:pPr>
        <w:ind w:left="1800" w:hanging="360"/>
      </w:pPr>
    </w:lvl>
    <w:lvl w:ilvl="2" w:tplc="001B0409" w:tentative="1">
      <w:start w:val="1"/>
      <w:numFmt w:val="lowerRoman"/>
      <w:lvlText w:val="%3."/>
      <w:lvlJc w:val="right"/>
      <w:pPr>
        <w:ind w:left="2520" w:hanging="180"/>
      </w:pPr>
    </w:lvl>
    <w:lvl w:ilvl="3" w:tplc="000F0409" w:tentative="1">
      <w:start w:val="1"/>
      <w:numFmt w:val="decimal"/>
      <w:lvlText w:val="%4."/>
      <w:lvlJc w:val="left"/>
      <w:pPr>
        <w:ind w:left="3240" w:hanging="360"/>
      </w:pPr>
    </w:lvl>
    <w:lvl w:ilvl="4" w:tplc="00190409" w:tentative="1">
      <w:start w:val="1"/>
      <w:numFmt w:val="lowerLetter"/>
      <w:lvlText w:val="%5."/>
      <w:lvlJc w:val="left"/>
      <w:pPr>
        <w:ind w:left="3960" w:hanging="360"/>
      </w:pPr>
    </w:lvl>
    <w:lvl w:ilvl="5" w:tplc="001B0409" w:tentative="1">
      <w:start w:val="1"/>
      <w:numFmt w:val="lowerRoman"/>
      <w:lvlText w:val="%6."/>
      <w:lvlJc w:val="right"/>
      <w:pPr>
        <w:ind w:left="4680" w:hanging="180"/>
      </w:pPr>
    </w:lvl>
    <w:lvl w:ilvl="6" w:tplc="000F0409" w:tentative="1">
      <w:start w:val="1"/>
      <w:numFmt w:val="decimal"/>
      <w:lvlText w:val="%7."/>
      <w:lvlJc w:val="left"/>
      <w:pPr>
        <w:ind w:left="5400" w:hanging="360"/>
      </w:pPr>
    </w:lvl>
    <w:lvl w:ilvl="7" w:tplc="00190409" w:tentative="1">
      <w:start w:val="1"/>
      <w:numFmt w:val="lowerLetter"/>
      <w:lvlText w:val="%8."/>
      <w:lvlJc w:val="left"/>
      <w:pPr>
        <w:ind w:left="6120" w:hanging="360"/>
      </w:pPr>
    </w:lvl>
    <w:lvl w:ilvl="8" w:tplc="001B0409" w:tentative="1">
      <w:start w:val="1"/>
      <w:numFmt w:val="lowerRoman"/>
      <w:lvlText w:val="%9."/>
      <w:lvlJc w:val="right"/>
      <w:pPr>
        <w:ind w:left="6840" w:hanging="180"/>
      </w:pPr>
    </w:lvl>
  </w:abstractNum>
  <w:abstractNum w:abstractNumId="18" w15:restartNumberingAfterBreak="0">
    <w:nsid w:val="3A7F685B"/>
    <w:multiLevelType w:val="hybridMultilevel"/>
    <w:tmpl w:val="F0A22FD8"/>
    <w:lvl w:ilvl="0" w:tplc="04090011">
      <w:start w:val="1"/>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9" w15:restartNumberingAfterBreak="0">
    <w:nsid w:val="402218B4"/>
    <w:multiLevelType w:val="multilevel"/>
    <w:tmpl w:val="1D2221FE"/>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2"/>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0" w15:restartNumberingAfterBreak="0">
    <w:nsid w:val="435F5492"/>
    <w:multiLevelType w:val="multilevel"/>
    <w:tmpl w:val="79A2D158"/>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2"/>
        <w:szCs w:val="22"/>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1" w15:restartNumberingAfterBreak="0">
    <w:nsid w:val="442C18CF"/>
    <w:multiLevelType w:val="multilevel"/>
    <w:tmpl w:val="62E2D65E"/>
    <w:lvl w:ilvl="0">
      <w:start w:val="1"/>
      <w:numFmt w:val="bullet"/>
      <w:lvlText w:val=""/>
      <w:lvlJc w:val="left"/>
      <w:pPr>
        <w:tabs>
          <w:tab w:val="num" w:pos="720"/>
        </w:tabs>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447E4A22"/>
    <w:multiLevelType w:val="multilevel"/>
    <w:tmpl w:val="FE6E5056"/>
    <w:lvl w:ilvl="0">
      <w:start w:val="1"/>
      <w:numFmt w:val="decimal"/>
      <w:pStyle w:val="Heading1"/>
      <w:lvlText w:val="%1."/>
      <w:lvlJc w:val="left"/>
      <w:pPr>
        <w:tabs>
          <w:tab w:val="num" w:pos="1080"/>
        </w:tabs>
        <w:ind w:left="1080" w:hanging="1080"/>
      </w:pPr>
      <w:rPr>
        <w:rFonts w:ascii="Arial" w:hAnsi="Arial" w:hint="default"/>
        <w:b/>
        <w:i w:val="0"/>
        <w:sz w:val="34"/>
      </w:rPr>
    </w:lvl>
    <w:lvl w:ilvl="1">
      <w:start w:val="1"/>
      <w:numFmt w:val="decimal"/>
      <w:pStyle w:val="Heading2"/>
      <w:lvlText w:val="%1.%2"/>
      <w:lvlJc w:val="left"/>
      <w:pPr>
        <w:tabs>
          <w:tab w:val="num" w:pos="1080"/>
        </w:tabs>
        <w:ind w:left="1080" w:hanging="1080"/>
      </w:pPr>
      <w:rPr>
        <w:rFonts w:ascii="Arial" w:hAnsi="Arial" w:hint="default"/>
        <w:b/>
        <w:i w:val="0"/>
        <w:sz w:val="30"/>
      </w:rPr>
    </w:lvl>
    <w:lvl w:ilvl="2">
      <w:start w:val="1"/>
      <w:numFmt w:val="decimal"/>
      <w:pStyle w:val="Heading3"/>
      <w:lvlText w:val="%1.%2.%3"/>
      <w:lvlJc w:val="left"/>
      <w:pPr>
        <w:tabs>
          <w:tab w:val="num" w:pos="1080"/>
        </w:tabs>
        <w:ind w:left="1080" w:hanging="1080"/>
      </w:pPr>
      <w:rPr>
        <w:rFonts w:ascii="Arial" w:hAnsi="Arial" w:hint="default"/>
        <w:b/>
        <w:i w:val="0"/>
        <w:sz w:val="26"/>
      </w:rPr>
    </w:lvl>
    <w:lvl w:ilvl="3">
      <w:start w:val="1"/>
      <w:numFmt w:val="decimal"/>
      <w:pStyle w:val="Heading4"/>
      <w:lvlText w:val="%1.%2.%3.%4"/>
      <w:lvlJc w:val="left"/>
      <w:pPr>
        <w:tabs>
          <w:tab w:val="num" w:pos="1080"/>
        </w:tabs>
        <w:ind w:left="1080" w:hanging="1080"/>
      </w:pPr>
      <w:rPr>
        <w:rFonts w:ascii="Arial" w:hAnsi="Arial" w:hint="default"/>
        <w:b/>
        <w:i w:val="0"/>
        <w:sz w:val="22"/>
        <w:szCs w:val="22"/>
      </w:rPr>
    </w:lvl>
    <w:lvl w:ilvl="4">
      <w:start w:val="1"/>
      <w:numFmt w:val="decimal"/>
      <w:pStyle w:val="Heading5"/>
      <w:lvlText w:val="%1.%2.%3.%4.%5"/>
      <w:lvlJc w:val="left"/>
      <w:pPr>
        <w:tabs>
          <w:tab w:val="num" w:pos="1080"/>
        </w:tabs>
        <w:ind w:left="1080" w:hanging="1080"/>
      </w:pPr>
      <w:rPr>
        <w:rFonts w:ascii="Arial" w:hAnsi="Arial" w:hint="default"/>
        <w:b/>
        <w:i w:val="0"/>
        <w:sz w:val="22"/>
      </w:rPr>
    </w:lvl>
    <w:lvl w:ilvl="5">
      <w:start w:val="1"/>
      <w:numFmt w:val="decimal"/>
      <w:pStyle w:val="Heading6"/>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3" w15:restartNumberingAfterBreak="0">
    <w:nsid w:val="45D252B7"/>
    <w:multiLevelType w:val="hybridMultilevel"/>
    <w:tmpl w:val="08E2439E"/>
    <w:lvl w:ilvl="0" w:tplc="4538D468">
      <w:start w:val="1"/>
      <w:numFmt w:val="bullet"/>
      <w:lvlText w:val=""/>
      <w:lvlJc w:val="left"/>
      <w:pPr>
        <w:tabs>
          <w:tab w:val="num" w:pos="720"/>
        </w:tabs>
        <w:ind w:left="720" w:hanging="360"/>
      </w:pPr>
      <w:rPr>
        <w:rFonts w:ascii="Wingdings" w:hAnsi="Wingdings" w:hint="default"/>
      </w:rPr>
    </w:lvl>
    <w:lvl w:ilvl="1" w:tplc="3152755A">
      <w:start w:val="1"/>
      <w:numFmt w:val="bullet"/>
      <w:lvlText w:val="o"/>
      <w:lvlJc w:val="left"/>
      <w:pPr>
        <w:tabs>
          <w:tab w:val="num" w:pos="2160"/>
        </w:tabs>
        <w:ind w:left="2160" w:hanging="360"/>
      </w:pPr>
      <w:rPr>
        <w:rFonts w:ascii="Courier New" w:hAnsi="Courier New" w:cs="Courier New" w:hint="default"/>
      </w:rPr>
    </w:lvl>
    <w:lvl w:ilvl="2" w:tplc="90EE70DA" w:tentative="1">
      <w:start w:val="1"/>
      <w:numFmt w:val="bullet"/>
      <w:lvlText w:val=""/>
      <w:lvlJc w:val="left"/>
      <w:pPr>
        <w:tabs>
          <w:tab w:val="num" w:pos="2880"/>
        </w:tabs>
        <w:ind w:left="2880" w:hanging="360"/>
      </w:pPr>
      <w:rPr>
        <w:rFonts w:ascii="Wingdings" w:hAnsi="Wingdings" w:hint="default"/>
      </w:rPr>
    </w:lvl>
    <w:lvl w:ilvl="3" w:tplc="B3EC16FE" w:tentative="1">
      <w:start w:val="1"/>
      <w:numFmt w:val="bullet"/>
      <w:lvlText w:val=""/>
      <w:lvlJc w:val="left"/>
      <w:pPr>
        <w:tabs>
          <w:tab w:val="num" w:pos="3600"/>
        </w:tabs>
        <w:ind w:left="3600" w:hanging="360"/>
      </w:pPr>
      <w:rPr>
        <w:rFonts w:ascii="Symbol" w:hAnsi="Symbol" w:hint="default"/>
      </w:rPr>
    </w:lvl>
    <w:lvl w:ilvl="4" w:tplc="8452DFCE" w:tentative="1">
      <w:start w:val="1"/>
      <w:numFmt w:val="bullet"/>
      <w:lvlText w:val="o"/>
      <w:lvlJc w:val="left"/>
      <w:pPr>
        <w:tabs>
          <w:tab w:val="num" w:pos="4320"/>
        </w:tabs>
        <w:ind w:left="4320" w:hanging="360"/>
      </w:pPr>
      <w:rPr>
        <w:rFonts w:ascii="Courier New" w:hAnsi="Courier New" w:cs="Courier New" w:hint="default"/>
      </w:rPr>
    </w:lvl>
    <w:lvl w:ilvl="5" w:tplc="7ACA0466" w:tentative="1">
      <w:start w:val="1"/>
      <w:numFmt w:val="bullet"/>
      <w:lvlText w:val=""/>
      <w:lvlJc w:val="left"/>
      <w:pPr>
        <w:tabs>
          <w:tab w:val="num" w:pos="5040"/>
        </w:tabs>
        <w:ind w:left="5040" w:hanging="360"/>
      </w:pPr>
      <w:rPr>
        <w:rFonts w:ascii="Wingdings" w:hAnsi="Wingdings" w:hint="default"/>
      </w:rPr>
    </w:lvl>
    <w:lvl w:ilvl="6" w:tplc="18502526" w:tentative="1">
      <w:start w:val="1"/>
      <w:numFmt w:val="bullet"/>
      <w:lvlText w:val=""/>
      <w:lvlJc w:val="left"/>
      <w:pPr>
        <w:tabs>
          <w:tab w:val="num" w:pos="5760"/>
        </w:tabs>
        <w:ind w:left="5760" w:hanging="360"/>
      </w:pPr>
      <w:rPr>
        <w:rFonts w:ascii="Symbol" w:hAnsi="Symbol" w:hint="default"/>
      </w:rPr>
    </w:lvl>
    <w:lvl w:ilvl="7" w:tplc="AD449D38" w:tentative="1">
      <w:start w:val="1"/>
      <w:numFmt w:val="bullet"/>
      <w:lvlText w:val="o"/>
      <w:lvlJc w:val="left"/>
      <w:pPr>
        <w:tabs>
          <w:tab w:val="num" w:pos="6480"/>
        </w:tabs>
        <w:ind w:left="6480" w:hanging="360"/>
      </w:pPr>
      <w:rPr>
        <w:rFonts w:ascii="Courier New" w:hAnsi="Courier New" w:cs="Courier New" w:hint="default"/>
      </w:rPr>
    </w:lvl>
    <w:lvl w:ilvl="8" w:tplc="E502FE96" w:tentative="1">
      <w:start w:val="1"/>
      <w:numFmt w:val="bullet"/>
      <w:lvlText w:val=""/>
      <w:lvlJc w:val="left"/>
      <w:pPr>
        <w:tabs>
          <w:tab w:val="num" w:pos="7200"/>
        </w:tabs>
        <w:ind w:left="7200" w:hanging="360"/>
      </w:pPr>
      <w:rPr>
        <w:rFonts w:ascii="Wingdings" w:hAnsi="Wingdings" w:hint="default"/>
      </w:rPr>
    </w:lvl>
  </w:abstractNum>
  <w:abstractNum w:abstractNumId="24" w15:restartNumberingAfterBreak="0">
    <w:nsid w:val="483D194A"/>
    <w:multiLevelType w:val="multilevel"/>
    <w:tmpl w:val="DE4807D6"/>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5" w15:restartNumberingAfterBreak="0">
    <w:nsid w:val="4DFD37FF"/>
    <w:multiLevelType w:val="multilevel"/>
    <w:tmpl w:val="10EA30AA"/>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6" w15:restartNumberingAfterBreak="0">
    <w:nsid w:val="51155E16"/>
    <w:multiLevelType w:val="hybridMultilevel"/>
    <w:tmpl w:val="1766E95C"/>
    <w:lvl w:ilvl="0" w:tplc="142EB072">
      <w:start w:val="1"/>
      <w:numFmt w:val="decimal"/>
      <w:lvlText w:val="%1."/>
      <w:lvlJc w:val="left"/>
      <w:pPr>
        <w:tabs>
          <w:tab w:val="num" w:pos="1440"/>
        </w:tabs>
        <w:ind w:left="1440" w:hanging="360"/>
      </w:pPr>
    </w:lvl>
    <w:lvl w:ilvl="1" w:tplc="9998E482">
      <w:numFmt w:val="none"/>
      <w:lvlText w:val=""/>
      <w:lvlJc w:val="left"/>
      <w:pPr>
        <w:tabs>
          <w:tab w:val="num" w:pos="1080"/>
        </w:tabs>
      </w:pPr>
    </w:lvl>
    <w:lvl w:ilvl="2" w:tplc="F4D09634">
      <w:numFmt w:val="none"/>
      <w:lvlText w:val=""/>
      <w:lvlJc w:val="left"/>
      <w:pPr>
        <w:tabs>
          <w:tab w:val="num" w:pos="1080"/>
        </w:tabs>
      </w:pPr>
    </w:lvl>
    <w:lvl w:ilvl="3" w:tplc="E16CA950">
      <w:numFmt w:val="none"/>
      <w:lvlText w:val=""/>
      <w:lvlJc w:val="left"/>
      <w:pPr>
        <w:tabs>
          <w:tab w:val="num" w:pos="1080"/>
        </w:tabs>
      </w:pPr>
    </w:lvl>
    <w:lvl w:ilvl="4" w:tplc="F8EE6EBE">
      <w:numFmt w:val="none"/>
      <w:lvlText w:val=""/>
      <w:lvlJc w:val="left"/>
      <w:pPr>
        <w:tabs>
          <w:tab w:val="num" w:pos="1080"/>
        </w:tabs>
      </w:pPr>
    </w:lvl>
    <w:lvl w:ilvl="5" w:tplc="E0ACE430">
      <w:numFmt w:val="none"/>
      <w:lvlText w:val=""/>
      <w:lvlJc w:val="left"/>
      <w:pPr>
        <w:tabs>
          <w:tab w:val="num" w:pos="1080"/>
        </w:tabs>
      </w:pPr>
    </w:lvl>
    <w:lvl w:ilvl="6" w:tplc="B09CD3CE">
      <w:numFmt w:val="none"/>
      <w:lvlText w:val=""/>
      <w:lvlJc w:val="left"/>
      <w:pPr>
        <w:tabs>
          <w:tab w:val="num" w:pos="1080"/>
        </w:tabs>
      </w:pPr>
    </w:lvl>
    <w:lvl w:ilvl="7" w:tplc="FC68BF58">
      <w:numFmt w:val="none"/>
      <w:lvlText w:val=""/>
      <w:lvlJc w:val="left"/>
      <w:pPr>
        <w:tabs>
          <w:tab w:val="num" w:pos="1080"/>
        </w:tabs>
      </w:pPr>
    </w:lvl>
    <w:lvl w:ilvl="8" w:tplc="3BEAFCF6">
      <w:numFmt w:val="none"/>
      <w:lvlText w:val=""/>
      <w:lvlJc w:val="left"/>
      <w:pPr>
        <w:tabs>
          <w:tab w:val="num" w:pos="1080"/>
        </w:tabs>
      </w:pPr>
    </w:lvl>
  </w:abstractNum>
  <w:abstractNum w:abstractNumId="27" w15:restartNumberingAfterBreak="0">
    <w:nsid w:val="53B62755"/>
    <w:multiLevelType w:val="multilevel"/>
    <w:tmpl w:val="8B3AAC7C"/>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2"/>
        <w:szCs w:val="22"/>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54312CA3"/>
    <w:multiLevelType w:val="hybridMultilevel"/>
    <w:tmpl w:val="3ED0373C"/>
    <w:lvl w:ilvl="0" w:tplc="FFFFFFFF">
      <w:start w:val="1"/>
      <w:numFmt w:val="bullet"/>
      <w:lvlText w:val=""/>
      <w:lvlJc w:val="left"/>
      <w:pPr>
        <w:tabs>
          <w:tab w:val="num" w:pos="780"/>
        </w:tabs>
        <w:ind w:left="780" w:hanging="360"/>
      </w:pPr>
      <w:rPr>
        <w:rFonts w:ascii="Symbol" w:hAnsi="Symbol" w:hint="default"/>
      </w:rPr>
    </w:lvl>
    <w:lvl w:ilvl="1" w:tplc="FFFFFFFF" w:tentative="1">
      <w:start w:val="1"/>
      <w:numFmt w:val="bullet"/>
      <w:lvlText w:val="o"/>
      <w:lvlJc w:val="left"/>
      <w:pPr>
        <w:tabs>
          <w:tab w:val="num" w:pos="1500"/>
        </w:tabs>
        <w:ind w:left="1500" w:hanging="360"/>
      </w:pPr>
      <w:rPr>
        <w:rFonts w:ascii="Courier New" w:hAnsi="Courier New" w:cs="Courier New" w:hint="default"/>
      </w:rPr>
    </w:lvl>
    <w:lvl w:ilvl="2" w:tplc="FFFFFFFF" w:tentative="1">
      <w:start w:val="1"/>
      <w:numFmt w:val="bullet"/>
      <w:lvlText w:val=""/>
      <w:lvlJc w:val="left"/>
      <w:pPr>
        <w:tabs>
          <w:tab w:val="num" w:pos="2220"/>
        </w:tabs>
        <w:ind w:left="2220" w:hanging="360"/>
      </w:pPr>
      <w:rPr>
        <w:rFonts w:ascii="Wingdings" w:hAnsi="Wingdings" w:hint="default"/>
      </w:rPr>
    </w:lvl>
    <w:lvl w:ilvl="3" w:tplc="FFFFFFFF" w:tentative="1">
      <w:start w:val="1"/>
      <w:numFmt w:val="bullet"/>
      <w:lvlText w:val=""/>
      <w:lvlJc w:val="left"/>
      <w:pPr>
        <w:tabs>
          <w:tab w:val="num" w:pos="2940"/>
        </w:tabs>
        <w:ind w:left="2940" w:hanging="360"/>
      </w:pPr>
      <w:rPr>
        <w:rFonts w:ascii="Symbol" w:hAnsi="Symbol" w:hint="default"/>
      </w:rPr>
    </w:lvl>
    <w:lvl w:ilvl="4" w:tplc="FFFFFFFF" w:tentative="1">
      <w:start w:val="1"/>
      <w:numFmt w:val="bullet"/>
      <w:lvlText w:val="o"/>
      <w:lvlJc w:val="left"/>
      <w:pPr>
        <w:tabs>
          <w:tab w:val="num" w:pos="3660"/>
        </w:tabs>
        <w:ind w:left="3660" w:hanging="360"/>
      </w:pPr>
      <w:rPr>
        <w:rFonts w:ascii="Courier New" w:hAnsi="Courier New" w:cs="Courier New" w:hint="default"/>
      </w:rPr>
    </w:lvl>
    <w:lvl w:ilvl="5" w:tplc="FFFFFFFF" w:tentative="1">
      <w:start w:val="1"/>
      <w:numFmt w:val="bullet"/>
      <w:lvlText w:val=""/>
      <w:lvlJc w:val="left"/>
      <w:pPr>
        <w:tabs>
          <w:tab w:val="num" w:pos="4380"/>
        </w:tabs>
        <w:ind w:left="4380" w:hanging="360"/>
      </w:pPr>
      <w:rPr>
        <w:rFonts w:ascii="Wingdings" w:hAnsi="Wingdings" w:hint="default"/>
      </w:rPr>
    </w:lvl>
    <w:lvl w:ilvl="6" w:tplc="FFFFFFFF" w:tentative="1">
      <w:start w:val="1"/>
      <w:numFmt w:val="bullet"/>
      <w:lvlText w:val=""/>
      <w:lvlJc w:val="left"/>
      <w:pPr>
        <w:tabs>
          <w:tab w:val="num" w:pos="5100"/>
        </w:tabs>
        <w:ind w:left="5100" w:hanging="360"/>
      </w:pPr>
      <w:rPr>
        <w:rFonts w:ascii="Symbol" w:hAnsi="Symbol" w:hint="default"/>
      </w:rPr>
    </w:lvl>
    <w:lvl w:ilvl="7" w:tplc="FFFFFFFF" w:tentative="1">
      <w:start w:val="1"/>
      <w:numFmt w:val="bullet"/>
      <w:lvlText w:val="o"/>
      <w:lvlJc w:val="left"/>
      <w:pPr>
        <w:tabs>
          <w:tab w:val="num" w:pos="5820"/>
        </w:tabs>
        <w:ind w:left="5820" w:hanging="360"/>
      </w:pPr>
      <w:rPr>
        <w:rFonts w:ascii="Courier New" w:hAnsi="Courier New" w:cs="Courier New" w:hint="default"/>
      </w:rPr>
    </w:lvl>
    <w:lvl w:ilvl="8" w:tplc="FFFFFFFF" w:tentative="1">
      <w:start w:val="1"/>
      <w:numFmt w:val="bullet"/>
      <w:lvlText w:val=""/>
      <w:lvlJc w:val="left"/>
      <w:pPr>
        <w:tabs>
          <w:tab w:val="num" w:pos="6540"/>
        </w:tabs>
        <w:ind w:left="6540" w:hanging="360"/>
      </w:pPr>
      <w:rPr>
        <w:rFonts w:ascii="Wingdings" w:hAnsi="Wingdings" w:hint="default"/>
      </w:rPr>
    </w:lvl>
  </w:abstractNum>
  <w:abstractNum w:abstractNumId="29" w15:restartNumberingAfterBreak="0">
    <w:nsid w:val="55270252"/>
    <w:multiLevelType w:val="singleLevel"/>
    <w:tmpl w:val="105E5426"/>
    <w:lvl w:ilvl="0">
      <w:start w:val="1"/>
      <w:numFmt w:val="bullet"/>
      <w:pStyle w:val="Bullet2HRt"/>
      <w:lvlText w:val=""/>
      <w:lvlJc w:val="left"/>
      <w:pPr>
        <w:tabs>
          <w:tab w:val="num" w:pos="1080"/>
        </w:tabs>
        <w:ind w:left="1080" w:hanging="360"/>
      </w:pPr>
      <w:rPr>
        <w:rFonts w:ascii="Wingdings" w:hAnsi="Wingdings" w:hint="default"/>
      </w:rPr>
    </w:lvl>
  </w:abstractNum>
  <w:abstractNum w:abstractNumId="30" w15:restartNumberingAfterBreak="0">
    <w:nsid w:val="57B74021"/>
    <w:multiLevelType w:val="hybridMultilevel"/>
    <w:tmpl w:val="06CE8058"/>
    <w:lvl w:ilvl="0" w:tplc="04090001">
      <w:start w:val="1"/>
      <w:numFmt w:val="bullet"/>
      <w:lvlText w:val=""/>
      <w:lvlJc w:val="left"/>
      <w:pPr>
        <w:tabs>
          <w:tab w:val="num" w:pos="792"/>
        </w:tabs>
        <w:ind w:left="792"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587D7CC9"/>
    <w:multiLevelType w:val="hybridMultilevel"/>
    <w:tmpl w:val="A7EC984E"/>
    <w:lvl w:ilvl="0" w:tplc="FFFFFFFF">
      <w:start w:val="1"/>
      <w:numFmt w:val="bullet"/>
      <w:lvlText w:val=""/>
      <w:lvlJc w:val="left"/>
      <w:pPr>
        <w:tabs>
          <w:tab w:val="num" w:pos="1440"/>
        </w:tabs>
        <w:ind w:left="1440" w:hanging="360"/>
      </w:pPr>
      <w:rPr>
        <w:rFonts w:ascii="Symbol" w:hAnsi="Symbol" w:hint="default"/>
      </w:rPr>
    </w:lvl>
    <w:lvl w:ilvl="1" w:tplc="FFFFFFFF">
      <w:start w:val="1"/>
      <w:numFmt w:val="bullet"/>
      <w:lvlText w:val="o"/>
      <w:lvlJc w:val="left"/>
      <w:pPr>
        <w:tabs>
          <w:tab w:val="num" w:pos="2160"/>
        </w:tabs>
        <w:ind w:left="2160" w:hanging="360"/>
      </w:pPr>
      <w:rPr>
        <w:rFonts w:ascii="Courier New" w:hAnsi="Courier New" w:cs="Courier New" w:hint="default"/>
      </w:rPr>
    </w:lvl>
    <w:lvl w:ilvl="2" w:tplc="FFFFFFFF" w:tentative="1">
      <w:start w:val="1"/>
      <w:numFmt w:val="bullet"/>
      <w:lvlText w:val=""/>
      <w:lvlJc w:val="left"/>
      <w:pPr>
        <w:tabs>
          <w:tab w:val="num" w:pos="2880"/>
        </w:tabs>
        <w:ind w:left="2880" w:hanging="360"/>
      </w:pPr>
      <w:rPr>
        <w:rFonts w:ascii="Wingdings" w:hAnsi="Wingdings" w:hint="default"/>
      </w:rPr>
    </w:lvl>
    <w:lvl w:ilvl="3" w:tplc="FFFFFFFF" w:tentative="1">
      <w:start w:val="1"/>
      <w:numFmt w:val="bullet"/>
      <w:lvlText w:val=""/>
      <w:lvlJc w:val="left"/>
      <w:pPr>
        <w:tabs>
          <w:tab w:val="num" w:pos="3600"/>
        </w:tabs>
        <w:ind w:left="3600" w:hanging="360"/>
      </w:pPr>
      <w:rPr>
        <w:rFonts w:ascii="Symbol" w:hAnsi="Symbol" w:hint="default"/>
      </w:rPr>
    </w:lvl>
    <w:lvl w:ilvl="4" w:tplc="FFFFFFFF" w:tentative="1">
      <w:start w:val="1"/>
      <w:numFmt w:val="bullet"/>
      <w:lvlText w:val="o"/>
      <w:lvlJc w:val="left"/>
      <w:pPr>
        <w:tabs>
          <w:tab w:val="num" w:pos="4320"/>
        </w:tabs>
        <w:ind w:left="4320" w:hanging="360"/>
      </w:pPr>
      <w:rPr>
        <w:rFonts w:ascii="Courier New" w:hAnsi="Courier New" w:cs="Courier New" w:hint="default"/>
      </w:rPr>
    </w:lvl>
    <w:lvl w:ilvl="5" w:tplc="FFFFFFFF" w:tentative="1">
      <w:start w:val="1"/>
      <w:numFmt w:val="bullet"/>
      <w:lvlText w:val=""/>
      <w:lvlJc w:val="left"/>
      <w:pPr>
        <w:tabs>
          <w:tab w:val="num" w:pos="5040"/>
        </w:tabs>
        <w:ind w:left="5040" w:hanging="360"/>
      </w:pPr>
      <w:rPr>
        <w:rFonts w:ascii="Wingdings" w:hAnsi="Wingdings" w:hint="default"/>
      </w:rPr>
    </w:lvl>
    <w:lvl w:ilvl="6" w:tplc="FFFFFFFF" w:tentative="1">
      <w:start w:val="1"/>
      <w:numFmt w:val="bullet"/>
      <w:lvlText w:val=""/>
      <w:lvlJc w:val="left"/>
      <w:pPr>
        <w:tabs>
          <w:tab w:val="num" w:pos="5760"/>
        </w:tabs>
        <w:ind w:left="5760" w:hanging="360"/>
      </w:pPr>
      <w:rPr>
        <w:rFonts w:ascii="Symbol" w:hAnsi="Symbol" w:hint="default"/>
      </w:rPr>
    </w:lvl>
    <w:lvl w:ilvl="7" w:tplc="FFFFFFFF" w:tentative="1">
      <w:start w:val="1"/>
      <w:numFmt w:val="bullet"/>
      <w:lvlText w:val="o"/>
      <w:lvlJc w:val="left"/>
      <w:pPr>
        <w:tabs>
          <w:tab w:val="num" w:pos="6480"/>
        </w:tabs>
        <w:ind w:left="6480" w:hanging="360"/>
      </w:pPr>
      <w:rPr>
        <w:rFonts w:ascii="Courier New" w:hAnsi="Courier New" w:cs="Courier New" w:hint="default"/>
      </w:rPr>
    </w:lvl>
    <w:lvl w:ilvl="8" w:tplc="FFFFFFFF" w:tentative="1">
      <w:start w:val="1"/>
      <w:numFmt w:val="bullet"/>
      <w:lvlText w:val=""/>
      <w:lvlJc w:val="left"/>
      <w:pPr>
        <w:tabs>
          <w:tab w:val="num" w:pos="7200"/>
        </w:tabs>
        <w:ind w:left="7200" w:hanging="360"/>
      </w:pPr>
      <w:rPr>
        <w:rFonts w:ascii="Wingdings" w:hAnsi="Wingdings" w:hint="default"/>
      </w:rPr>
    </w:lvl>
  </w:abstractNum>
  <w:abstractNum w:abstractNumId="32" w15:restartNumberingAfterBreak="0">
    <w:nsid w:val="6C386459"/>
    <w:multiLevelType w:val="hybridMultilevel"/>
    <w:tmpl w:val="23D29646"/>
    <w:lvl w:ilvl="0" w:tplc="5F2A419E">
      <w:start w:val="1"/>
      <w:numFmt w:val="bullet"/>
      <w:pStyle w:val="Bullet3"/>
      <w:lvlText w:val=""/>
      <w:lvlJc w:val="left"/>
      <w:pPr>
        <w:tabs>
          <w:tab w:val="num" w:pos="1080"/>
        </w:tabs>
        <w:ind w:left="1080" w:hanging="360"/>
      </w:pPr>
      <w:rPr>
        <w:rFonts w:ascii="Wingdings" w:hAnsi="Wingdings" w:hint="default"/>
      </w:rPr>
    </w:lvl>
    <w:lvl w:ilvl="1" w:tplc="04090003">
      <w:start w:val="1"/>
      <w:numFmt w:val="bullet"/>
      <w:pStyle w:val="Bullet3HRt"/>
      <w:lvlText w:val=""/>
      <w:lvlJc w:val="left"/>
      <w:pPr>
        <w:tabs>
          <w:tab w:val="num" w:pos="1440"/>
        </w:tabs>
        <w:ind w:left="1440" w:hanging="360"/>
      </w:pPr>
      <w:rPr>
        <w:rFonts w:ascii="Wingdings" w:hAnsi="Wingding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D87285F"/>
    <w:multiLevelType w:val="multilevel"/>
    <w:tmpl w:val="37A88460"/>
    <w:lvl w:ilvl="0">
      <w:start w:val="1"/>
      <w:numFmt w:val="bullet"/>
      <w:lvlText w:val=""/>
      <w:lvlJc w:val="left"/>
      <w:pPr>
        <w:tabs>
          <w:tab w:val="num" w:pos="720"/>
        </w:tabs>
        <w:ind w:left="720" w:hanging="360"/>
      </w:pPr>
      <w:rPr>
        <w:rFonts w:ascii="Symbol" w:hAnsi="Symbo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70287AF4"/>
    <w:multiLevelType w:val="hybridMultilevel"/>
    <w:tmpl w:val="78E2071E"/>
    <w:lvl w:ilvl="0" w:tplc="C8E20A5E">
      <w:start w:val="1"/>
      <w:numFmt w:val="bullet"/>
      <w:lvlText w:val=""/>
      <w:lvlJc w:val="left"/>
      <w:pPr>
        <w:tabs>
          <w:tab w:val="num" w:pos="720"/>
        </w:tabs>
        <w:ind w:left="720" w:hanging="360"/>
      </w:pPr>
      <w:rPr>
        <w:rFonts w:ascii="Symbol" w:hAnsi="Symbol" w:hint="default"/>
      </w:rPr>
    </w:lvl>
    <w:lvl w:ilvl="1" w:tplc="40767AF8"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70ED0418"/>
    <w:multiLevelType w:val="multilevel"/>
    <w:tmpl w:val="DE4807D6"/>
    <w:lvl w:ilvl="0">
      <w:start w:val="1"/>
      <w:numFmt w:val="decimal"/>
      <w:lvlText w:val="%1."/>
      <w:lvlJc w:val="left"/>
      <w:pPr>
        <w:tabs>
          <w:tab w:val="num" w:pos="1080"/>
        </w:tabs>
        <w:ind w:left="1080" w:hanging="1080"/>
      </w:pPr>
      <w:rPr>
        <w:rFonts w:ascii="Arial" w:hAnsi="Arial" w:hint="default"/>
        <w:b/>
        <w:i w:val="0"/>
        <w:sz w:val="34"/>
      </w:rPr>
    </w:lvl>
    <w:lvl w:ilvl="1">
      <w:start w:val="1"/>
      <w:numFmt w:val="decimal"/>
      <w:lvlText w:val="%1.%2"/>
      <w:lvlJc w:val="left"/>
      <w:pPr>
        <w:tabs>
          <w:tab w:val="num" w:pos="1080"/>
        </w:tabs>
        <w:ind w:left="1080" w:hanging="1080"/>
      </w:pPr>
      <w:rPr>
        <w:rFonts w:ascii="Arial" w:hAnsi="Arial" w:hint="default"/>
        <w:b/>
        <w:i w:val="0"/>
        <w:sz w:val="30"/>
      </w:rPr>
    </w:lvl>
    <w:lvl w:ilvl="2">
      <w:start w:val="1"/>
      <w:numFmt w:val="decimal"/>
      <w:lvlText w:val="%1.%2.%3"/>
      <w:lvlJc w:val="left"/>
      <w:pPr>
        <w:tabs>
          <w:tab w:val="num" w:pos="1080"/>
        </w:tabs>
        <w:ind w:left="1080" w:hanging="1080"/>
      </w:pPr>
      <w:rPr>
        <w:rFonts w:ascii="Arial" w:hAnsi="Arial" w:hint="default"/>
        <w:b/>
        <w:i w:val="0"/>
        <w:sz w:val="26"/>
      </w:rPr>
    </w:lvl>
    <w:lvl w:ilvl="3">
      <w:start w:val="1"/>
      <w:numFmt w:val="decimal"/>
      <w:lvlText w:val="%1.%2.%3.%4"/>
      <w:lvlJc w:val="left"/>
      <w:pPr>
        <w:tabs>
          <w:tab w:val="num" w:pos="1080"/>
        </w:tabs>
        <w:ind w:left="1080" w:hanging="1080"/>
      </w:pPr>
      <w:rPr>
        <w:rFonts w:ascii="Arial" w:hAnsi="Arial" w:hint="default"/>
        <w:b/>
        <w:i w:val="0"/>
        <w:sz w:val="26"/>
        <w:szCs w:val="26"/>
      </w:rPr>
    </w:lvl>
    <w:lvl w:ilvl="4">
      <w:start w:val="1"/>
      <w:numFmt w:val="decimal"/>
      <w:lvlText w:val="%1.%2.%3.%4.%5"/>
      <w:lvlJc w:val="left"/>
      <w:pPr>
        <w:tabs>
          <w:tab w:val="num" w:pos="1080"/>
        </w:tabs>
        <w:ind w:left="1080" w:hanging="1080"/>
      </w:pPr>
      <w:rPr>
        <w:rFonts w:ascii="Arial" w:hAnsi="Arial" w:hint="default"/>
        <w:b/>
        <w:i w:val="0"/>
        <w:sz w:val="22"/>
      </w:rPr>
    </w:lvl>
    <w:lvl w:ilvl="5">
      <w:start w:val="1"/>
      <w:numFmt w:val="decimal"/>
      <w:lvlText w:val="%1.%2.%3.%4.%5.%6"/>
      <w:lvlJc w:val="left"/>
      <w:pPr>
        <w:tabs>
          <w:tab w:val="num" w:pos="1296"/>
        </w:tabs>
        <w:ind w:left="1296" w:hanging="1296"/>
      </w:pPr>
      <w:rPr>
        <w:rFonts w:ascii="Arial" w:hAnsi="Arial" w:hint="default"/>
        <w:b/>
        <w:i w:val="0"/>
        <w:sz w:val="22"/>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6" w15:restartNumberingAfterBreak="0">
    <w:nsid w:val="76783457"/>
    <w:multiLevelType w:val="hybridMultilevel"/>
    <w:tmpl w:val="963018C2"/>
    <w:lvl w:ilvl="0" w:tplc="8624750C">
      <w:start w:val="1"/>
      <w:numFmt w:val="bullet"/>
      <w:lvlText w:val=""/>
      <w:lvlJc w:val="left"/>
      <w:pPr>
        <w:tabs>
          <w:tab w:val="num" w:pos="720"/>
        </w:tabs>
        <w:ind w:left="720" w:hanging="360"/>
      </w:pPr>
      <w:rPr>
        <w:rFonts w:ascii="Wingdings" w:hAnsi="Wingdings" w:hint="default"/>
      </w:rPr>
    </w:lvl>
    <w:lvl w:ilvl="1" w:tplc="DEF4F060">
      <w:start w:val="1"/>
      <w:numFmt w:val="bullet"/>
      <w:lvlText w:val=""/>
      <w:lvlJc w:val="left"/>
      <w:pPr>
        <w:tabs>
          <w:tab w:val="num" w:pos="1440"/>
        </w:tabs>
        <w:ind w:left="1440" w:hanging="360"/>
      </w:pPr>
      <w:rPr>
        <w:rFonts w:ascii="Symbol" w:hAnsi="Symbol" w:hint="default"/>
      </w:rPr>
    </w:lvl>
    <w:lvl w:ilvl="2" w:tplc="2A72B3E2" w:tentative="1">
      <w:start w:val="1"/>
      <w:numFmt w:val="lowerRoman"/>
      <w:lvlText w:val="%3."/>
      <w:lvlJc w:val="right"/>
      <w:pPr>
        <w:tabs>
          <w:tab w:val="num" w:pos="2160"/>
        </w:tabs>
        <w:ind w:left="2160" w:hanging="180"/>
      </w:pPr>
    </w:lvl>
    <w:lvl w:ilvl="3" w:tplc="5364A50E" w:tentative="1">
      <w:start w:val="1"/>
      <w:numFmt w:val="decimal"/>
      <w:lvlText w:val="%4."/>
      <w:lvlJc w:val="left"/>
      <w:pPr>
        <w:tabs>
          <w:tab w:val="num" w:pos="2880"/>
        </w:tabs>
        <w:ind w:left="2880" w:hanging="360"/>
      </w:pPr>
    </w:lvl>
    <w:lvl w:ilvl="4" w:tplc="9A948B2A" w:tentative="1">
      <w:start w:val="1"/>
      <w:numFmt w:val="lowerLetter"/>
      <w:lvlText w:val="%5."/>
      <w:lvlJc w:val="left"/>
      <w:pPr>
        <w:tabs>
          <w:tab w:val="num" w:pos="3600"/>
        </w:tabs>
        <w:ind w:left="3600" w:hanging="360"/>
      </w:pPr>
    </w:lvl>
    <w:lvl w:ilvl="5" w:tplc="4ED81928" w:tentative="1">
      <w:start w:val="1"/>
      <w:numFmt w:val="lowerRoman"/>
      <w:lvlText w:val="%6."/>
      <w:lvlJc w:val="right"/>
      <w:pPr>
        <w:tabs>
          <w:tab w:val="num" w:pos="4320"/>
        </w:tabs>
        <w:ind w:left="4320" w:hanging="180"/>
      </w:pPr>
    </w:lvl>
    <w:lvl w:ilvl="6" w:tplc="63C87F18" w:tentative="1">
      <w:start w:val="1"/>
      <w:numFmt w:val="decimal"/>
      <w:lvlText w:val="%7."/>
      <w:lvlJc w:val="left"/>
      <w:pPr>
        <w:tabs>
          <w:tab w:val="num" w:pos="5040"/>
        </w:tabs>
        <w:ind w:left="5040" w:hanging="360"/>
      </w:pPr>
    </w:lvl>
    <w:lvl w:ilvl="7" w:tplc="1DB061BE" w:tentative="1">
      <w:start w:val="1"/>
      <w:numFmt w:val="lowerLetter"/>
      <w:lvlText w:val="%8."/>
      <w:lvlJc w:val="left"/>
      <w:pPr>
        <w:tabs>
          <w:tab w:val="num" w:pos="5760"/>
        </w:tabs>
        <w:ind w:left="5760" w:hanging="360"/>
      </w:pPr>
    </w:lvl>
    <w:lvl w:ilvl="8" w:tplc="4DD42372" w:tentative="1">
      <w:start w:val="1"/>
      <w:numFmt w:val="lowerRoman"/>
      <w:lvlText w:val="%9."/>
      <w:lvlJc w:val="right"/>
      <w:pPr>
        <w:tabs>
          <w:tab w:val="num" w:pos="6480"/>
        </w:tabs>
        <w:ind w:left="6480" w:hanging="180"/>
      </w:pPr>
    </w:lvl>
  </w:abstractNum>
  <w:abstractNum w:abstractNumId="37" w15:restartNumberingAfterBreak="0">
    <w:nsid w:val="7B622A8D"/>
    <w:multiLevelType w:val="singleLevel"/>
    <w:tmpl w:val="21482A1A"/>
    <w:lvl w:ilvl="0">
      <w:start w:val="1"/>
      <w:numFmt w:val="bullet"/>
      <w:pStyle w:val="Bullet1"/>
      <w:lvlText w:val=""/>
      <w:lvlJc w:val="left"/>
      <w:pPr>
        <w:tabs>
          <w:tab w:val="num" w:pos="720"/>
        </w:tabs>
        <w:ind w:left="720" w:hanging="360"/>
      </w:pPr>
      <w:rPr>
        <w:rFonts w:ascii="Wingdings" w:hAnsi="Wingdings" w:hint="default"/>
      </w:rPr>
    </w:lvl>
  </w:abstractNum>
  <w:abstractNum w:abstractNumId="38" w15:restartNumberingAfterBreak="0">
    <w:nsid w:val="7D1602CC"/>
    <w:multiLevelType w:val="hybridMultilevel"/>
    <w:tmpl w:val="0D1E7528"/>
    <w:lvl w:ilvl="0" w:tplc="0409000B">
      <w:start w:val="1"/>
      <w:numFmt w:val="bullet"/>
      <w:lvlText w:val=""/>
      <w:lvlJc w:val="left"/>
      <w:pPr>
        <w:tabs>
          <w:tab w:val="num" w:pos="720"/>
        </w:tabs>
        <w:ind w:left="720" w:hanging="360"/>
      </w:pPr>
      <w:rPr>
        <w:rFonts w:ascii="Wingdings" w:hAnsi="Wingdings" w:hint="default"/>
      </w:rPr>
    </w:lvl>
    <w:lvl w:ilvl="1" w:tplc="04090001" w:tentative="1">
      <w:start w:val="1"/>
      <w:numFmt w:val="bullet"/>
      <w:lvlText w:val="o"/>
      <w:lvlJc w:val="left"/>
      <w:pPr>
        <w:tabs>
          <w:tab w:val="num" w:pos="1440"/>
        </w:tabs>
        <w:ind w:left="1440" w:hanging="360"/>
      </w:pPr>
      <w:rPr>
        <w:rFonts w:ascii="Courier New" w:hAnsi="Courier New" w:cs="Courier New"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7EB964BD"/>
    <w:multiLevelType w:val="hybridMultilevel"/>
    <w:tmpl w:val="F6468C6E"/>
    <w:lvl w:ilvl="0" w:tplc="FFFFFFFF">
      <w:start w:val="1"/>
      <w:numFmt w:val="bullet"/>
      <w:lvlText w:val=""/>
      <w:lvlJc w:val="left"/>
      <w:pPr>
        <w:tabs>
          <w:tab w:val="num" w:pos="720"/>
        </w:tabs>
        <w:ind w:left="720" w:hanging="360"/>
      </w:pPr>
      <w:rPr>
        <w:rFonts w:ascii="Wingdings" w:hAnsi="Wingdings" w:hint="default"/>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num w:numId="1">
    <w:abstractNumId w:val="37"/>
  </w:num>
  <w:num w:numId="2">
    <w:abstractNumId w:val="4"/>
  </w:num>
  <w:num w:numId="3">
    <w:abstractNumId w:val="11"/>
  </w:num>
  <w:num w:numId="4">
    <w:abstractNumId w:val="29"/>
  </w:num>
  <w:num w:numId="5">
    <w:abstractNumId w:val="22"/>
  </w:num>
  <w:num w:numId="6">
    <w:abstractNumId w:val="32"/>
  </w:num>
  <w:num w:numId="7">
    <w:abstractNumId w:val="16"/>
  </w:num>
  <w:num w:numId="8">
    <w:abstractNumId w:val="10"/>
  </w:num>
  <w:num w:numId="9">
    <w:abstractNumId w:val="34"/>
  </w:num>
  <w:num w:numId="10">
    <w:abstractNumId w:val="0"/>
  </w:num>
  <w:num w:numId="11">
    <w:abstractNumId w:val="2"/>
  </w:num>
  <w:num w:numId="12">
    <w:abstractNumId w:val="13"/>
  </w:num>
  <w:num w:numId="13">
    <w:abstractNumId w:val="28"/>
  </w:num>
  <w:num w:numId="14">
    <w:abstractNumId w:val="15"/>
  </w:num>
  <w:num w:numId="15">
    <w:abstractNumId w:val="36"/>
  </w:num>
  <w:num w:numId="16">
    <w:abstractNumId w:val="31"/>
  </w:num>
  <w:num w:numId="17">
    <w:abstractNumId w:val="23"/>
  </w:num>
  <w:num w:numId="18">
    <w:abstractNumId w:val="21"/>
  </w:num>
  <w:num w:numId="19">
    <w:abstractNumId w:val="38"/>
  </w:num>
  <w:num w:numId="20">
    <w:abstractNumId w:val="33"/>
  </w:num>
  <w:num w:numId="21">
    <w:abstractNumId w:val="39"/>
  </w:num>
  <w:num w:numId="22">
    <w:abstractNumId w:val="30"/>
  </w:num>
  <w:num w:numId="23">
    <w:abstractNumId w:val="1"/>
  </w:num>
  <w:num w:numId="24">
    <w:abstractNumId w:val="19"/>
  </w:num>
  <w:num w:numId="25">
    <w:abstractNumId w:val="18"/>
  </w:num>
  <w:num w:numId="26">
    <w:abstractNumId w:val="8"/>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6"/>
  </w:num>
  <w:num w:numId="28">
    <w:abstractNumId w:val="14"/>
  </w:num>
  <w:num w:numId="29">
    <w:abstractNumId w:val="17"/>
  </w:num>
  <w:num w:numId="30">
    <w:abstractNumId w:val="3"/>
  </w:num>
  <w:num w:numId="31">
    <w:abstractNumId w:val="24"/>
  </w:num>
  <w:num w:numId="32">
    <w:abstractNumId w:val="8"/>
  </w:num>
  <w:num w:numId="33">
    <w:abstractNumId w:val="35"/>
  </w:num>
  <w:num w:numId="34">
    <w:abstractNumId w:val="5"/>
  </w:num>
  <w:num w:numId="35">
    <w:abstractNumId w:val="9"/>
  </w:num>
  <w:num w:numId="36">
    <w:abstractNumId w:val="25"/>
  </w:num>
  <w:num w:numId="37">
    <w:abstractNumId w:val="7"/>
  </w:num>
  <w:num w:numId="38">
    <w:abstractNumId w:val="27"/>
  </w:num>
  <w:num w:numId="39">
    <w:abstractNumId w:val="20"/>
  </w:num>
  <w:num w:numId="40">
    <w:abstractNumId w:val="6"/>
  </w:num>
  <w:num w:numId="41">
    <w:abstractNumId w:val="22"/>
  </w:num>
  <w:num w:numId="42">
    <w:abstractNumId w:val="12"/>
  </w:num>
  <w:num w:numId="43">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removePersonalInformation/>
  <w:removeDateAndTime/>
  <w:activeWritingStyle w:appName="MSWord" w:lang="fr-FR" w:vendorID="64" w:dllVersion="131078" w:nlCheck="1" w:checkStyle="0"/>
  <w:activeWritingStyle w:appName="MSWord" w:lang="en-US" w:vendorID="64" w:dllVersion="131078" w:nlCheck="1"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Formatting/>
  <w:defaultTabStop w:val="720"/>
  <w:noPunctuationKerning/>
  <w:characterSpacingControl w:val="doNotCompress"/>
  <w:hdrShapeDefaults>
    <o:shapedefaults v:ext="edit" spidmax="176129">
      <o:colormru v:ext="edit" colors="#2106c6,#1d05ab,#1052c8,#1379c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_AMO_XmlVersion" w:val="Empty"/>
    <w:docVar w:name="OLE_LINK11" w:val="Empty"/>
    <w:docVar w:name="OLE_LINK12" w:val="Empty"/>
    <w:docVar w:name="OLE_LINK13" w:val="Empty"/>
    <w:docVar w:name="OLE_LINK14" w:val="Empty"/>
    <w:docVar w:name="OLE_LINK17" w:val="Empty"/>
    <w:docVar w:name="OLE_LINK18" w:val="Empty"/>
    <w:docVar w:name="OLE_LINK2" w:val="Empty"/>
    <w:docVar w:name="OLE_LINK4" w:val="Empty"/>
    <w:docVar w:name="OLE_LINK5" w:val="Empty"/>
    <w:docVar w:name="OLE_LINK6" w:val="Empty"/>
    <w:docVar w:name="OLE_LINK7" w:val="Empty"/>
    <w:docVar w:name="OLE_LINK8" w:val="Empty"/>
    <w:docVar w:name="OLE_LINK9" w:val="Empty"/>
  </w:docVars>
  <w:rsids>
    <w:rsidRoot w:val="00280AD0"/>
    <w:rsid w:val="000024E7"/>
    <w:rsid w:val="00002A22"/>
    <w:rsid w:val="00003349"/>
    <w:rsid w:val="000052FD"/>
    <w:rsid w:val="00007139"/>
    <w:rsid w:val="0001015C"/>
    <w:rsid w:val="00012345"/>
    <w:rsid w:val="000137BB"/>
    <w:rsid w:val="00014698"/>
    <w:rsid w:val="000152E2"/>
    <w:rsid w:val="00020116"/>
    <w:rsid w:val="0002343C"/>
    <w:rsid w:val="00024314"/>
    <w:rsid w:val="00027CD8"/>
    <w:rsid w:val="000305A0"/>
    <w:rsid w:val="00032A91"/>
    <w:rsid w:val="00032F7B"/>
    <w:rsid w:val="00033B6A"/>
    <w:rsid w:val="0003402D"/>
    <w:rsid w:val="00034A24"/>
    <w:rsid w:val="00036B0B"/>
    <w:rsid w:val="00036E5D"/>
    <w:rsid w:val="00037CB0"/>
    <w:rsid w:val="00037E11"/>
    <w:rsid w:val="00040785"/>
    <w:rsid w:val="00043082"/>
    <w:rsid w:val="0004391C"/>
    <w:rsid w:val="0004464D"/>
    <w:rsid w:val="00044A67"/>
    <w:rsid w:val="00047B56"/>
    <w:rsid w:val="0005234C"/>
    <w:rsid w:val="00052C35"/>
    <w:rsid w:val="0005341D"/>
    <w:rsid w:val="000551FF"/>
    <w:rsid w:val="00055FCE"/>
    <w:rsid w:val="00060CA3"/>
    <w:rsid w:val="00061758"/>
    <w:rsid w:val="00061E60"/>
    <w:rsid w:val="0006236F"/>
    <w:rsid w:val="00062FDC"/>
    <w:rsid w:val="00065702"/>
    <w:rsid w:val="00066D26"/>
    <w:rsid w:val="00072DEE"/>
    <w:rsid w:val="0007471E"/>
    <w:rsid w:val="0007512F"/>
    <w:rsid w:val="000759A1"/>
    <w:rsid w:val="00075D9F"/>
    <w:rsid w:val="000765CA"/>
    <w:rsid w:val="00076EF3"/>
    <w:rsid w:val="00076F2D"/>
    <w:rsid w:val="00080D3A"/>
    <w:rsid w:val="00081525"/>
    <w:rsid w:val="00084351"/>
    <w:rsid w:val="00084B36"/>
    <w:rsid w:val="000853D1"/>
    <w:rsid w:val="00086460"/>
    <w:rsid w:val="00087A98"/>
    <w:rsid w:val="000936E3"/>
    <w:rsid w:val="00093E8F"/>
    <w:rsid w:val="00097D7B"/>
    <w:rsid w:val="000A22E0"/>
    <w:rsid w:val="000A7810"/>
    <w:rsid w:val="000B0219"/>
    <w:rsid w:val="000B073C"/>
    <w:rsid w:val="000B2C06"/>
    <w:rsid w:val="000B6491"/>
    <w:rsid w:val="000C12B1"/>
    <w:rsid w:val="000C2ABC"/>
    <w:rsid w:val="000C4338"/>
    <w:rsid w:val="000C5FDD"/>
    <w:rsid w:val="000C6458"/>
    <w:rsid w:val="000C7B90"/>
    <w:rsid w:val="000C7C9B"/>
    <w:rsid w:val="000D3342"/>
    <w:rsid w:val="000D53F2"/>
    <w:rsid w:val="000D5B6D"/>
    <w:rsid w:val="000D63DA"/>
    <w:rsid w:val="000D7E35"/>
    <w:rsid w:val="000E00C5"/>
    <w:rsid w:val="000E04C2"/>
    <w:rsid w:val="000E1FD6"/>
    <w:rsid w:val="000E23AE"/>
    <w:rsid w:val="000E24C9"/>
    <w:rsid w:val="000E357A"/>
    <w:rsid w:val="000E6B2F"/>
    <w:rsid w:val="000E6EF7"/>
    <w:rsid w:val="000F0BE7"/>
    <w:rsid w:val="000F0DCB"/>
    <w:rsid w:val="000F3960"/>
    <w:rsid w:val="000F4AD3"/>
    <w:rsid w:val="000F545F"/>
    <w:rsid w:val="00100641"/>
    <w:rsid w:val="001015E2"/>
    <w:rsid w:val="00101B88"/>
    <w:rsid w:val="0010585A"/>
    <w:rsid w:val="0011178F"/>
    <w:rsid w:val="001167A8"/>
    <w:rsid w:val="00120E2F"/>
    <w:rsid w:val="001213F3"/>
    <w:rsid w:val="00121B4C"/>
    <w:rsid w:val="00124B15"/>
    <w:rsid w:val="00124D71"/>
    <w:rsid w:val="00127FA3"/>
    <w:rsid w:val="001324E3"/>
    <w:rsid w:val="00134103"/>
    <w:rsid w:val="001348BA"/>
    <w:rsid w:val="0013732D"/>
    <w:rsid w:val="001375EF"/>
    <w:rsid w:val="00137D9C"/>
    <w:rsid w:val="00137F25"/>
    <w:rsid w:val="00141949"/>
    <w:rsid w:val="00142D64"/>
    <w:rsid w:val="00143F9B"/>
    <w:rsid w:val="001453DF"/>
    <w:rsid w:val="00145877"/>
    <w:rsid w:val="00145EF2"/>
    <w:rsid w:val="001475F7"/>
    <w:rsid w:val="00147E8B"/>
    <w:rsid w:val="00150860"/>
    <w:rsid w:val="0015341F"/>
    <w:rsid w:val="0015696D"/>
    <w:rsid w:val="00156DA7"/>
    <w:rsid w:val="001627F1"/>
    <w:rsid w:val="00162FAE"/>
    <w:rsid w:val="00165EF7"/>
    <w:rsid w:val="00166AE9"/>
    <w:rsid w:val="0016731D"/>
    <w:rsid w:val="00170FD7"/>
    <w:rsid w:val="0017242A"/>
    <w:rsid w:val="00172E40"/>
    <w:rsid w:val="001733F2"/>
    <w:rsid w:val="0017358D"/>
    <w:rsid w:val="00173DF7"/>
    <w:rsid w:val="001744E1"/>
    <w:rsid w:val="00180171"/>
    <w:rsid w:val="00181A7E"/>
    <w:rsid w:val="00183CED"/>
    <w:rsid w:val="00191285"/>
    <w:rsid w:val="001932F5"/>
    <w:rsid w:val="00196A87"/>
    <w:rsid w:val="00197FE9"/>
    <w:rsid w:val="001A1001"/>
    <w:rsid w:val="001A25EA"/>
    <w:rsid w:val="001A6391"/>
    <w:rsid w:val="001B0012"/>
    <w:rsid w:val="001B0DE3"/>
    <w:rsid w:val="001B5A12"/>
    <w:rsid w:val="001C0DD3"/>
    <w:rsid w:val="001C15FF"/>
    <w:rsid w:val="001C4550"/>
    <w:rsid w:val="001C71BA"/>
    <w:rsid w:val="001C7274"/>
    <w:rsid w:val="001C74AE"/>
    <w:rsid w:val="001D120A"/>
    <w:rsid w:val="001D2C72"/>
    <w:rsid w:val="001D50BB"/>
    <w:rsid w:val="001D77F9"/>
    <w:rsid w:val="001E2C69"/>
    <w:rsid w:val="001E3FFC"/>
    <w:rsid w:val="001E4D0E"/>
    <w:rsid w:val="001E4F69"/>
    <w:rsid w:val="001E6F42"/>
    <w:rsid w:val="001F359D"/>
    <w:rsid w:val="001F4208"/>
    <w:rsid w:val="001F42FD"/>
    <w:rsid w:val="001F6408"/>
    <w:rsid w:val="001F70CB"/>
    <w:rsid w:val="001F7599"/>
    <w:rsid w:val="00200F27"/>
    <w:rsid w:val="00203CDB"/>
    <w:rsid w:val="002040FF"/>
    <w:rsid w:val="00204930"/>
    <w:rsid w:val="00205DA1"/>
    <w:rsid w:val="002152F6"/>
    <w:rsid w:val="0021762D"/>
    <w:rsid w:val="00220FEF"/>
    <w:rsid w:val="0022297C"/>
    <w:rsid w:val="00223AC5"/>
    <w:rsid w:val="00224F4F"/>
    <w:rsid w:val="00225B93"/>
    <w:rsid w:val="00232BC0"/>
    <w:rsid w:val="00240856"/>
    <w:rsid w:val="00241193"/>
    <w:rsid w:val="002427EC"/>
    <w:rsid w:val="00242E66"/>
    <w:rsid w:val="00242EEA"/>
    <w:rsid w:val="00243AF3"/>
    <w:rsid w:val="0024698C"/>
    <w:rsid w:val="0024740B"/>
    <w:rsid w:val="00247968"/>
    <w:rsid w:val="00250FBA"/>
    <w:rsid w:val="002512E2"/>
    <w:rsid w:val="00251DF5"/>
    <w:rsid w:val="002544EC"/>
    <w:rsid w:val="00257103"/>
    <w:rsid w:val="00260125"/>
    <w:rsid w:val="0026090F"/>
    <w:rsid w:val="00262C2D"/>
    <w:rsid w:val="00262ED0"/>
    <w:rsid w:val="00263848"/>
    <w:rsid w:val="00263DE3"/>
    <w:rsid w:val="00265B68"/>
    <w:rsid w:val="00265D16"/>
    <w:rsid w:val="00267155"/>
    <w:rsid w:val="00270B07"/>
    <w:rsid w:val="00272651"/>
    <w:rsid w:val="00276AE8"/>
    <w:rsid w:val="00280AD0"/>
    <w:rsid w:val="00280BAF"/>
    <w:rsid w:val="00281035"/>
    <w:rsid w:val="00281DA4"/>
    <w:rsid w:val="00283843"/>
    <w:rsid w:val="00284BD7"/>
    <w:rsid w:val="00285587"/>
    <w:rsid w:val="00286396"/>
    <w:rsid w:val="002954F8"/>
    <w:rsid w:val="0029752A"/>
    <w:rsid w:val="002A0BD3"/>
    <w:rsid w:val="002A18B0"/>
    <w:rsid w:val="002A3B4F"/>
    <w:rsid w:val="002A662C"/>
    <w:rsid w:val="002A6BF9"/>
    <w:rsid w:val="002A7656"/>
    <w:rsid w:val="002B0BBD"/>
    <w:rsid w:val="002B1A3C"/>
    <w:rsid w:val="002B6175"/>
    <w:rsid w:val="002C2796"/>
    <w:rsid w:val="002C3087"/>
    <w:rsid w:val="002C33EA"/>
    <w:rsid w:val="002C39F5"/>
    <w:rsid w:val="002C499B"/>
    <w:rsid w:val="002D0B10"/>
    <w:rsid w:val="002D1195"/>
    <w:rsid w:val="002D1443"/>
    <w:rsid w:val="002D32AD"/>
    <w:rsid w:val="002D60ED"/>
    <w:rsid w:val="002D742C"/>
    <w:rsid w:val="002E14DD"/>
    <w:rsid w:val="002E2F23"/>
    <w:rsid w:val="002E3425"/>
    <w:rsid w:val="002E3A73"/>
    <w:rsid w:val="002E3F5A"/>
    <w:rsid w:val="002E51F3"/>
    <w:rsid w:val="002E6EEC"/>
    <w:rsid w:val="002F116E"/>
    <w:rsid w:val="002F1CFF"/>
    <w:rsid w:val="002F2FD9"/>
    <w:rsid w:val="002F4794"/>
    <w:rsid w:val="002F5945"/>
    <w:rsid w:val="002F7F34"/>
    <w:rsid w:val="003000CB"/>
    <w:rsid w:val="00303072"/>
    <w:rsid w:val="00303A8F"/>
    <w:rsid w:val="00303D51"/>
    <w:rsid w:val="00312EB8"/>
    <w:rsid w:val="003132B8"/>
    <w:rsid w:val="0031582E"/>
    <w:rsid w:val="00315F85"/>
    <w:rsid w:val="00316288"/>
    <w:rsid w:val="0031655B"/>
    <w:rsid w:val="0032075E"/>
    <w:rsid w:val="00320F4E"/>
    <w:rsid w:val="0032326A"/>
    <w:rsid w:val="00323D36"/>
    <w:rsid w:val="00323D7C"/>
    <w:rsid w:val="00324C2F"/>
    <w:rsid w:val="003269D3"/>
    <w:rsid w:val="003273A5"/>
    <w:rsid w:val="00331733"/>
    <w:rsid w:val="00332B02"/>
    <w:rsid w:val="00336180"/>
    <w:rsid w:val="00336D11"/>
    <w:rsid w:val="00337934"/>
    <w:rsid w:val="00341ED1"/>
    <w:rsid w:val="0034360E"/>
    <w:rsid w:val="003453B4"/>
    <w:rsid w:val="00345B50"/>
    <w:rsid w:val="00346B6E"/>
    <w:rsid w:val="003519CB"/>
    <w:rsid w:val="003523B4"/>
    <w:rsid w:val="00352456"/>
    <w:rsid w:val="00352D08"/>
    <w:rsid w:val="0035595A"/>
    <w:rsid w:val="00360567"/>
    <w:rsid w:val="00360C43"/>
    <w:rsid w:val="003614C7"/>
    <w:rsid w:val="003636DE"/>
    <w:rsid w:val="00366543"/>
    <w:rsid w:val="00371F74"/>
    <w:rsid w:val="0038029D"/>
    <w:rsid w:val="00381F5A"/>
    <w:rsid w:val="00382941"/>
    <w:rsid w:val="00382DC2"/>
    <w:rsid w:val="0038498F"/>
    <w:rsid w:val="00393736"/>
    <w:rsid w:val="00394100"/>
    <w:rsid w:val="003971D0"/>
    <w:rsid w:val="003A12E1"/>
    <w:rsid w:val="003A6D96"/>
    <w:rsid w:val="003B1F25"/>
    <w:rsid w:val="003B30C1"/>
    <w:rsid w:val="003B31E3"/>
    <w:rsid w:val="003B583F"/>
    <w:rsid w:val="003B673C"/>
    <w:rsid w:val="003C2CDC"/>
    <w:rsid w:val="003C2D7A"/>
    <w:rsid w:val="003C2ECB"/>
    <w:rsid w:val="003C3D6E"/>
    <w:rsid w:val="003C780E"/>
    <w:rsid w:val="003C7BA8"/>
    <w:rsid w:val="003D32C5"/>
    <w:rsid w:val="003D424B"/>
    <w:rsid w:val="003D798D"/>
    <w:rsid w:val="003D7A64"/>
    <w:rsid w:val="003E02FC"/>
    <w:rsid w:val="003E1DDC"/>
    <w:rsid w:val="003E3689"/>
    <w:rsid w:val="003E567D"/>
    <w:rsid w:val="003E6151"/>
    <w:rsid w:val="003F1C50"/>
    <w:rsid w:val="003F1EEC"/>
    <w:rsid w:val="003F4A7B"/>
    <w:rsid w:val="003F4B5A"/>
    <w:rsid w:val="003F53C9"/>
    <w:rsid w:val="003F7D16"/>
    <w:rsid w:val="0040087F"/>
    <w:rsid w:val="00400AF3"/>
    <w:rsid w:val="00401524"/>
    <w:rsid w:val="00401C98"/>
    <w:rsid w:val="0040210D"/>
    <w:rsid w:val="00407C8D"/>
    <w:rsid w:val="004109B2"/>
    <w:rsid w:val="00412550"/>
    <w:rsid w:val="00413701"/>
    <w:rsid w:val="00414C06"/>
    <w:rsid w:val="00415684"/>
    <w:rsid w:val="00422A29"/>
    <w:rsid w:val="00424EED"/>
    <w:rsid w:val="00432083"/>
    <w:rsid w:val="00432EC2"/>
    <w:rsid w:val="00435E10"/>
    <w:rsid w:val="00437D0E"/>
    <w:rsid w:val="004408E3"/>
    <w:rsid w:val="00441BAA"/>
    <w:rsid w:val="00441D5D"/>
    <w:rsid w:val="00450448"/>
    <w:rsid w:val="00451A94"/>
    <w:rsid w:val="00457779"/>
    <w:rsid w:val="00462B71"/>
    <w:rsid w:val="00464718"/>
    <w:rsid w:val="00466CD6"/>
    <w:rsid w:val="0047102B"/>
    <w:rsid w:val="00471C7B"/>
    <w:rsid w:val="004728E5"/>
    <w:rsid w:val="00475EFE"/>
    <w:rsid w:val="00476C6C"/>
    <w:rsid w:val="00482C7B"/>
    <w:rsid w:val="00487609"/>
    <w:rsid w:val="00493F91"/>
    <w:rsid w:val="004A052F"/>
    <w:rsid w:val="004A0DDA"/>
    <w:rsid w:val="004A19C7"/>
    <w:rsid w:val="004A40D4"/>
    <w:rsid w:val="004A63E0"/>
    <w:rsid w:val="004B21FF"/>
    <w:rsid w:val="004B2F26"/>
    <w:rsid w:val="004B3CAF"/>
    <w:rsid w:val="004B51DD"/>
    <w:rsid w:val="004B5D29"/>
    <w:rsid w:val="004B6978"/>
    <w:rsid w:val="004C33B2"/>
    <w:rsid w:val="004D01C3"/>
    <w:rsid w:val="004D0878"/>
    <w:rsid w:val="004D112A"/>
    <w:rsid w:val="004D6436"/>
    <w:rsid w:val="004E0676"/>
    <w:rsid w:val="004E0926"/>
    <w:rsid w:val="004E101F"/>
    <w:rsid w:val="004E1A1E"/>
    <w:rsid w:val="004E2C75"/>
    <w:rsid w:val="004E3A19"/>
    <w:rsid w:val="004E3B6C"/>
    <w:rsid w:val="004E6732"/>
    <w:rsid w:val="004F30FE"/>
    <w:rsid w:val="004F3568"/>
    <w:rsid w:val="004F440E"/>
    <w:rsid w:val="004F5266"/>
    <w:rsid w:val="004F5E56"/>
    <w:rsid w:val="0050752C"/>
    <w:rsid w:val="00513A1C"/>
    <w:rsid w:val="005141CF"/>
    <w:rsid w:val="00516426"/>
    <w:rsid w:val="00516D23"/>
    <w:rsid w:val="005174BD"/>
    <w:rsid w:val="0051753C"/>
    <w:rsid w:val="00520943"/>
    <w:rsid w:val="00520A46"/>
    <w:rsid w:val="00521A51"/>
    <w:rsid w:val="00522CA7"/>
    <w:rsid w:val="00524E29"/>
    <w:rsid w:val="00526146"/>
    <w:rsid w:val="005273E2"/>
    <w:rsid w:val="005310B8"/>
    <w:rsid w:val="005313F2"/>
    <w:rsid w:val="00531888"/>
    <w:rsid w:val="00531D55"/>
    <w:rsid w:val="00533D92"/>
    <w:rsid w:val="00533E28"/>
    <w:rsid w:val="005415BE"/>
    <w:rsid w:val="00542A5C"/>
    <w:rsid w:val="00542ED7"/>
    <w:rsid w:val="005435E5"/>
    <w:rsid w:val="0054636F"/>
    <w:rsid w:val="00550569"/>
    <w:rsid w:val="00550CCC"/>
    <w:rsid w:val="005516B5"/>
    <w:rsid w:val="00551E5D"/>
    <w:rsid w:val="005534D5"/>
    <w:rsid w:val="00555550"/>
    <w:rsid w:val="0055585F"/>
    <w:rsid w:val="00572185"/>
    <w:rsid w:val="00572BB0"/>
    <w:rsid w:val="00573BC8"/>
    <w:rsid w:val="00574A40"/>
    <w:rsid w:val="00575EFF"/>
    <w:rsid w:val="00576113"/>
    <w:rsid w:val="00580289"/>
    <w:rsid w:val="00580340"/>
    <w:rsid w:val="00582E33"/>
    <w:rsid w:val="00587FB3"/>
    <w:rsid w:val="0059043E"/>
    <w:rsid w:val="00590A80"/>
    <w:rsid w:val="00591570"/>
    <w:rsid w:val="00592795"/>
    <w:rsid w:val="00596009"/>
    <w:rsid w:val="0059748F"/>
    <w:rsid w:val="005A17A6"/>
    <w:rsid w:val="005A1F7C"/>
    <w:rsid w:val="005A2033"/>
    <w:rsid w:val="005A2DD6"/>
    <w:rsid w:val="005A3097"/>
    <w:rsid w:val="005A398A"/>
    <w:rsid w:val="005A7729"/>
    <w:rsid w:val="005B3336"/>
    <w:rsid w:val="005B5D8D"/>
    <w:rsid w:val="005C201A"/>
    <w:rsid w:val="005C2B2C"/>
    <w:rsid w:val="005C3962"/>
    <w:rsid w:val="005C6C0C"/>
    <w:rsid w:val="005C7E30"/>
    <w:rsid w:val="005D0459"/>
    <w:rsid w:val="005D189B"/>
    <w:rsid w:val="005D18C8"/>
    <w:rsid w:val="005D2738"/>
    <w:rsid w:val="005D2F64"/>
    <w:rsid w:val="005D3EA6"/>
    <w:rsid w:val="005D3FFE"/>
    <w:rsid w:val="005D427F"/>
    <w:rsid w:val="005E1131"/>
    <w:rsid w:val="005E2558"/>
    <w:rsid w:val="005E35D0"/>
    <w:rsid w:val="005E464C"/>
    <w:rsid w:val="005E62E1"/>
    <w:rsid w:val="005E6F2F"/>
    <w:rsid w:val="005F17A4"/>
    <w:rsid w:val="005F1F79"/>
    <w:rsid w:val="005F28AA"/>
    <w:rsid w:val="005F3098"/>
    <w:rsid w:val="006013F8"/>
    <w:rsid w:val="00602023"/>
    <w:rsid w:val="006021A6"/>
    <w:rsid w:val="006032D8"/>
    <w:rsid w:val="00610824"/>
    <w:rsid w:val="00611040"/>
    <w:rsid w:val="0061120A"/>
    <w:rsid w:val="00612BC7"/>
    <w:rsid w:val="006145F4"/>
    <w:rsid w:val="006146E2"/>
    <w:rsid w:val="006147CB"/>
    <w:rsid w:val="006154B5"/>
    <w:rsid w:val="006157BC"/>
    <w:rsid w:val="00621496"/>
    <w:rsid w:val="006264F8"/>
    <w:rsid w:val="00626CB7"/>
    <w:rsid w:val="00630873"/>
    <w:rsid w:val="0063282A"/>
    <w:rsid w:val="006334FD"/>
    <w:rsid w:val="0063364B"/>
    <w:rsid w:val="00634900"/>
    <w:rsid w:val="006371F7"/>
    <w:rsid w:val="00641D7D"/>
    <w:rsid w:val="0064316F"/>
    <w:rsid w:val="00644595"/>
    <w:rsid w:val="0064497C"/>
    <w:rsid w:val="00644E1E"/>
    <w:rsid w:val="00645C9C"/>
    <w:rsid w:val="00653E17"/>
    <w:rsid w:val="00654C25"/>
    <w:rsid w:val="00656B5B"/>
    <w:rsid w:val="0065724E"/>
    <w:rsid w:val="00661B32"/>
    <w:rsid w:val="00663E5F"/>
    <w:rsid w:val="00667B7B"/>
    <w:rsid w:val="00670EE7"/>
    <w:rsid w:val="00671C59"/>
    <w:rsid w:val="006721D7"/>
    <w:rsid w:val="00673108"/>
    <w:rsid w:val="006804F5"/>
    <w:rsid w:val="00681382"/>
    <w:rsid w:val="00682AAE"/>
    <w:rsid w:val="00682C0D"/>
    <w:rsid w:val="0068575B"/>
    <w:rsid w:val="00685883"/>
    <w:rsid w:val="0068708E"/>
    <w:rsid w:val="006871AE"/>
    <w:rsid w:val="00687826"/>
    <w:rsid w:val="00691FD1"/>
    <w:rsid w:val="00693611"/>
    <w:rsid w:val="0069715C"/>
    <w:rsid w:val="006A1CE6"/>
    <w:rsid w:val="006A294D"/>
    <w:rsid w:val="006A5F04"/>
    <w:rsid w:val="006B053A"/>
    <w:rsid w:val="006B5254"/>
    <w:rsid w:val="006C0982"/>
    <w:rsid w:val="006C2B5A"/>
    <w:rsid w:val="006C3846"/>
    <w:rsid w:val="006C43B9"/>
    <w:rsid w:val="006C4946"/>
    <w:rsid w:val="006C766A"/>
    <w:rsid w:val="006C7FD5"/>
    <w:rsid w:val="006D1A6A"/>
    <w:rsid w:val="006D4219"/>
    <w:rsid w:val="006D61BF"/>
    <w:rsid w:val="006E46D3"/>
    <w:rsid w:val="006E6106"/>
    <w:rsid w:val="006E6EBA"/>
    <w:rsid w:val="006F2179"/>
    <w:rsid w:val="006F4A2E"/>
    <w:rsid w:val="006F4E5A"/>
    <w:rsid w:val="006F678F"/>
    <w:rsid w:val="006F70AC"/>
    <w:rsid w:val="006F76C1"/>
    <w:rsid w:val="006F7B1E"/>
    <w:rsid w:val="00700753"/>
    <w:rsid w:val="00700D35"/>
    <w:rsid w:val="00703B2B"/>
    <w:rsid w:val="007047F3"/>
    <w:rsid w:val="007047FE"/>
    <w:rsid w:val="00705033"/>
    <w:rsid w:val="007067A0"/>
    <w:rsid w:val="007071A9"/>
    <w:rsid w:val="00711924"/>
    <w:rsid w:val="0071484F"/>
    <w:rsid w:val="00714F81"/>
    <w:rsid w:val="0071698B"/>
    <w:rsid w:val="0071740D"/>
    <w:rsid w:val="00720B70"/>
    <w:rsid w:val="007231FA"/>
    <w:rsid w:val="007237C6"/>
    <w:rsid w:val="00724DAB"/>
    <w:rsid w:val="0072586A"/>
    <w:rsid w:val="0072605C"/>
    <w:rsid w:val="007300EE"/>
    <w:rsid w:val="00730507"/>
    <w:rsid w:val="00731017"/>
    <w:rsid w:val="00731562"/>
    <w:rsid w:val="007348C9"/>
    <w:rsid w:val="00735377"/>
    <w:rsid w:val="00735F36"/>
    <w:rsid w:val="00737373"/>
    <w:rsid w:val="00737B0C"/>
    <w:rsid w:val="00740571"/>
    <w:rsid w:val="00743005"/>
    <w:rsid w:val="007439F9"/>
    <w:rsid w:val="00743A51"/>
    <w:rsid w:val="00750F8C"/>
    <w:rsid w:val="00753030"/>
    <w:rsid w:val="0075522D"/>
    <w:rsid w:val="0076087C"/>
    <w:rsid w:val="00761499"/>
    <w:rsid w:val="0076290E"/>
    <w:rsid w:val="00767583"/>
    <w:rsid w:val="0077159C"/>
    <w:rsid w:val="007715C4"/>
    <w:rsid w:val="00775444"/>
    <w:rsid w:val="00775EC9"/>
    <w:rsid w:val="007773AF"/>
    <w:rsid w:val="00777DCE"/>
    <w:rsid w:val="00781F80"/>
    <w:rsid w:val="00786CF0"/>
    <w:rsid w:val="007907EB"/>
    <w:rsid w:val="007931C7"/>
    <w:rsid w:val="00793BA9"/>
    <w:rsid w:val="00797F1A"/>
    <w:rsid w:val="007A08C2"/>
    <w:rsid w:val="007A1047"/>
    <w:rsid w:val="007A1858"/>
    <w:rsid w:val="007A2168"/>
    <w:rsid w:val="007A21AA"/>
    <w:rsid w:val="007A25BB"/>
    <w:rsid w:val="007A503F"/>
    <w:rsid w:val="007B1AF5"/>
    <w:rsid w:val="007B381D"/>
    <w:rsid w:val="007B54B1"/>
    <w:rsid w:val="007B5771"/>
    <w:rsid w:val="007B6805"/>
    <w:rsid w:val="007B6C27"/>
    <w:rsid w:val="007B7981"/>
    <w:rsid w:val="007C0DD1"/>
    <w:rsid w:val="007C117E"/>
    <w:rsid w:val="007C665A"/>
    <w:rsid w:val="007C69B5"/>
    <w:rsid w:val="007C7CB2"/>
    <w:rsid w:val="007D13D3"/>
    <w:rsid w:val="007D4464"/>
    <w:rsid w:val="007D5626"/>
    <w:rsid w:val="007D7CAE"/>
    <w:rsid w:val="007D7F75"/>
    <w:rsid w:val="007E4810"/>
    <w:rsid w:val="007E5515"/>
    <w:rsid w:val="007E672E"/>
    <w:rsid w:val="007F1333"/>
    <w:rsid w:val="007F1346"/>
    <w:rsid w:val="007F2606"/>
    <w:rsid w:val="007F48B4"/>
    <w:rsid w:val="007F49AD"/>
    <w:rsid w:val="007F5601"/>
    <w:rsid w:val="007F574E"/>
    <w:rsid w:val="00800C09"/>
    <w:rsid w:val="00805E2E"/>
    <w:rsid w:val="008060DA"/>
    <w:rsid w:val="00806F8A"/>
    <w:rsid w:val="00810417"/>
    <w:rsid w:val="008107AD"/>
    <w:rsid w:val="008113BA"/>
    <w:rsid w:val="0081176E"/>
    <w:rsid w:val="00811E27"/>
    <w:rsid w:val="0081300F"/>
    <w:rsid w:val="00813760"/>
    <w:rsid w:val="008137C3"/>
    <w:rsid w:val="00817797"/>
    <w:rsid w:val="00820067"/>
    <w:rsid w:val="00820C1B"/>
    <w:rsid w:val="00820D8B"/>
    <w:rsid w:val="008219BE"/>
    <w:rsid w:val="00822B77"/>
    <w:rsid w:val="00825E53"/>
    <w:rsid w:val="00826BFE"/>
    <w:rsid w:val="0082706A"/>
    <w:rsid w:val="00827E35"/>
    <w:rsid w:val="00827FB5"/>
    <w:rsid w:val="0083029F"/>
    <w:rsid w:val="00831E9D"/>
    <w:rsid w:val="00837FB8"/>
    <w:rsid w:val="00840795"/>
    <w:rsid w:val="0084289F"/>
    <w:rsid w:val="00843EAE"/>
    <w:rsid w:val="0084403F"/>
    <w:rsid w:val="00844A12"/>
    <w:rsid w:val="00844BDD"/>
    <w:rsid w:val="00844E6A"/>
    <w:rsid w:val="0084683B"/>
    <w:rsid w:val="0084689A"/>
    <w:rsid w:val="00846ED7"/>
    <w:rsid w:val="00847C2C"/>
    <w:rsid w:val="00850172"/>
    <w:rsid w:val="00852428"/>
    <w:rsid w:val="008531A3"/>
    <w:rsid w:val="0085366E"/>
    <w:rsid w:val="00853AA2"/>
    <w:rsid w:val="00854FB9"/>
    <w:rsid w:val="00857F2E"/>
    <w:rsid w:val="00857FF0"/>
    <w:rsid w:val="00861F89"/>
    <w:rsid w:val="00865050"/>
    <w:rsid w:val="00875CAD"/>
    <w:rsid w:val="0088084C"/>
    <w:rsid w:val="0088258D"/>
    <w:rsid w:val="00883114"/>
    <w:rsid w:val="00883A27"/>
    <w:rsid w:val="00886E06"/>
    <w:rsid w:val="00896C98"/>
    <w:rsid w:val="0089756B"/>
    <w:rsid w:val="008A29AA"/>
    <w:rsid w:val="008A5BAE"/>
    <w:rsid w:val="008A6026"/>
    <w:rsid w:val="008A6D11"/>
    <w:rsid w:val="008B0CCB"/>
    <w:rsid w:val="008B222A"/>
    <w:rsid w:val="008B5E75"/>
    <w:rsid w:val="008B6382"/>
    <w:rsid w:val="008B70E3"/>
    <w:rsid w:val="008C154F"/>
    <w:rsid w:val="008C1C2B"/>
    <w:rsid w:val="008C209A"/>
    <w:rsid w:val="008C2DB6"/>
    <w:rsid w:val="008C337E"/>
    <w:rsid w:val="008C3BFA"/>
    <w:rsid w:val="008C470D"/>
    <w:rsid w:val="008C5C08"/>
    <w:rsid w:val="008C696B"/>
    <w:rsid w:val="008C6973"/>
    <w:rsid w:val="008C6D42"/>
    <w:rsid w:val="008D25C2"/>
    <w:rsid w:val="008D3177"/>
    <w:rsid w:val="008D3AE0"/>
    <w:rsid w:val="008D437C"/>
    <w:rsid w:val="008D6235"/>
    <w:rsid w:val="008E0BC6"/>
    <w:rsid w:val="008E4E1D"/>
    <w:rsid w:val="008E546E"/>
    <w:rsid w:val="008E66AC"/>
    <w:rsid w:val="008E68B2"/>
    <w:rsid w:val="008F0E53"/>
    <w:rsid w:val="008F4679"/>
    <w:rsid w:val="00901608"/>
    <w:rsid w:val="0090257B"/>
    <w:rsid w:val="0090294B"/>
    <w:rsid w:val="00903370"/>
    <w:rsid w:val="00906D43"/>
    <w:rsid w:val="00911055"/>
    <w:rsid w:val="00911699"/>
    <w:rsid w:val="00912A57"/>
    <w:rsid w:val="00914F02"/>
    <w:rsid w:val="00915486"/>
    <w:rsid w:val="00917006"/>
    <w:rsid w:val="00917249"/>
    <w:rsid w:val="00920D5F"/>
    <w:rsid w:val="00922393"/>
    <w:rsid w:val="00925515"/>
    <w:rsid w:val="009256A0"/>
    <w:rsid w:val="00925CC1"/>
    <w:rsid w:val="00927A9E"/>
    <w:rsid w:val="00930DEA"/>
    <w:rsid w:val="00933080"/>
    <w:rsid w:val="0093384A"/>
    <w:rsid w:val="009357D1"/>
    <w:rsid w:val="0093754A"/>
    <w:rsid w:val="00941492"/>
    <w:rsid w:val="00941C8F"/>
    <w:rsid w:val="00943A6D"/>
    <w:rsid w:val="00943AED"/>
    <w:rsid w:val="00950284"/>
    <w:rsid w:val="00950A65"/>
    <w:rsid w:val="00950F0A"/>
    <w:rsid w:val="00953F65"/>
    <w:rsid w:val="00954BEB"/>
    <w:rsid w:val="0095771A"/>
    <w:rsid w:val="009618CE"/>
    <w:rsid w:val="009631CB"/>
    <w:rsid w:val="00965836"/>
    <w:rsid w:val="00967E58"/>
    <w:rsid w:val="00971260"/>
    <w:rsid w:val="00972EC7"/>
    <w:rsid w:val="00973A69"/>
    <w:rsid w:val="009750BE"/>
    <w:rsid w:val="00981C5E"/>
    <w:rsid w:val="00982463"/>
    <w:rsid w:val="0099045A"/>
    <w:rsid w:val="009904E5"/>
    <w:rsid w:val="00990B1D"/>
    <w:rsid w:val="0099141E"/>
    <w:rsid w:val="00991AF0"/>
    <w:rsid w:val="0099312A"/>
    <w:rsid w:val="00994495"/>
    <w:rsid w:val="00995046"/>
    <w:rsid w:val="009964CE"/>
    <w:rsid w:val="00997338"/>
    <w:rsid w:val="009A00BF"/>
    <w:rsid w:val="009A1025"/>
    <w:rsid w:val="009A2B90"/>
    <w:rsid w:val="009A61D2"/>
    <w:rsid w:val="009A63C0"/>
    <w:rsid w:val="009A6C47"/>
    <w:rsid w:val="009A7CC7"/>
    <w:rsid w:val="009B1400"/>
    <w:rsid w:val="009B412E"/>
    <w:rsid w:val="009B4E39"/>
    <w:rsid w:val="009B68ED"/>
    <w:rsid w:val="009C07EE"/>
    <w:rsid w:val="009C22BB"/>
    <w:rsid w:val="009C3AD2"/>
    <w:rsid w:val="009C3F24"/>
    <w:rsid w:val="009C66C0"/>
    <w:rsid w:val="009C7738"/>
    <w:rsid w:val="009D02B1"/>
    <w:rsid w:val="009D1A71"/>
    <w:rsid w:val="009D5D75"/>
    <w:rsid w:val="009D5FAE"/>
    <w:rsid w:val="009D7193"/>
    <w:rsid w:val="009D7510"/>
    <w:rsid w:val="009D758A"/>
    <w:rsid w:val="009D7AAB"/>
    <w:rsid w:val="009E2F06"/>
    <w:rsid w:val="009E5967"/>
    <w:rsid w:val="009E67D2"/>
    <w:rsid w:val="009E784D"/>
    <w:rsid w:val="009E784E"/>
    <w:rsid w:val="009F0986"/>
    <w:rsid w:val="009F2FA5"/>
    <w:rsid w:val="009F5BC7"/>
    <w:rsid w:val="009F5E4D"/>
    <w:rsid w:val="009F6132"/>
    <w:rsid w:val="009F7B57"/>
    <w:rsid w:val="00A00DB0"/>
    <w:rsid w:val="00A028FB"/>
    <w:rsid w:val="00A0575C"/>
    <w:rsid w:val="00A06F9D"/>
    <w:rsid w:val="00A07131"/>
    <w:rsid w:val="00A076E9"/>
    <w:rsid w:val="00A11661"/>
    <w:rsid w:val="00A11E2B"/>
    <w:rsid w:val="00A123A6"/>
    <w:rsid w:val="00A134A4"/>
    <w:rsid w:val="00A206C3"/>
    <w:rsid w:val="00A2091B"/>
    <w:rsid w:val="00A20BD8"/>
    <w:rsid w:val="00A246D4"/>
    <w:rsid w:val="00A36B0D"/>
    <w:rsid w:val="00A372BB"/>
    <w:rsid w:val="00A40C2F"/>
    <w:rsid w:val="00A40CD8"/>
    <w:rsid w:val="00A4166A"/>
    <w:rsid w:val="00A424AF"/>
    <w:rsid w:val="00A459CF"/>
    <w:rsid w:val="00A47730"/>
    <w:rsid w:val="00A547DF"/>
    <w:rsid w:val="00A56914"/>
    <w:rsid w:val="00A57D55"/>
    <w:rsid w:val="00A60395"/>
    <w:rsid w:val="00A60BE3"/>
    <w:rsid w:val="00A60C1B"/>
    <w:rsid w:val="00A61B5B"/>
    <w:rsid w:val="00A64C2C"/>
    <w:rsid w:val="00A65240"/>
    <w:rsid w:val="00A6647E"/>
    <w:rsid w:val="00A67610"/>
    <w:rsid w:val="00A70766"/>
    <w:rsid w:val="00A719B3"/>
    <w:rsid w:val="00A71E7C"/>
    <w:rsid w:val="00A7405E"/>
    <w:rsid w:val="00A76362"/>
    <w:rsid w:val="00A77861"/>
    <w:rsid w:val="00A80027"/>
    <w:rsid w:val="00A81AD6"/>
    <w:rsid w:val="00A82CB6"/>
    <w:rsid w:val="00A82F9B"/>
    <w:rsid w:val="00A840B7"/>
    <w:rsid w:val="00A9328E"/>
    <w:rsid w:val="00A97E87"/>
    <w:rsid w:val="00AA0281"/>
    <w:rsid w:val="00AA5E46"/>
    <w:rsid w:val="00AA6EB2"/>
    <w:rsid w:val="00AA7E5B"/>
    <w:rsid w:val="00AB1F64"/>
    <w:rsid w:val="00AB342B"/>
    <w:rsid w:val="00AB6075"/>
    <w:rsid w:val="00AC03C8"/>
    <w:rsid w:val="00AC0AC3"/>
    <w:rsid w:val="00AC141D"/>
    <w:rsid w:val="00AC19FF"/>
    <w:rsid w:val="00AC1B7D"/>
    <w:rsid w:val="00AC3432"/>
    <w:rsid w:val="00AC4B6E"/>
    <w:rsid w:val="00AC585E"/>
    <w:rsid w:val="00AD2CA8"/>
    <w:rsid w:val="00AD321A"/>
    <w:rsid w:val="00AD421E"/>
    <w:rsid w:val="00AD48C2"/>
    <w:rsid w:val="00AD543B"/>
    <w:rsid w:val="00AD7FB0"/>
    <w:rsid w:val="00AE1C7F"/>
    <w:rsid w:val="00AE5188"/>
    <w:rsid w:val="00AE7B98"/>
    <w:rsid w:val="00AF4162"/>
    <w:rsid w:val="00AF4211"/>
    <w:rsid w:val="00AF5407"/>
    <w:rsid w:val="00AF5FAD"/>
    <w:rsid w:val="00AF67D5"/>
    <w:rsid w:val="00B001B3"/>
    <w:rsid w:val="00B009A5"/>
    <w:rsid w:val="00B16BD1"/>
    <w:rsid w:val="00B16D99"/>
    <w:rsid w:val="00B1729C"/>
    <w:rsid w:val="00B172AC"/>
    <w:rsid w:val="00B21297"/>
    <w:rsid w:val="00B23235"/>
    <w:rsid w:val="00B23D52"/>
    <w:rsid w:val="00B240C0"/>
    <w:rsid w:val="00B24C8A"/>
    <w:rsid w:val="00B250E9"/>
    <w:rsid w:val="00B2584B"/>
    <w:rsid w:val="00B26B11"/>
    <w:rsid w:val="00B27C41"/>
    <w:rsid w:val="00B326A8"/>
    <w:rsid w:val="00B327E3"/>
    <w:rsid w:val="00B33DC5"/>
    <w:rsid w:val="00B349F4"/>
    <w:rsid w:val="00B34DC3"/>
    <w:rsid w:val="00B36EF6"/>
    <w:rsid w:val="00B37E4A"/>
    <w:rsid w:val="00B40FC9"/>
    <w:rsid w:val="00B420BA"/>
    <w:rsid w:val="00B43720"/>
    <w:rsid w:val="00B448F0"/>
    <w:rsid w:val="00B4583F"/>
    <w:rsid w:val="00B46DDD"/>
    <w:rsid w:val="00B47B04"/>
    <w:rsid w:val="00B509DA"/>
    <w:rsid w:val="00B51CF1"/>
    <w:rsid w:val="00B53E0A"/>
    <w:rsid w:val="00B54873"/>
    <w:rsid w:val="00B560BB"/>
    <w:rsid w:val="00B60D52"/>
    <w:rsid w:val="00B63A33"/>
    <w:rsid w:val="00B63F1A"/>
    <w:rsid w:val="00B711BE"/>
    <w:rsid w:val="00B73BDB"/>
    <w:rsid w:val="00B7661C"/>
    <w:rsid w:val="00B7704D"/>
    <w:rsid w:val="00B7786D"/>
    <w:rsid w:val="00B80A14"/>
    <w:rsid w:val="00B80C58"/>
    <w:rsid w:val="00B81B0F"/>
    <w:rsid w:val="00B81EB7"/>
    <w:rsid w:val="00B83B6F"/>
    <w:rsid w:val="00B83D2A"/>
    <w:rsid w:val="00B85036"/>
    <w:rsid w:val="00B900F1"/>
    <w:rsid w:val="00B93DA2"/>
    <w:rsid w:val="00B93DCE"/>
    <w:rsid w:val="00BA0C08"/>
    <w:rsid w:val="00BA10B0"/>
    <w:rsid w:val="00BA1B00"/>
    <w:rsid w:val="00BA1D74"/>
    <w:rsid w:val="00BA3927"/>
    <w:rsid w:val="00BA3A15"/>
    <w:rsid w:val="00BB103C"/>
    <w:rsid w:val="00BB3741"/>
    <w:rsid w:val="00BB5767"/>
    <w:rsid w:val="00BB6193"/>
    <w:rsid w:val="00BD0660"/>
    <w:rsid w:val="00BD1210"/>
    <w:rsid w:val="00BD12A6"/>
    <w:rsid w:val="00BD2906"/>
    <w:rsid w:val="00BD4D34"/>
    <w:rsid w:val="00BE0897"/>
    <w:rsid w:val="00BE2152"/>
    <w:rsid w:val="00BE35B7"/>
    <w:rsid w:val="00BF0750"/>
    <w:rsid w:val="00BF27E4"/>
    <w:rsid w:val="00BF2970"/>
    <w:rsid w:val="00BF2D52"/>
    <w:rsid w:val="00BF30B1"/>
    <w:rsid w:val="00BF33E2"/>
    <w:rsid w:val="00BF44C4"/>
    <w:rsid w:val="00BF5930"/>
    <w:rsid w:val="00BF59DB"/>
    <w:rsid w:val="00BF5E82"/>
    <w:rsid w:val="00BF6FE4"/>
    <w:rsid w:val="00BF7FDD"/>
    <w:rsid w:val="00C0147E"/>
    <w:rsid w:val="00C035E5"/>
    <w:rsid w:val="00C037C8"/>
    <w:rsid w:val="00C0453A"/>
    <w:rsid w:val="00C04C8F"/>
    <w:rsid w:val="00C055B2"/>
    <w:rsid w:val="00C05A7B"/>
    <w:rsid w:val="00C05D4D"/>
    <w:rsid w:val="00C06513"/>
    <w:rsid w:val="00C07A0E"/>
    <w:rsid w:val="00C07DE6"/>
    <w:rsid w:val="00C11788"/>
    <w:rsid w:val="00C118E6"/>
    <w:rsid w:val="00C12F8A"/>
    <w:rsid w:val="00C145DE"/>
    <w:rsid w:val="00C207BB"/>
    <w:rsid w:val="00C21F2C"/>
    <w:rsid w:val="00C23CCD"/>
    <w:rsid w:val="00C25692"/>
    <w:rsid w:val="00C2596A"/>
    <w:rsid w:val="00C33002"/>
    <w:rsid w:val="00C330D7"/>
    <w:rsid w:val="00C36C0C"/>
    <w:rsid w:val="00C37A3A"/>
    <w:rsid w:val="00C37BB1"/>
    <w:rsid w:val="00C4083A"/>
    <w:rsid w:val="00C42E02"/>
    <w:rsid w:val="00C450A7"/>
    <w:rsid w:val="00C46F7E"/>
    <w:rsid w:val="00C47D43"/>
    <w:rsid w:val="00C51ED1"/>
    <w:rsid w:val="00C526FF"/>
    <w:rsid w:val="00C546EE"/>
    <w:rsid w:val="00C54793"/>
    <w:rsid w:val="00C54F29"/>
    <w:rsid w:val="00C5634D"/>
    <w:rsid w:val="00C57503"/>
    <w:rsid w:val="00C5797A"/>
    <w:rsid w:val="00C61B4F"/>
    <w:rsid w:val="00C659A4"/>
    <w:rsid w:val="00C6742C"/>
    <w:rsid w:val="00C708C5"/>
    <w:rsid w:val="00C710D4"/>
    <w:rsid w:val="00C71308"/>
    <w:rsid w:val="00C73488"/>
    <w:rsid w:val="00C76348"/>
    <w:rsid w:val="00C77CF8"/>
    <w:rsid w:val="00C828AA"/>
    <w:rsid w:val="00C82959"/>
    <w:rsid w:val="00C83661"/>
    <w:rsid w:val="00C83A0F"/>
    <w:rsid w:val="00C84387"/>
    <w:rsid w:val="00C86CCF"/>
    <w:rsid w:val="00C877BB"/>
    <w:rsid w:val="00C906E5"/>
    <w:rsid w:val="00C90BEF"/>
    <w:rsid w:val="00C94231"/>
    <w:rsid w:val="00C96BDC"/>
    <w:rsid w:val="00C96EFB"/>
    <w:rsid w:val="00CA0573"/>
    <w:rsid w:val="00CA1C92"/>
    <w:rsid w:val="00CA4680"/>
    <w:rsid w:val="00CA6019"/>
    <w:rsid w:val="00CA7B16"/>
    <w:rsid w:val="00CB07D3"/>
    <w:rsid w:val="00CB0847"/>
    <w:rsid w:val="00CB1A92"/>
    <w:rsid w:val="00CB2FFE"/>
    <w:rsid w:val="00CB314D"/>
    <w:rsid w:val="00CB34F1"/>
    <w:rsid w:val="00CB3812"/>
    <w:rsid w:val="00CB510B"/>
    <w:rsid w:val="00CB7209"/>
    <w:rsid w:val="00CC20A7"/>
    <w:rsid w:val="00CC321A"/>
    <w:rsid w:val="00CC37C1"/>
    <w:rsid w:val="00CD0450"/>
    <w:rsid w:val="00CD096A"/>
    <w:rsid w:val="00CD0A9E"/>
    <w:rsid w:val="00CD15DE"/>
    <w:rsid w:val="00CD274A"/>
    <w:rsid w:val="00CD4EFF"/>
    <w:rsid w:val="00CD6725"/>
    <w:rsid w:val="00CD6F31"/>
    <w:rsid w:val="00CE0D7A"/>
    <w:rsid w:val="00CE33CA"/>
    <w:rsid w:val="00CE4D83"/>
    <w:rsid w:val="00CE6377"/>
    <w:rsid w:val="00CF051F"/>
    <w:rsid w:val="00CF55A0"/>
    <w:rsid w:val="00CF5735"/>
    <w:rsid w:val="00CF6846"/>
    <w:rsid w:val="00CF716C"/>
    <w:rsid w:val="00D023C0"/>
    <w:rsid w:val="00D0261B"/>
    <w:rsid w:val="00D02B07"/>
    <w:rsid w:val="00D031D8"/>
    <w:rsid w:val="00D06730"/>
    <w:rsid w:val="00D069E4"/>
    <w:rsid w:val="00D07DF5"/>
    <w:rsid w:val="00D10001"/>
    <w:rsid w:val="00D107AA"/>
    <w:rsid w:val="00D11567"/>
    <w:rsid w:val="00D15675"/>
    <w:rsid w:val="00D17642"/>
    <w:rsid w:val="00D179A5"/>
    <w:rsid w:val="00D21E42"/>
    <w:rsid w:val="00D248FC"/>
    <w:rsid w:val="00D25195"/>
    <w:rsid w:val="00D26FAC"/>
    <w:rsid w:val="00D308A0"/>
    <w:rsid w:val="00D30FB9"/>
    <w:rsid w:val="00D31F39"/>
    <w:rsid w:val="00D33A39"/>
    <w:rsid w:val="00D346D0"/>
    <w:rsid w:val="00D35FFA"/>
    <w:rsid w:val="00D372A8"/>
    <w:rsid w:val="00D37C93"/>
    <w:rsid w:val="00D4055A"/>
    <w:rsid w:val="00D436B2"/>
    <w:rsid w:val="00D502E8"/>
    <w:rsid w:val="00D5271B"/>
    <w:rsid w:val="00D5499C"/>
    <w:rsid w:val="00D5662E"/>
    <w:rsid w:val="00D56E56"/>
    <w:rsid w:val="00D578A4"/>
    <w:rsid w:val="00D6260F"/>
    <w:rsid w:val="00D65A46"/>
    <w:rsid w:val="00D703BE"/>
    <w:rsid w:val="00D71AF1"/>
    <w:rsid w:val="00D75FE5"/>
    <w:rsid w:val="00D76860"/>
    <w:rsid w:val="00D76C76"/>
    <w:rsid w:val="00D80135"/>
    <w:rsid w:val="00D80A5D"/>
    <w:rsid w:val="00D813FA"/>
    <w:rsid w:val="00D81FAA"/>
    <w:rsid w:val="00D82658"/>
    <w:rsid w:val="00D841FD"/>
    <w:rsid w:val="00D85D2F"/>
    <w:rsid w:val="00D87251"/>
    <w:rsid w:val="00D9067A"/>
    <w:rsid w:val="00D90E61"/>
    <w:rsid w:val="00D915C4"/>
    <w:rsid w:val="00D94E7A"/>
    <w:rsid w:val="00D950F6"/>
    <w:rsid w:val="00D96148"/>
    <w:rsid w:val="00D97127"/>
    <w:rsid w:val="00DA066E"/>
    <w:rsid w:val="00DA3799"/>
    <w:rsid w:val="00DA5E7A"/>
    <w:rsid w:val="00DA7F61"/>
    <w:rsid w:val="00DB0895"/>
    <w:rsid w:val="00DB0E9B"/>
    <w:rsid w:val="00DB1603"/>
    <w:rsid w:val="00DB3C8D"/>
    <w:rsid w:val="00DB3E49"/>
    <w:rsid w:val="00DB473D"/>
    <w:rsid w:val="00DB5BB3"/>
    <w:rsid w:val="00DC2656"/>
    <w:rsid w:val="00DC38F4"/>
    <w:rsid w:val="00DC460C"/>
    <w:rsid w:val="00DC4C15"/>
    <w:rsid w:val="00DC4D18"/>
    <w:rsid w:val="00DC6C58"/>
    <w:rsid w:val="00DC7E4B"/>
    <w:rsid w:val="00DD0EB3"/>
    <w:rsid w:val="00DD2645"/>
    <w:rsid w:val="00DD2955"/>
    <w:rsid w:val="00DD2FCC"/>
    <w:rsid w:val="00DD579D"/>
    <w:rsid w:val="00DD5C5A"/>
    <w:rsid w:val="00DD655D"/>
    <w:rsid w:val="00DD78F7"/>
    <w:rsid w:val="00DD7982"/>
    <w:rsid w:val="00DE1E9D"/>
    <w:rsid w:val="00DE6E0C"/>
    <w:rsid w:val="00DF01ED"/>
    <w:rsid w:val="00DF2C65"/>
    <w:rsid w:val="00DF424C"/>
    <w:rsid w:val="00DF5004"/>
    <w:rsid w:val="00DF568A"/>
    <w:rsid w:val="00DF7BA8"/>
    <w:rsid w:val="00E0024A"/>
    <w:rsid w:val="00E03E5C"/>
    <w:rsid w:val="00E108A9"/>
    <w:rsid w:val="00E113A1"/>
    <w:rsid w:val="00E13859"/>
    <w:rsid w:val="00E1440D"/>
    <w:rsid w:val="00E16315"/>
    <w:rsid w:val="00E17F15"/>
    <w:rsid w:val="00E21C07"/>
    <w:rsid w:val="00E22560"/>
    <w:rsid w:val="00E261FD"/>
    <w:rsid w:val="00E26562"/>
    <w:rsid w:val="00E30EC7"/>
    <w:rsid w:val="00E33A03"/>
    <w:rsid w:val="00E3446D"/>
    <w:rsid w:val="00E36D56"/>
    <w:rsid w:val="00E44555"/>
    <w:rsid w:val="00E45D72"/>
    <w:rsid w:val="00E46002"/>
    <w:rsid w:val="00E52562"/>
    <w:rsid w:val="00E5369B"/>
    <w:rsid w:val="00E53897"/>
    <w:rsid w:val="00E53C58"/>
    <w:rsid w:val="00E54481"/>
    <w:rsid w:val="00E54C93"/>
    <w:rsid w:val="00E56818"/>
    <w:rsid w:val="00E609EE"/>
    <w:rsid w:val="00E611D4"/>
    <w:rsid w:val="00E6157D"/>
    <w:rsid w:val="00E66746"/>
    <w:rsid w:val="00E67C1A"/>
    <w:rsid w:val="00E72485"/>
    <w:rsid w:val="00E7256C"/>
    <w:rsid w:val="00E74770"/>
    <w:rsid w:val="00E74811"/>
    <w:rsid w:val="00E74A6F"/>
    <w:rsid w:val="00E752F2"/>
    <w:rsid w:val="00E809C2"/>
    <w:rsid w:val="00E840AD"/>
    <w:rsid w:val="00E85838"/>
    <w:rsid w:val="00E859BE"/>
    <w:rsid w:val="00E86625"/>
    <w:rsid w:val="00E908E1"/>
    <w:rsid w:val="00E940CE"/>
    <w:rsid w:val="00E94397"/>
    <w:rsid w:val="00E9563A"/>
    <w:rsid w:val="00EA0C14"/>
    <w:rsid w:val="00EA1964"/>
    <w:rsid w:val="00EA2051"/>
    <w:rsid w:val="00EA50D6"/>
    <w:rsid w:val="00EA7945"/>
    <w:rsid w:val="00EB18CF"/>
    <w:rsid w:val="00EB1F34"/>
    <w:rsid w:val="00EB411A"/>
    <w:rsid w:val="00EB5653"/>
    <w:rsid w:val="00EB63A5"/>
    <w:rsid w:val="00EB7133"/>
    <w:rsid w:val="00EB7DD6"/>
    <w:rsid w:val="00EC1AA9"/>
    <w:rsid w:val="00EC1D1A"/>
    <w:rsid w:val="00EC238F"/>
    <w:rsid w:val="00EC261D"/>
    <w:rsid w:val="00EC3676"/>
    <w:rsid w:val="00EC5288"/>
    <w:rsid w:val="00EC6466"/>
    <w:rsid w:val="00EC7179"/>
    <w:rsid w:val="00EC772B"/>
    <w:rsid w:val="00EC79D1"/>
    <w:rsid w:val="00ED1620"/>
    <w:rsid w:val="00ED225E"/>
    <w:rsid w:val="00ED23D2"/>
    <w:rsid w:val="00ED37AB"/>
    <w:rsid w:val="00ED51EC"/>
    <w:rsid w:val="00ED70C5"/>
    <w:rsid w:val="00EE3088"/>
    <w:rsid w:val="00EE30CF"/>
    <w:rsid w:val="00EE321C"/>
    <w:rsid w:val="00EE362C"/>
    <w:rsid w:val="00EE3A29"/>
    <w:rsid w:val="00EF08F7"/>
    <w:rsid w:val="00EF1E52"/>
    <w:rsid w:val="00EF29D9"/>
    <w:rsid w:val="00EF2AF3"/>
    <w:rsid w:val="00EF3BF4"/>
    <w:rsid w:val="00EF5EA8"/>
    <w:rsid w:val="00EF75AC"/>
    <w:rsid w:val="00F01BBB"/>
    <w:rsid w:val="00F0384B"/>
    <w:rsid w:val="00F03DBC"/>
    <w:rsid w:val="00F05305"/>
    <w:rsid w:val="00F05847"/>
    <w:rsid w:val="00F0720E"/>
    <w:rsid w:val="00F0797C"/>
    <w:rsid w:val="00F07AB0"/>
    <w:rsid w:val="00F07C50"/>
    <w:rsid w:val="00F13829"/>
    <w:rsid w:val="00F1436A"/>
    <w:rsid w:val="00F16B2E"/>
    <w:rsid w:val="00F16F5E"/>
    <w:rsid w:val="00F2269E"/>
    <w:rsid w:val="00F238B7"/>
    <w:rsid w:val="00F23FFC"/>
    <w:rsid w:val="00F24180"/>
    <w:rsid w:val="00F258EA"/>
    <w:rsid w:val="00F261EC"/>
    <w:rsid w:val="00F2699A"/>
    <w:rsid w:val="00F269F7"/>
    <w:rsid w:val="00F26AE7"/>
    <w:rsid w:val="00F31053"/>
    <w:rsid w:val="00F31DFB"/>
    <w:rsid w:val="00F3353D"/>
    <w:rsid w:val="00F3372C"/>
    <w:rsid w:val="00F36210"/>
    <w:rsid w:val="00F3764A"/>
    <w:rsid w:val="00F417D1"/>
    <w:rsid w:val="00F46AE7"/>
    <w:rsid w:val="00F503F3"/>
    <w:rsid w:val="00F509DC"/>
    <w:rsid w:val="00F50B84"/>
    <w:rsid w:val="00F51404"/>
    <w:rsid w:val="00F54CDA"/>
    <w:rsid w:val="00F563F6"/>
    <w:rsid w:val="00F56F66"/>
    <w:rsid w:val="00F5777D"/>
    <w:rsid w:val="00F609B6"/>
    <w:rsid w:val="00F60F0E"/>
    <w:rsid w:val="00F623C0"/>
    <w:rsid w:val="00F627CF"/>
    <w:rsid w:val="00F628E7"/>
    <w:rsid w:val="00F62939"/>
    <w:rsid w:val="00F638B2"/>
    <w:rsid w:val="00F7047D"/>
    <w:rsid w:val="00F720FF"/>
    <w:rsid w:val="00F735F4"/>
    <w:rsid w:val="00F73EC0"/>
    <w:rsid w:val="00F75690"/>
    <w:rsid w:val="00F77480"/>
    <w:rsid w:val="00F80B0C"/>
    <w:rsid w:val="00F81346"/>
    <w:rsid w:val="00F825E9"/>
    <w:rsid w:val="00F8374F"/>
    <w:rsid w:val="00F85A50"/>
    <w:rsid w:val="00F8643B"/>
    <w:rsid w:val="00F86CED"/>
    <w:rsid w:val="00F93280"/>
    <w:rsid w:val="00F9458E"/>
    <w:rsid w:val="00F94E00"/>
    <w:rsid w:val="00F94F86"/>
    <w:rsid w:val="00FA1861"/>
    <w:rsid w:val="00FB0E63"/>
    <w:rsid w:val="00FB161A"/>
    <w:rsid w:val="00FB1B77"/>
    <w:rsid w:val="00FB3C74"/>
    <w:rsid w:val="00FB4AD0"/>
    <w:rsid w:val="00FB66E2"/>
    <w:rsid w:val="00FD0CB9"/>
    <w:rsid w:val="00FD1EF8"/>
    <w:rsid w:val="00FD2C4C"/>
    <w:rsid w:val="00FD7201"/>
    <w:rsid w:val="00FD747A"/>
    <w:rsid w:val="00FE0632"/>
    <w:rsid w:val="00FE0756"/>
    <w:rsid w:val="00FE1502"/>
    <w:rsid w:val="00FE1DE7"/>
    <w:rsid w:val="00FE4069"/>
    <w:rsid w:val="00FE4953"/>
    <w:rsid w:val="00FE4D37"/>
    <w:rsid w:val="00FE5FF1"/>
    <w:rsid w:val="00FF0B91"/>
    <w:rsid w:val="00FF1022"/>
    <w:rsid w:val="00FF265B"/>
    <w:rsid w:val="00FF49EC"/>
    <w:rsid w:val="00FF5C44"/>
    <w:rsid w:val="00FF71A0"/>
  </w:rsids>
  <m:mathPr>
    <m:mathFont m:val="Cambria Math"/>
    <m:brkBin m:val="before"/>
    <m:brkBinSub m:val="--"/>
    <m:smallFrac m:val="0"/>
    <m:dispDef/>
    <m:lMargin m:val="0"/>
    <m:rMargin m:val="0"/>
    <m:defJc m:val="centerGroup"/>
    <m:wrapIndent m:val="1440"/>
    <m:intLim m:val="subSup"/>
    <m:naryLim m:val="undOvr"/>
  </m:mathPr>
  <w:themeFontLang w:val="en-US" w:eastAsia="ko-KR" w:bidi="hi-I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76129">
      <o:colormru v:ext="edit" colors="#2106c6,#1d05ab,#1052c8,#1379c5"/>
    </o:shapedefaults>
    <o:shapelayout v:ext="edit">
      <o:idmap v:ext="edit" data="1"/>
    </o:shapelayout>
  </w:shapeDefaults>
  <w:decimalSymbol w:val="."/>
  <w:listSeparator w:val=","/>
  <w14:docId w14:val="4F2117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en-US" w:eastAsia="ko-KR"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FE5FF1"/>
    <w:pPr>
      <w:spacing w:after="120"/>
      <w:jc w:val="both"/>
    </w:pPr>
    <w:rPr>
      <w:rFonts w:ascii="Arial" w:hAnsi="Arial"/>
      <w:sz w:val="22"/>
      <w:lang w:eastAsia="en-US"/>
    </w:rPr>
  </w:style>
  <w:style w:type="paragraph" w:styleId="Heading1">
    <w:name w:val="heading 1"/>
    <w:basedOn w:val="Normal"/>
    <w:next w:val="ParaText"/>
    <w:link w:val="Heading1Char"/>
    <w:qFormat/>
    <w:rsid w:val="00FE5FF1"/>
    <w:pPr>
      <w:keepNext/>
      <w:numPr>
        <w:numId w:val="5"/>
      </w:numPr>
      <w:spacing w:after="240"/>
      <w:outlineLvl w:val="0"/>
    </w:pPr>
    <w:rPr>
      <w:b/>
      <w:kern w:val="28"/>
      <w:sz w:val="34"/>
    </w:rPr>
  </w:style>
  <w:style w:type="paragraph" w:styleId="Heading2">
    <w:name w:val="heading 2"/>
    <w:basedOn w:val="Normal"/>
    <w:next w:val="ParaText"/>
    <w:qFormat/>
    <w:rsid w:val="00FE5FF1"/>
    <w:pPr>
      <w:keepNext/>
      <w:numPr>
        <w:ilvl w:val="1"/>
        <w:numId w:val="5"/>
      </w:numPr>
      <w:spacing w:after="240"/>
      <w:outlineLvl w:val="1"/>
    </w:pPr>
    <w:rPr>
      <w:b/>
      <w:sz w:val="30"/>
    </w:rPr>
  </w:style>
  <w:style w:type="paragraph" w:styleId="Heading3">
    <w:name w:val="heading 3"/>
    <w:basedOn w:val="Normal"/>
    <w:next w:val="ParaText"/>
    <w:qFormat/>
    <w:rsid w:val="00FE5FF1"/>
    <w:pPr>
      <w:keepNext/>
      <w:numPr>
        <w:ilvl w:val="2"/>
        <w:numId w:val="5"/>
      </w:numPr>
      <w:spacing w:after="240"/>
      <w:outlineLvl w:val="2"/>
    </w:pPr>
    <w:rPr>
      <w:b/>
      <w:sz w:val="26"/>
    </w:rPr>
  </w:style>
  <w:style w:type="paragraph" w:styleId="Heading4">
    <w:name w:val="heading 4"/>
    <w:basedOn w:val="Normal"/>
    <w:next w:val="ParaText"/>
    <w:qFormat/>
    <w:rsid w:val="00FE5FF1"/>
    <w:pPr>
      <w:keepNext/>
      <w:numPr>
        <w:ilvl w:val="3"/>
        <w:numId w:val="5"/>
      </w:numPr>
      <w:spacing w:after="240"/>
      <w:outlineLvl w:val="3"/>
    </w:pPr>
    <w:rPr>
      <w:b/>
    </w:rPr>
  </w:style>
  <w:style w:type="paragraph" w:styleId="Heading5">
    <w:name w:val="heading 5"/>
    <w:basedOn w:val="Normal"/>
    <w:next w:val="ParaText"/>
    <w:qFormat/>
    <w:rsid w:val="00FE5FF1"/>
    <w:pPr>
      <w:keepNext/>
      <w:numPr>
        <w:ilvl w:val="4"/>
        <w:numId w:val="5"/>
      </w:numPr>
      <w:spacing w:after="240"/>
      <w:outlineLvl w:val="4"/>
    </w:pPr>
    <w:rPr>
      <w:b/>
    </w:rPr>
  </w:style>
  <w:style w:type="paragraph" w:styleId="Heading6">
    <w:name w:val="heading 6"/>
    <w:basedOn w:val="Normal"/>
    <w:next w:val="ParaText"/>
    <w:qFormat/>
    <w:rsid w:val="00FE5FF1"/>
    <w:pPr>
      <w:numPr>
        <w:ilvl w:val="5"/>
        <w:numId w:val="5"/>
      </w:numPr>
      <w:spacing w:after="240"/>
      <w:outlineLvl w:val="5"/>
    </w:pPr>
    <w:rPr>
      <w:b/>
    </w:rPr>
  </w:style>
  <w:style w:type="paragraph" w:styleId="Heading7">
    <w:name w:val="heading 7"/>
    <w:basedOn w:val="Normal"/>
    <w:next w:val="ParaText"/>
    <w:qFormat/>
    <w:rsid w:val="00FE5FF1"/>
    <w:pPr>
      <w:spacing w:after="240"/>
      <w:outlineLvl w:val="6"/>
    </w:pPr>
    <w:rPr>
      <w:b/>
      <w:i/>
      <w:sz w:val="26"/>
    </w:rPr>
  </w:style>
  <w:style w:type="paragraph" w:styleId="Heading8">
    <w:name w:val="heading 8"/>
    <w:basedOn w:val="Normal"/>
    <w:next w:val="ParaText"/>
    <w:qFormat/>
    <w:rsid w:val="00FE5FF1"/>
    <w:pPr>
      <w:spacing w:after="240"/>
      <w:outlineLvl w:val="7"/>
    </w:pPr>
    <w:rPr>
      <w:b/>
    </w:rPr>
  </w:style>
  <w:style w:type="paragraph" w:styleId="Heading9">
    <w:name w:val="heading 9"/>
    <w:basedOn w:val="Normal"/>
    <w:next w:val="Normal"/>
    <w:qFormat/>
    <w:rsid w:val="00FE5FF1"/>
    <w:pPr>
      <w:keepNext/>
      <w:outlineLvl w:val="8"/>
    </w:pPr>
    <w:rPr>
      <w:b/>
      <w:bCs/>
      <w:sz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Text">
    <w:name w:val="ParaText"/>
    <w:basedOn w:val="Normal"/>
    <w:link w:val="ParaTextChar1"/>
    <w:rsid w:val="00FE5FF1"/>
    <w:pPr>
      <w:spacing w:after="240" w:line="300" w:lineRule="auto"/>
    </w:pPr>
  </w:style>
  <w:style w:type="paragraph" w:styleId="Header">
    <w:name w:val="header"/>
    <w:basedOn w:val="Normal"/>
    <w:rsid w:val="00FE5FF1"/>
    <w:pPr>
      <w:tabs>
        <w:tab w:val="center" w:pos="4320"/>
        <w:tab w:val="right" w:pos="8640"/>
      </w:tabs>
    </w:pPr>
    <w:rPr>
      <w:b/>
    </w:rPr>
  </w:style>
  <w:style w:type="paragraph" w:styleId="Footer">
    <w:name w:val="footer"/>
    <w:basedOn w:val="Normal"/>
    <w:rsid w:val="00FE5FF1"/>
    <w:pPr>
      <w:pBdr>
        <w:top w:val="single" w:sz="12" w:space="1" w:color="auto"/>
      </w:pBdr>
      <w:tabs>
        <w:tab w:val="right" w:pos="9360"/>
      </w:tabs>
      <w:spacing w:after="0"/>
    </w:pPr>
    <w:rPr>
      <w:i/>
      <w:sz w:val="18"/>
    </w:rPr>
  </w:style>
  <w:style w:type="character" w:styleId="PageNumber">
    <w:name w:val="page number"/>
    <w:basedOn w:val="DefaultParagraphFont"/>
    <w:rsid w:val="00FE5FF1"/>
  </w:style>
  <w:style w:type="paragraph" w:styleId="TOC1">
    <w:name w:val="toc 1"/>
    <w:basedOn w:val="Normal"/>
    <w:next w:val="Normal"/>
    <w:uiPriority w:val="39"/>
    <w:rsid w:val="00FE5FF1"/>
    <w:pPr>
      <w:tabs>
        <w:tab w:val="left" w:pos="432"/>
        <w:tab w:val="right" w:leader="dot" w:pos="9360"/>
      </w:tabs>
      <w:ind w:left="432" w:hanging="432"/>
    </w:pPr>
    <w:rPr>
      <w:rFonts w:cs="Arial"/>
      <w:b/>
      <w:noProof/>
    </w:rPr>
  </w:style>
  <w:style w:type="paragraph" w:customStyle="1" w:styleId="TOCTitle">
    <w:name w:val="TOC Title"/>
    <w:basedOn w:val="Header"/>
    <w:rsid w:val="00FE5FF1"/>
    <w:pPr>
      <w:pBdr>
        <w:top w:val="single" w:sz="12" w:space="18" w:color="auto"/>
        <w:bottom w:val="single" w:sz="4" w:space="21" w:color="auto"/>
      </w:pBdr>
      <w:spacing w:before="240" w:after="240"/>
    </w:pPr>
    <w:rPr>
      <w:sz w:val="42"/>
    </w:rPr>
  </w:style>
  <w:style w:type="paragraph" w:styleId="TOC9">
    <w:name w:val="toc 9"/>
    <w:basedOn w:val="Normal"/>
    <w:next w:val="Normal"/>
    <w:autoRedefine/>
    <w:uiPriority w:val="39"/>
    <w:rsid w:val="00FE5FF1"/>
    <w:pPr>
      <w:tabs>
        <w:tab w:val="right" w:leader="dot" w:pos="9360"/>
      </w:tabs>
      <w:spacing w:after="0"/>
      <w:jc w:val="left"/>
    </w:pPr>
    <w:rPr>
      <w:rFonts w:cs="Arial"/>
      <w:noProof/>
      <w:sz w:val="24"/>
      <w:szCs w:val="24"/>
    </w:rPr>
  </w:style>
  <w:style w:type="paragraph" w:customStyle="1" w:styleId="ExhLst">
    <w:name w:val="Exh_Lst"/>
    <w:basedOn w:val="Normal"/>
    <w:rsid w:val="00FE5FF1"/>
    <w:pPr>
      <w:spacing w:after="240"/>
    </w:pPr>
    <w:rPr>
      <w:b/>
      <w:u w:val="single"/>
    </w:rPr>
  </w:style>
  <w:style w:type="paragraph" w:customStyle="1" w:styleId="1">
    <w:name w:val="1"/>
    <w:aliases w:val="a,i Seq"/>
    <w:basedOn w:val="Normal"/>
    <w:rsid w:val="00FE5FF1"/>
    <w:pPr>
      <w:numPr>
        <w:numId w:val="7"/>
      </w:numPr>
      <w:tabs>
        <w:tab w:val="left" w:pos="1800"/>
        <w:tab w:val="left" w:pos="2160"/>
        <w:tab w:val="left" w:pos="2520"/>
      </w:tabs>
      <w:spacing w:after="240" w:line="300" w:lineRule="auto"/>
    </w:pPr>
  </w:style>
  <w:style w:type="paragraph" w:customStyle="1" w:styleId="Bullet1">
    <w:name w:val="Bullet1"/>
    <w:basedOn w:val="Normal"/>
    <w:rsid w:val="00FE5FF1"/>
    <w:pPr>
      <w:numPr>
        <w:numId w:val="1"/>
      </w:numPr>
      <w:spacing w:after="0" w:line="300" w:lineRule="auto"/>
    </w:pPr>
  </w:style>
  <w:style w:type="paragraph" w:customStyle="1" w:styleId="Bullet1HRt">
    <w:name w:val="Bullet1[HRt]"/>
    <w:basedOn w:val="Normal"/>
    <w:rsid w:val="00FE5FF1"/>
    <w:pPr>
      <w:numPr>
        <w:numId w:val="2"/>
      </w:numPr>
      <w:spacing w:after="240" w:line="300" w:lineRule="auto"/>
    </w:pPr>
  </w:style>
  <w:style w:type="paragraph" w:customStyle="1" w:styleId="Bullet2">
    <w:name w:val="Bullet2"/>
    <w:basedOn w:val="Normal"/>
    <w:rsid w:val="00FE5FF1"/>
    <w:pPr>
      <w:numPr>
        <w:numId w:val="3"/>
      </w:numPr>
      <w:spacing w:after="0" w:line="300" w:lineRule="auto"/>
    </w:pPr>
  </w:style>
  <w:style w:type="paragraph" w:customStyle="1" w:styleId="Bullet2HRt">
    <w:name w:val="Bullet2[HRt]"/>
    <w:basedOn w:val="Bullet2"/>
    <w:rsid w:val="00FE5FF1"/>
    <w:pPr>
      <w:numPr>
        <w:numId w:val="4"/>
      </w:numPr>
      <w:spacing w:after="240"/>
    </w:pPr>
  </w:style>
  <w:style w:type="paragraph" w:customStyle="1" w:styleId="Exhibit">
    <w:name w:val="Exhibit"/>
    <w:basedOn w:val="Normal"/>
    <w:next w:val="Normal"/>
    <w:rsid w:val="00FE5FF1"/>
    <w:pPr>
      <w:spacing w:after="240"/>
    </w:pPr>
    <w:rPr>
      <w:b/>
    </w:rPr>
  </w:style>
  <w:style w:type="paragraph" w:styleId="TableofFigures">
    <w:name w:val="table of figures"/>
    <w:basedOn w:val="Normal"/>
    <w:next w:val="Normal"/>
    <w:uiPriority w:val="99"/>
    <w:rsid w:val="00FE5FF1"/>
    <w:pPr>
      <w:ind w:left="440" w:hanging="440"/>
    </w:pPr>
  </w:style>
  <w:style w:type="paragraph" w:styleId="TOC2">
    <w:name w:val="toc 2"/>
    <w:basedOn w:val="Normal"/>
    <w:next w:val="Normal"/>
    <w:autoRedefine/>
    <w:uiPriority w:val="39"/>
    <w:rsid w:val="007C665A"/>
    <w:pPr>
      <w:tabs>
        <w:tab w:val="left" w:pos="1008"/>
        <w:tab w:val="right" w:leader="dot" w:pos="9360"/>
      </w:tabs>
      <w:ind w:left="1440" w:hanging="1008"/>
    </w:pPr>
    <w:rPr>
      <w:noProof/>
    </w:rPr>
  </w:style>
  <w:style w:type="paragraph" w:styleId="TOC3">
    <w:name w:val="toc 3"/>
    <w:basedOn w:val="Normal"/>
    <w:next w:val="Normal"/>
    <w:autoRedefine/>
    <w:uiPriority w:val="39"/>
    <w:rsid w:val="004B21FF"/>
    <w:pPr>
      <w:tabs>
        <w:tab w:val="left" w:pos="1440"/>
        <w:tab w:val="left" w:pos="1728"/>
        <w:tab w:val="right" w:leader="dot" w:pos="9360"/>
      </w:tabs>
      <w:ind w:left="1710" w:hanging="702"/>
    </w:pPr>
    <w:rPr>
      <w:noProof/>
    </w:rPr>
  </w:style>
  <w:style w:type="paragraph" w:styleId="TOC4">
    <w:name w:val="toc 4"/>
    <w:basedOn w:val="Normal"/>
    <w:next w:val="Normal"/>
    <w:autoRedefine/>
    <w:uiPriority w:val="39"/>
    <w:rsid w:val="00FE5FF1"/>
    <w:pPr>
      <w:tabs>
        <w:tab w:val="left" w:pos="2592"/>
        <w:tab w:val="right" w:leader="dot" w:pos="9360"/>
      </w:tabs>
      <w:ind w:left="-810" w:firstLine="2538"/>
    </w:pPr>
    <w:rPr>
      <w:noProof/>
    </w:rPr>
  </w:style>
  <w:style w:type="paragraph" w:styleId="TOC5">
    <w:name w:val="toc 5"/>
    <w:basedOn w:val="Normal"/>
    <w:next w:val="Normal"/>
    <w:autoRedefine/>
    <w:uiPriority w:val="39"/>
    <w:rsid w:val="00FE5FF1"/>
    <w:pPr>
      <w:tabs>
        <w:tab w:val="left" w:pos="2736"/>
        <w:tab w:val="left" w:pos="3672"/>
        <w:tab w:val="right" w:leader="dot" w:pos="9360"/>
      </w:tabs>
      <w:ind w:left="3600" w:hanging="900"/>
    </w:pPr>
    <w:rPr>
      <w:noProof/>
    </w:rPr>
  </w:style>
  <w:style w:type="paragraph" w:styleId="TOC6">
    <w:name w:val="toc 6"/>
    <w:basedOn w:val="Normal"/>
    <w:next w:val="Normal"/>
    <w:autoRedefine/>
    <w:uiPriority w:val="39"/>
    <w:rsid w:val="00FE5FF1"/>
    <w:pPr>
      <w:ind w:left="1100"/>
    </w:pPr>
  </w:style>
  <w:style w:type="paragraph" w:styleId="TOC7">
    <w:name w:val="toc 7"/>
    <w:basedOn w:val="Normal"/>
    <w:next w:val="Normal"/>
    <w:autoRedefine/>
    <w:uiPriority w:val="39"/>
    <w:rsid w:val="00FE5FF1"/>
    <w:pPr>
      <w:tabs>
        <w:tab w:val="right" w:leader="dot" w:pos="9360"/>
      </w:tabs>
      <w:jc w:val="left"/>
    </w:pPr>
    <w:rPr>
      <w:b/>
      <w:noProof/>
    </w:rPr>
  </w:style>
  <w:style w:type="paragraph" w:styleId="TOC8">
    <w:name w:val="toc 8"/>
    <w:basedOn w:val="Normal"/>
    <w:next w:val="Normal"/>
    <w:autoRedefine/>
    <w:uiPriority w:val="39"/>
    <w:rsid w:val="00FE5FF1"/>
    <w:pPr>
      <w:ind w:left="1540"/>
    </w:pPr>
  </w:style>
  <w:style w:type="paragraph" w:styleId="Caption">
    <w:name w:val="caption"/>
    <w:basedOn w:val="Normal"/>
    <w:next w:val="ParaText"/>
    <w:autoRedefine/>
    <w:qFormat/>
    <w:rsid w:val="00412550"/>
    <w:pPr>
      <w:spacing w:before="120"/>
      <w:ind w:right="-180"/>
      <w:jc w:val="center"/>
    </w:pPr>
    <w:rPr>
      <w:noProof/>
      <w:lang w:eastAsia="zh-CN"/>
    </w:rPr>
  </w:style>
  <w:style w:type="paragraph" w:styleId="Title">
    <w:name w:val="Title"/>
    <w:basedOn w:val="Normal"/>
    <w:next w:val="Subtitle"/>
    <w:qFormat/>
    <w:rsid w:val="00FE5FF1"/>
    <w:pPr>
      <w:keepNext/>
      <w:keepLines/>
      <w:tabs>
        <w:tab w:val="left" w:pos="576"/>
      </w:tabs>
      <w:spacing w:before="240" w:after="240"/>
      <w:jc w:val="center"/>
    </w:pPr>
    <w:rPr>
      <w:kern w:val="28"/>
      <w:sz w:val="48"/>
    </w:rPr>
  </w:style>
  <w:style w:type="character" w:styleId="Hyperlink">
    <w:name w:val="Hyperlink"/>
    <w:basedOn w:val="DefaultParagraphFont"/>
    <w:uiPriority w:val="99"/>
    <w:rsid w:val="00FE5FF1"/>
    <w:rPr>
      <w:color w:val="0000FF"/>
      <w:u w:val="single"/>
    </w:rPr>
  </w:style>
  <w:style w:type="paragraph" w:customStyle="1" w:styleId="Bullet3">
    <w:name w:val="Bullet3"/>
    <w:basedOn w:val="Normal"/>
    <w:rsid w:val="00FE5FF1"/>
    <w:pPr>
      <w:numPr>
        <w:numId w:val="6"/>
      </w:numPr>
      <w:tabs>
        <w:tab w:val="clear" w:pos="1080"/>
        <w:tab w:val="num" w:pos="1440"/>
      </w:tabs>
      <w:ind w:left="1440"/>
    </w:pPr>
  </w:style>
  <w:style w:type="paragraph" w:customStyle="1" w:styleId="Bullet3HRt">
    <w:name w:val="Bullet3[HRt]"/>
    <w:basedOn w:val="Bullet3"/>
    <w:rsid w:val="00FE5FF1"/>
    <w:pPr>
      <w:numPr>
        <w:ilvl w:val="1"/>
      </w:numPr>
      <w:spacing w:after="240" w:line="300" w:lineRule="auto"/>
    </w:pPr>
  </w:style>
  <w:style w:type="character" w:styleId="FollowedHyperlink">
    <w:name w:val="FollowedHyperlink"/>
    <w:basedOn w:val="DefaultParagraphFont"/>
    <w:rsid w:val="00FE5FF1"/>
    <w:rPr>
      <w:color w:val="800080"/>
      <w:u w:val="single"/>
    </w:rPr>
  </w:style>
  <w:style w:type="paragraph" w:customStyle="1" w:styleId="Definition">
    <w:name w:val="Definition"/>
    <w:basedOn w:val="Normal"/>
    <w:rsid w:val="00FE5FF1"/>
    <w:pPr>
      <w:spacing w:after="0"/>
      <w:ind w:left="720"/>
      <w:jc w:val="left"/>
    </w:pPr>
    <w:rPr>
      <w:sz w:val="24"/>
    </w:rPr>
  </w:style>
  <w:style w:type="paragraph" w:customStyle="1" w:styleId="confidential">
    <w:name w:val="confidential"/>
    <w:basedOn w:val="Normal"/>
    <w:rsid w:val="00FE5FF1"/>
    <w:pPr>
      <w:spacing w:after="0"/>
      <w:jc w:val="center"/>
    </w:pPr>
    <w:rPr>
      <w:rFonts w:ascii="Times New Roman" w:hAnsi="Times New Roman"/>
      <w:b/>
      <w:sz w:val="24"/>
    </w:rPr>
  </w:style>
  <w:style w:type="paragraph" w:styleId="Subtitle">
    <w:name w:val="Subtitle"/>
    <w:basedOn w:val="Normal"/>
    <w:qFormat/>
    <w:rsid w:val="00FE5FF1"/>
    <w:pPr>
      <w:spacing w:after="60"/>
      <w:jc w:val="center"/>
      <w:outlineLvl w:val="1"/>
    </w:pPr>
    <w:rPr>
      <w:rFonts w:cs="Arial"/>
      <w:sz w:val="24"/>
      <w:szCs w:val="24"/>
    </w:rPr>
  </w:style>
  <w:style w:type="paragraph" w:styleId="FootnoteText">
    <w:name w:val="footnote text"/>
    <w:aliases w:val="ft,Footnote Text Char,fn,Footnote Text Char1,Footnote Text Char Char,Footnote Text Char1 Char,Footnote Text Char Char Char,Footnote Text Char1 Char Char Char1,Footnote Text Char Char Char Char Char1,Footnote Text Char Char1,ft Char,f"/>
    <w:basedOn w:val="Normal"/>
    <w:semiHidden/>
    <w:rsid w:val="00FE5FF1"/>
    <w:pPr>
      <w:suppressAutoHyphens/>
      <w:spacing w:before="50" w:after="0"/>
      <w:ind w:left="216" w:hanging="216"/>
      <w:jc w:val="left"/>
    </w:pPr>
    <w:rPr>
      <w:kern w:val="16"/>
      <w:sz w:val="18"/>
    </w:rPr>
  </w:style>
  <w:style w:type="character" w:styleId="FootnoteReference">
    <w:name w:val="footnote reference"/>
    <w:aliases w:val="o,fr,(NECG) Footnote Reference,Style 17,Style 20,Style 13,Style 12,o1,fr1,o2,fr2,o3,fr3,Style 15,Style 9,Style 18,Style 7"/>
    <w:basedOn w:val="DefaultParagraphFont"/>
    <w:semiHidden/>
    <w:rsid w:val="00FE5FF1"/>
    <w:rPr>
      <w:sz w:val="20"/>
      <w:vertAlign w:val="superscript"/>
    </w:rPr>
  </w:style>
  <w:style w:type="paragraph" w:styleId="BodyText3">
    <w:name w:val="Body Text 3"/>
    <w:basedOn w:val="Normal"/>
    <w:rsid w:val="00FE5FF1"/>
    <w:pPr>
      <w:spacing w:after="0"/>
      <w:jc w:val="left"/>
    </w:pPr>
    <w:rPr>
      <w:rFonts w:ascii="Times New Roman" w:hAnsi="Times New Roman"/>
      <w:sz w:val="16"/>
      <w:szCs w:val="24"/>
    </w:rPr>
  </w:style>
  <w:style w:type="paragraph" w:styleId="BodyText">
    <w:name w:val="Body Text"/>
    <w:basedOn w:val="Normal"/>
    <w:rsid w:val="00FE5FF1"/>
  </w:style>
  <w:style w:type="character" w:styleId="Strong">
    <w:name w:val="Strong"/>
    <w:basedOn w:val="DefaultParagraphFont"/>
    <w:qFormat/>
    <w:rsid w:val="00FE5FF1"/>
    <w:rPr>
      <w:b/>
      <w:bCs/>
    </w:rPr>
  </w:style>
  <w:style w:type="paragraph" w:styleId="BalloonText">
    <w:name w:val="Balloon Text"/>
    <w:basedOn w:val="Normal"/>
    <w:semiHidden/>
    <w:rsid w:val="00FE5FF1"/>
    <w:rPr>
      <w:rFonts w:ascii="Tahoma" w:hAnsi="Tahoma" w:cs="Tahoma"/>
      <w:sz w:val="16"/>
      <w:szCs w:val="16"/>
    </w:rPr>
  </w:style>
  <w:style w:type="paragraph" w:styleId="DocumentMap">
    <w:name w:val="Document Map"/>
    <w:basedOn w:val="Normal"/>
    <w:semiHidden/>
    <w:rsid w:val="00034A24"/>
    <w:pPr>
      <w:shd w:val="clear" w:color="auto" w:fill="000080"/>
    </w:pPr>
    <w:rPr>
      <w:rFonts w:ascii="Tahoma" w:hAnsi="Tahoma" w:cs="Tahoma"/>
      <w:sz w:val="20"/>
    </w:rPr>
  </w:style>
  <w:style w:type="character" w:styleId="CommentReference">
    <w:name w:val="annotation reference"/>
    <w:basedOn w:val="DefaultParagraphFont"/>
    <w:semiHidden/>
    <w:rsid w:val="00D023C0"/>
    <w:rPr>
      <w:sz w:val="16"/>
      <w:szCs w:val="16"/>
    </w:rPr>
  </w:style>
  <w:style w:type="paragraph" w:styleId="CommentText">
    <w:name w:val="annotation text"/>
    <w:basedOn w:val="Normal"/>
    <w:semiHidden/>
    <w:rsid w:val="00D023C0"/>
    <w:rPr>
      <w:sz w:val="20"/>
    </w:rPr>
  </w:style>
  <w:style w:type="paragraph" w:styleId="CommentSubject">
    <w:name w:val="annotation subject"/>
    <w:basedOn w:val="CommentText"/>
    <w:next w:val="CommentText"/>
    <w:semiHidden/>
    <w:rsid w:val="00D023C0"/>
    <w:rPr>
      <w:b/>
      <w:bCs/>
    </w:rPr>
  </w:style>
  <w:style w:type="paragraph" w:customStyle="1" w:styleId="StyleLinespacing15lines">
    <w:name w:val="Style Line spacing:  1.5 lines"/>
    <w:basedOn w:val="Normal"/>
    <w:rsid w:val="007F2606"/>
    <w:pPr>
      <w:spacing w:before="60" w:after="0" w:line="360" w:lineRule="auto"/>
      <w:jc w:val="left"/>
    </w:pPr>
    <w:rPr>
      <w:rFonts w:ascii="Times New Roman" w:eastAsia="SimSun" w:hAnsi="Times New Roman"/>
      <w:sz w:val="24"/>
    </w:rPr>
  </w:style>
  <w:style w:type="paragraph" w:styleId="BodyTextIndent">
    <w:name w:val="Body Text Indent"/>
    <w:basedOn w:val="Normal"/>
    <w:rsid w:val="003971D0"/>
    <w:pPr>
      <w:ind w:left="360"/>
    </w:pPr>
  </w:style>
  <w:style w:type="character" w:customStyle="1" w:styleId="Heading1Char">
    <w:name w:val="Heading 1 Char"/>
    <w:basedOn w:val="DefaultParagraphFont"/>
    <w:link w:val="Heading1"/>
    <w:rsid w:val="003E3689"/>
    <w:rPr>
      <w:rFonts w:ascii="Arial" w:hAnsi="Arial"/>
      <w:b/>
      <w:kern w:val="28"/>
      <w:sz w:val="34"/>
      <w:lang w:val="en-US" w:eastAsia="en-US" w:bidi="ar-SA"/>
    </w:rPr>
  </w:style>
  <w:style w:type="paragraph" w:styleId="Revision">
    <w:name w:val="Revision"/>
    <w:hidden/>
    <w:uiPriority w:val="99"/>
    <w:semiHidden/>
    <w:rsid w:val="00A206C3"/>
    <w:rPr>
      <w:rFonts w:ascii="Arial" w:hAnsi="Arial"/>
      <w:sz w:val="22"/>
      <w:lang w:eastAsia="en-US"/>
    </w:rPr>
  </w:style>
  <w:style w:type="paragraph" w:styleId="NormalWeb">
    <w:name w:val="Normal (Web)"/>
    <w:basedOn w:val="Normal"/>
    <w:uiPriority w:val="99"/>
    <w:unhideWhenUsed/>
    <w:rsid w:val="006C7FD5"/>
    <w:pPr>
      <w:spacing w:before="100" w:beforeAutospacing="1" w:after="100" w:afterAutospacing="1"/>
      <w:jc w:val="left"/>
    </w:pPr>
    <w:rPr>
      <w:rFonts w:ascii="Times New Roman" w:eastAsiaTheme="minorEastAsia" w:hAnsi="Times New Roman"/>
      <w:sz w:val="24"/>
      <w:szCs w:val="24"/>
      <w:lang w:eastAsia="zh-CN"/>
    </w:rPr>
  </w:style>
  <w:style w:type="character" w:customStyle="1" w:styleId="ParaTextChar1">
    <w:name w:val="ParaText Char1"/>
    <w:link w:val="ParaText"/>
    <w:locked/>
    <w:rsid w:val="00B80C58"/>
    <w:rPr>
      <w:rFonts w:ascii="Arial" w:hAnsi="Arial"/>
      <w:sz w:val="22"/>
      <w:lang w:eastAsia="en-US"/>
    </w:rPr>
  </w:style>
  <w:style w:type="paragraph" w:styleId="ListParagraph">
    <w:name w:val="List Paragraph"/>
    <w:basedOn w:val="Normal"/>
    <w:uiPriority w:val="34"/>
    <w:qFormat/>
    <w:rsid w:val="00CE0D7A"/>
    <w:pPr>
      <w:numPr>
        <w:numId w:val="42"/>
      </w:numPr>
      <w:spacing w:after="0"/>
      <w:jc w:val="left"/>
    </w:pPr>
    <w:rPr>
      <w:szCs w:val="22"/>
    </w:rPr>
  </w:style>
  <w:style w:type="paragraph" w:customStyle="1" w:styleId="Table">
    <w:name w:val="Table"/>
    <w:basedOn w:val="Normal"/>
    <w:rsid w:val="00CE0D7A"/>
    <w:pPr>
      <w:spacing w:after="0"/>
      <w:jc w:val="center"/>
    </w:pPr>
    <w:rPr>
      <w:rFonts w:ascii="Times New Roman" w:eastAsiaTheme="minorHAnsi"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6829786">
      <w:bodyDiv w:val="1"/>
      <w:marLeft w:val="0"/>
      <w:marRight w:val="0"/>
      <w:marTop w:val="0"/>
      <w:marBottom w:val="0"/>
      <w:divBdr>
        <w:top w:val="none" w:sz="0" w:space="0" w:color="auto"/>
        <w:left w:val="none" w:sz="0" w:space="0" w:color="auto"/>
        <w:bottom w:val="none" w:sz="0" w:space="0" w:color="auto"/>
        <w:right w:val="none" w:sz="0" w:space="0" w:color="auto"/>
      </w:divBdr>
    </w:div>
    <w:div w:id="248780085">
      <w:bodyDiv w:val="1"/>
      <w:marLeft w:val="0"/>
      <w:marRight w:val="0"/>
      <w:marTop w:val="0"/>
      <w:marBottom w:val="0"/>
      <w:divBdr>
        <w:top w:val="none" w:sz="0" w:space="0" w:color="auto"/>
        <w:left w:val="none" w:sz="0" w:space="0" w:color="auto"/>
        <w:bottom w:val="none" w:sz="0" w:space="0" w:color="auto"/>
        <w:right w:val="none" w:sz="0" w:space="0" w:color="auto"/>
      </w:divBdr>
    </w:div>
    <w:div w:id="264926295">
      <w:bodyDiv w:val="1"/>
      <w:marLeft w:val="0"/>
      <w:marRight w:val="0"/>
      <w:marTop w:val="0"/>
      <w:marBottom w:val="0"/>
      <w:divBdr>
        <w:top w:val="none" w:sz="0" w:space="0" w:color="auto"/>
        <w:left w:val="none" w:sz="0" w:space="0" w:color="auto"/>
        <w:bottom w:val="none" w:sz="0" w:space="0" w:color="auto"/>
        <w:right w:val="none" w:sz="0" w:space="0" w:color="auto"/>
      </w:divBdr>
    </w:div>
    <w:div w:id="422191469">
      <w:bodyDiv w:val="1"/>
      <w:marLeft w:val="0"/>
      <w:marRight w:val="0"/>
      <w:marTop w:val="0"/>
      <w:marBottom w:val="0"/>
      <w:divBdr>
        <w:top w:val="none" w:sz="0" w:space="0" w:color="auto"/>
        <w:left w:val="none" w:sz="0" w:space="0" w:color="auto"/>
        <w:bottom w:val="none" w:sz="0" w:space="0" w:color="auto"/>
        <w:right w:val="none" w:sz="0" w:space="0" w:color="auto"/>
      </w:divBdr>
      <w:divsChild>
        <w:div w:id="1025517394">
          <w:marLeft w:val="0"/>
          <w:marRight w:val="0"/>
          <w:marTop w:val="0"/>
          <w:marBottom w:val="0"/>
          <w:divBdr>
            <w:top w:val="none" w:sz="0" w:space="0" w:color="auto"/>
            <w:left w:val="none" w:sz="0" w:space="0" w:color="auto"/>
            <w:bottom w:val="none" w:sz="0" w:space="0" w:color="auto"/>
            <w:right w:val="none" w:sz="0" w:space="0" w:color="auto"/>
          </w:divBdr>
          <w:divsChild>
            <w:div w:id="14581784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4745992">
      <w:bodyDiv w:val="1"/>
      <w:marLeft w:val="0"/>
      <w:marRight w:val="0"/>
      <w:marTop w:val="0"/>
      <w:marBottom w:val="0"/>
      <w:divBdr>
        <w:top w:val="none" w:sz="0" w:space="0" w:color="auto"/>
        <w:left w:val="none" w:sz="0" w:space="0" w:color="auto"/>
        <w:bottom w:val="none" w:sz="0" w:space="0" w:color="auto"/>
        <w:right w:val="none" w:sz="0" w:space="0" w:color="auto"/>
      </w:divBdr>
    </w:div>
    <w:div w:id="1792477602">
      <w:bodyDiv w:val="1"/>
      <w:marLeft w:val="0"/>
      <w:marRight w:val="0"/>
      <w:marTop w:val="0"/>
      <w:marBottom w:val="0"/>
      <w:divBdr>
        <w:top w:val="none" w:sz="0" w:space="0" w:color="auto"/>
        <w:left w:val="none" w:sz="0" w:space="0" w:color="auto"/>
        <w:bottom w:val="none" w:sz="0" w:space="0" w:color="auto"/>
        <w:right w:val="none" w:sz="0" w:space="0" w:color="auto"/>
      </w:divBdr>
    </w:div>
    <w:div w:id="1800609187">
      <w:bodyDiv w:val="1"/>
      <w:marLeft w:val="0"/>
      <w:marRight w:val="0"/>
      <w:marTop w:val="0"/>
      <w:marBottom w:val="0"/>
      <w:divBdr>
        <w:top w:val="none" w:sz="0" w:space="0" w:color="auto"/>
        <w:left w:val="none" w:sz="0" w:space="0" w:color="auto"/>
        <w:bottom w:val="none" w:sz="0" w:space="0" w:color="auto"/>
        <w:right w:val="none" w:sz="0" w:space="0" w:color="auto"/>
      </w:divBdr>
    </w:div>
    <w:div w:id="2130124841">
      <w:bodyDiv w:val="1"/>
      <w:marLeft w:val="0"/>
      <w:marRight w:val="0"/>
      <w:marTop w:val="0"/>
      <w:marBottom w:val="0"/>
      <w:divBdr>
        <w:top w:val="none" w:sz="0" w:space="0" w:color="auto"/>
        <w:left w:val="none" w:sz="0" w:space="0" w:color="auto"/>
        <w:bottom w:val="none" w:sz="0" w:space="0" w:color="auto"/>
        <w:right w:val="none" w:sz="0" w:space="0" w:color="auto"/>
      </w:divBdr>
    </w:div>
    <w:div w:id="2139183308">
      <w:bodyDiv w:val="1"/>
      <w:marLeft w:val="0"/>
      <w:marRight w:val="0"/>
      <w:marTop w:val="0"/>
      <w:marBottom w:val="0"/>
      <w:divBdr>
        <w:top w:val="none" w:sz="0" w:space="0" w:color="auto"/>
        <w:left w:val="none" w:sz="0" w:space="0" w:color="auto"/>
        <w:bottom w:val="none" w:sz="0" w:space="0" w:color="auto"/>
        <w:right w:val="none" w:sz="0" w:space="0" w:color="auto"/>
      </w:divBdr>
      <w:divsChild>
        <w:div w:id="1841462240">
          <w:marLeft w:val="0"/>
          <w:marRight w:val="0"/>
          <w:marTop w:val="0"/>
          <w:marBottom w:val="0"/>
          <w:divBdr>
            <w:top w:val="none" w:sz="0" w:space="0" w:color="auto"/>
            <w:left w:val="none" w:sz="0" w:space="0" w:color="auto"/>
            <w:bottom w:val="none" w:sz="0" w:space="0" w:color="auto"/>
            <w:right w:val="none" w:sz="0" w:space="0" w:color="auto"/>
          </w:divBdr>
          <w:divsChild>
            <w:div w:id="1603688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0.png"/><Relationship Id="rId117" Type="http://schemas.openxmlformats.org/officeDocument/2006/relationships/hyperlink" Target="https://rc.caiso.com/libraries/model/western-interconnection-model" TargetMode="External"/><Relationship Id="rId21" Type="http://schemas.openxmlformats.org/officeDocument/2006/relationships/image" Target="media/image6.png"/><Relationship Id="rId42" Type="http://schemas.openxmlformats.org/officeDocument/2006/relationships/image" Target="media/image24.wmf"/><Relationship Id="rId47" Type="http://schemas.openxmlformats.org/officeDocument/2006/relationships/oleObject" Target="embeddings/oleObject5.bin"/><Relationship Id="rId63" Type="http://schemas.openxmlformats.org/officeDocument/2006/relationships/oleObject" Target="embeddings/oleObject15.bin"/><Relationship Id="rId68" Type="http://schemas.openxmlformats.org/officeDocument/2006/relationships/oleObject" Target="embeddings/oleObject19.bin"/><Relationship Id="rId84" Type="http://schemas.openxmlformats.org/officeDocument/2006/relationships/oleObject" Target="embeddings/oleObject25.bin"/><Relationship Id="rId89" Type="http://schemas.openxmlformats.org/officeDocument/2006/relationships/oleObject" Target="embeddings/oleObject27.bin"/><Relationship Id="rId112" Type="http://schemas.openxmlformats.org/officeDocument/2006/relationships/footer" Target="footer6.xml"/><Relationship Id="rId16" Type="http://schemas.openxmlformats.org/officeDocument/2006/relationships/hyperlink" Target="https://bpmcm.caiso.com/Pages/BPMLibrary.aspx" TargetMode="External"/><Relationship Id="rId107" Type="http://schemas.openxmlformats.org/officeDocument/2006/relationships/image" Target="media/image56.wmf"/><Relationship Id="rId11" Type="http://schemas.openxmlformats.org/officeDocument/2006/relationships/footer" Target="footer2.xml"/><Relationship Id="rId32" Type="http://schemas.openxmlformats.org/officeDocument/2006/relationships/image" Target="media/image16.png"/><Relationship Id="rId37" Type="http://schemas.openxmlformats.org/officeDocument/2006/relationships/image" Target="media/image21.wmf"/><Relationship Id="rId53" Type="http://schemas.openxmlformats.org/officeDocument/2006/relationships/oleObject" Target="embeddings/oleObject8.bin"/><Relationship Id="rId58" Type="http://schemas.openxmlformats.org/officeDocument/2006/relationships/image" Target="media/image32.wmf"/><Relationship Id="rId74" Type="http://schemas.openxmlformats.org/officeDocument/2006/relationships/image" Target="media/image38.wmf"/><Relationship Id="rId79" Type="http://schemas.openxmlformats.org/officeDocument/2006/relationships/image" Target="media/image41.wmf"/><Relationship Id="rId102" Type="http://schemas.openxmlformats.org/officeDocument/2006/relationships/oleObject" Target="embeddings/oleObject33.bin"/><Relationship Id="rId123" Type="http://schemas.openxmlformats.org/officeDocument/2006/relationships/customXml" Target="../customXml/item3.xml"/><Relationship Id="rId5" Type="http://schemas.openxmlformats.org/officeDocument/2006/relationships/settings" Target="settings.xml"/><Relationship Id="rId90" Type="http://schemas.openxmlformats.org/officeDocument/2006/relationships/image" Target="media/image47.wmf"/><Relationship Id="rId95" Type="http://schemas.openxmlformats.org/officeDocument/2006/relationships/image" Target="media/image50.wmf"/><Relationship Id="rId22" Type="http://schemas.openxmlformats.org/officeDocument/2006/relationships/image" Target="media/image7.png"/><Relationship Id="rId27" Type="http://schemas.openxmlformats.org/officeDocument/2006/relationships/image" Target="media/image11.png"/><Relationship Id="rId43" Type="http://schemas.openxmlformats.org/officeDocument/2006/relationships/oleObject" Target="embeddings/oleObject3.bin"/><Relationship Id="rId48" Type="http://schemas.openxmlformats.org/officeDocument/2006/relationships/image" Target="media/image27.wmf"/><Relationship Id="rId64" Type="http://schemas.openxmlformats.org/officeDocument/2006/relationships/oleObject" Target="embeddings/oleObject16.bin"/><Relationship Id="rId69" Type="http://schemas.openxmlformats.org/officeDocument/2006/relationships/image" Target="media/image34.wmf"/><Relationship Id="rId113" Type="http://schemas.openxmlformats.org/officeDocument/2006/relationships/hyperlink" Target="https://www.caiso.com/market-operations/network-resource-modeling" TargetMode="External"/><Relationship Id="rId118" Type="http://schemas.openxmlformats.org/officeDocument/2006/relationships/image" Target="media/image59.wmf"/><Relationship Id="rId80" Type="http://schemas.openxmlformats.org/officeDocument/2006/relationships/oleObject" Target="embeddings/oleObject23.bin"/><Relationship Id="rId85" Type="http://schemas.openxmlformats.org/officeDocument/2006/relationships/image" Target="media/image44.wmf"/><Relationship Id="rId12" Type="http://schemas.openxmlformats.org/officeDocument/2006/relationships/header" Target="header2.xml"/><Relationship Id="rId17" Type="http://schemas.openxmlformats.org/officeDocument/2006/relationships/hyperlink" Target="https://bpmcm.caiso.com/Pages/BPMDetails.aspx?BPM=BPM%20Change%20Management" TargetMode="External"/><Relationship Id="rId33" Type="http://schemas.openxmlformats.org/officeDocument/2006/relationships/image" Target="media/image17.png"/><Relationship Id="rId38" Type="http://schemas.openxmlformats.org/officeDocument/2006/relationships/oleObject" Target="embeddings/oleObject1.bin"/><Relationship Id="rId59" Type="http://schemas.openxmlformats.org/officeDocument/2006/relationships/oleObject" Target="embeddings/oleObject11.bin"/><Relationship Id="rId103" Type="http://schemas.openxmlformats.org/officeDocument/2006/relationships/image" Target="media/image54.wmf"/><Relationship Id="rId108" Type="http://schemas.openxmlformats.org/officeDocument/2006/relationships/oleObject" Target="embeddings/oleObject36.bin"/><Relationship Id="rId124" Type="http://schemas.openxmlformats.org/officeDocument/2006/relationships/customXml" Target="../customXml/item4.xml"/><Relationship Id="rId54" Type="http://schemas.openxmlformats.org/officeDocument/2006/relationships/image" Target="media/image30.wmf"/><Relationship Id="rId70" Type="http://schemas.openxmlformats.org/officeDocument/2006/relationships/oleObject" Target="embeddings/oleObject20.bin"/><Relationship Id="rId75" Type="http://schemas.openxmlformats.org/officeDocument/2006/relationships/image" Target="media/image39.wmf"/><Relationship Id="rId91" Type="http://schemas.openxmlformats.org/officeDocument/2006/relationships/oleObject" Target="embeddings/oleObject28.bin"/><Relationship Id="rId96" Type="http://schemas.openxmlformats.org/officeDocument/2006/relationships/oleObject" Target="embeddings/oleObject30.bin"/><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image" Target="media/image8.png"/><Relationship Id="rId28" Type="http://schemas.openxmlformats.org/officeDocument/2006/relationships/image" Target="media/image12.png"/><Relationship Id="rId49" Type="http://schemas.openxmlformats.org/officeDocument/2006/relationships/oleObject" Target="embeddings/oleObject6.bin"/><Relationship Id="rId114" Type="http://schemas.openxmlformats.org/officeDocument/2006/relationships/image" Target="media/image58.png"/><Relationship Id="rId119" Type="http://schemas.openxmlformats.org/officeDocument/2006/relationships/header" Target="header5.xml"/><Relationship Id="rId44" Type="http://schemas.openxmlformats.org/officeDocument/2006/relationships/image" Target="media/image25.wmf"/><Relationship Id="rId60" Type="http://schemas.openxmlformats.org/officeDocument/2006/relationships/oleObject" Target="embeddings/oleObject12.bin"/><Relationship Id="rId65" Type="http://schemas.openxmlformats.org/officeDocument/2006/relationships/image" Target="media/image33.wmf"/><Relationship Id="rId81" Type="http://schemas.openxmlformats.org/officeDocument/2006/relationships/image" Target="media/image42.wmf"/><Relationship Id="rId86" Type="http://schemas.openxmlformats.org/officeDocument/2006/relationships/oleObject" Target="embeddings/oleObject26.bin"/><Relationship Id="rId13" Type="http://schemas.openxmlformats.org/officeDocument/2006/relationships/footer" Target="footer3.xml"/><Relationship Id="rId18" Type="http://schemas.openxmlformats.org/officeDocument/2006/relationships/image" Target="media/image3.gif"/><Relationship Id="rId39" Type="http://schemas.openxmlformats.org/officeDocument/2006/relationships/image" Target="media/image22.wmf"/><Relationship Id="rId109" Type="http://schemas.openxmlformats.org/officeDocument/2006/relationships/image" Target="media/image57.wmf"/><Relationship Id="rId34" Type="http://schemas.openxmlformats.org/officeDocument/2006/relationships/image" Target="media/image18.wmf"/><Relationship Id="rId50" Type="http://schemas.openxmlformats.org/officeDocument/2006/relationships/image" Target="media/image28.wmf"/><Relationship Id="rId55" Type="http://schemas.openxmlformats.org/officeDocument/2006/relationships/oleObject" Target="embeddings/oleObject9.bin"/><Relationship Id="rId76" Type="http://schemas.openxmlformats.org/officeDocument/2006/relationships/oleObject" Target="embeddings/oleObject21.bin"/><Relationship Id="rId97" Type="http://schemas.openxmlformats.org/officeDocument/2006/relationships/image" Target="media/image51.wmf"/><Relationship Id="rId104" Type="http://schemas.openxmlformats.org/officeDocument/2006/relationships/oleObject" Target="embeddings/oleObject34.bin"/><Relationship Id="rId120" Type="http://schemas.openxmlformats.org/officeDocument/2006/relationships/footer" Target="footer7.xml"/><Relationship Id="rId125" Type="http://schemas.openxmlformats.org/officeDocument/2006/relationships/customXml" Target="../customXml/item5.xml"/><Relationship Id="rId7" Type="http://schemas.openxmlformats.org/officeDocument/2006/relationships/footnotes" Target="footnotes.xml"/><Relationship Id="rId71" Type="http://schemas.openxmlformats.org/officeDocument/2006/relationships/image" Target="media/image35.wmf"/><Relationship Id="rId92" Type="http://schemas.openxmlformats.org/officeDocument/2006/relationships/image" Target="media/image48.wmf"/><Relationship Id="rId2" Type="http://schemas.openxmlformats.org/officeDocument/2006/relationships/customXml" Target="../customXml/item2.xml"/><Relationship Id="rId29" Type="http://schemas.openxmlformats.org/officeDocument/2006/relationships/image" Target="media/image13.png"/><Relationship Id="rId24" Type="http://schemas.openxmlformats.org/officeDocument/2006/relationships/image" Target="media/image9.png"/><Relationship Id="rId40" Type="http://schemas.openxmlformats.org/officeDocument/2006/relationships/oleObject" Target="embeddings/oleObject2.bin"/><Relationship Id="rId45" Type="http://schemas.openxmlformats.org/officeDocument/2006/relationships/oleObject" Target="embeddings/oleObject4.bin"/><Relationship Id="rId66" Type="http://schemas.openxmlformats.org/officeDocument/2006/relationships/oleObject" Target="embeddings/oleObject17.bin"/><Relationship Id="rId87" Type="http://schemas.openxmlformats.org/officeDocument/2006/relationships/image" Target="media/image45.wmf"/><Relationship Id="rId110" Type="http://schemas.openxmlformats.org/officeDocument/2006/relationships/oleObject" Target="embeddings/oleObject37.bin"/><Relationship Id="rId115" Type="http://schemas.openxmlformats.org/officeDocument/2006/relationships/hyperlink" Target="https://www.caiso.com/market-operations/network-resource-modeling" TargetMode="External"/><Relationship Id="rId61" Type="http://schemas.openxmlformats.org/officeDocument/2006/relationships/oleObject" Target="embeddings/oleObject13.bin"/><Relationship Id="rId82" Type="http://schemas.openxmlformats.org/officeDocument/2006/relationships/oleObject" Target="embeddings/oleObject24.bin"/><Relationship Id="rId19" Type="http://schemas.openxmlformats.org/officeDocument/2006/relationships/image" Target="media/image4.png"/><Relationship Id="rId14" Type="http://schemas.openxmlformats.org/officeDocument/2006/relationships/header" Target="header3.xml"/><Relationship Id="rId30" Type="http://schemas.openxmlformats.org/officeDocument/2006/relationships/image" Target="media/image14.gif"/><Relationship Id="rId35" Type="http://schemas.openxmlformats.org/officeDocument/2006/relationships/image" Target="media/image19.wmf"/><Relationship Id="rId56" Type="http://schemas.openxmlformats.org/officeDocument/2006/relationships/image" Target="media/image31.wmf"/><Relationship Id="rId77" Type="http://schemas.openxmlformats.org/officeDocument/2006/relationships/image" Target="media/image40.wmf"/><Relationship Id="rId100" Type="http://schemas.openxmlformats.org/officeDocument/2006/relationships/oleObject" Target="embeddings/oleObject32.bin"/><Relationship Id="rId105" Type="http://schemas.openxmlformats.org/officeDocument/2006/relationships/image" Target="media/image55.wmf"/><Relationship Id="rId126" Type="http://schemas.openxmlformats.org/officeDocument/2006/relationships/customXml" Target="../customXml/item6.xml"/><Relationship Id="rId8" Type="http://schemas.openxmlformats.org/officeDocument/2006/relationships/endnotes" Target="endnotes.xml"/><Relationship Id="rId51" Type="http://schemas.openxmlformats.org/officeDocument/2006/relationships/oleObject" Target="embeddings/oleObject7.bin"/><Relationship Id="rId72" Type="http://schemas.openxmlformats.org/officeDocument/2006/relationships/image" Target="media/image36.wmf"/><Relationship Id="rId93" Type="http://schemas.openxmlformats.org/officeDocument/2006/relationships/image" Target="media/image49.wmf"/><Relationship Id="rId98" Type="http://schemas.openxmlformats.org/officeDocument/2006/relationships/oleObject" Target="embeddings/oleObject31.bin"/><Relationship Id="rId121" Type="http://schemas.openxmlformats.org/officeDocument/2006/relationships/fontTable" Target="fontTable.xml"/><Relationship Id="rId3" Type="http://schemas.openxmlformats.org/officeDocument/2006/relationships/numbering" Target="numbering.xml"/><Relationship Id="rId25" Type="http://schemas.openxmlformats.org/officeDocument/2006/relationships/footer" Target="footer5.xml"/><Relationship Id="rId46" Type="http://schemas.openxmlformats.org/officeDocument/2006/relationships/image" Target="media/image26.wmf"/><Relationship Id="rId67" Type="http://schemas.openxmlformats.org/officeDocument/2006/relationships/oleObject" Target="embeddings/oleObject18.bin"/><Relationship Id="rId116" Type="http://schemas.openxmlformats.org/officeDocument/2006/relationships/hyperlink" Target="https://www.westerneim.com/Pages/Resources.aspx" TargetMode="External"/><Relationship Id="rId20" Type="http://schemas.openxmlformats.org/officeDocument/2006/relationships/image" Target="media/image5.png"/><Relationship Id="rId41" Type="http://schemas.openxmlformats.org/officeDocument/2006/relationships/image" Target="media/image23.wmf"/><Relationship Id="rId62" Type="http://schemas.openxmlformats.org/officeDocument/2006/relationships/oleObject" Target="embeddings/oleObject14.bin"/><Relationship Id="rId83" Type="http://schemas.openxmlformats.org/officeDocument/2006/relationships/image" Target="media/image43.wmf"/><Relationship Id="rId88" Type="http://schemas.openxmlformats.org/officeDocument/2006/relationships/image" Target="media/image46.wmf"/><Relationship Id="rId111" Type="http://schemas.openxmlformats.org/officeDocument/2006/relationships/header" Target="header4.xml"/><Relationship Id="rId15" Type="http://schemas.openxmlformats.org/officeDocument/2006/relationships/footer" Target="footer4.xml"/><Relationship Id="rId36" Type="http://schemas.openxmlformats.org/officeDocument/2006/relationships/image" Target="media/image20.wmf"/><Relationship Id="rId57" Type="http://schemas.openxmlformats.org/officeDocument/2006/relationships/oleObject" Target="embeddings/oleObject10.bin"/><Relationship Id="rId106" Type="http://schemas.openxmlformats.org/officeDocument/2006/relationships/oleObject" Target="embeddings/oleObject35.bin"/><Relationship Id="rId10" Type="http://schemas.openxmlformats.org/officeDocument/2006/relationships/footer" Target="footer1.xml"/><Relationship Id="rId31" Type="http://schemas.openxmlformats.org/officeDocument/2006/relationships/image" Target="media/image15.png"/><Relationship Id="rId52" Type="http://schemas.openxmlformats.org/officeDocument/2006/relationships/image" Target="media/image29.wmf"/><Relationship Id="rId73" Type="http://schemas.openxmlformats.org/officeDocument/2006/relationships/image" Target="media/image37.wmf"/><Relationship Id="rId78" Type="http://schemas.openxmlformats.org/officeDocument/2006/relationships/oleObject" Target="embeddings/oleObject22.bin"/><Relationship Id="rId94" Type="http://schemas.openxmlformats.org/officeDocument/2006/relationships/oleObject" Target="embeddings/oleObject29.bin"/><Relationship Id="rId99" Type="http://schemas.openxmlformats.org/officeDocument/2006/relationships/image" Target="media/image52.wmf"/><Relationship Id="rId101" Type="http://schemas.openxmlformats.org/officeDocument/2006/relationships/image" Target="media/image53.wmf"/><Relationship Id="rId122" Type="http://schemas.openxmlformats.org/officeDocument/2006/relationships/theme" Target="theme/theme1.xml"/><Relationship Id="rId4" Type="http://schemas.openxmlformats.org/officeDocument/2006/relationships/styles" Target="styles.xml"/><Relationship Id="rId9" Type="http://schemas.openxmlformats.org/officeDocument/2006/relationships/header" Target="header1.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w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F4DE1AACB87EAA4BB22C173C8FC48D4D" ma:contentTypeVersion="8" ma:contentTypeDescription="Create a new document." ma:contentTypeScope="" ma:versionID="f2bf4873cb0e871728585618a3d04a2b">
  <xsd:schema xmlns:xsd="http://www.w3.org/2001/XMLSchema" xmlns:xs="http://www.w3.org/2001/XMLSchema" xmlns:p="http://schemas.microsoft.com/office/2006/metadata/properties" xmlns:ns1="http://schemas.microsoft.com/sharepoint/v3" xmlns:ns2="http://schemas.microsoft.com/sharepoint/v4" xmlns:ns3="042e7bea-1f55-492d-8c02-00738d32c3c4" xmlns:ns4="b2c59613-3b3d-4bae-9add-59b6ddfe4197" targetNamespace="http://schemas.microsoft.com/office/2006/metadata/properties" ma:root="true" ma:fieldsID="67b4869184250eddb362c7cd15f54871" ns1:_="" ns2:_="" ns3:_="" ns4:_="">
    <xsd:import namespace="http://schemas.microsoft.com/sharepoint/v3"/>
    <xsd:import namespace="http://schemas.microsoft.com/sharepoint/v4"/>
    <xsd:import namespace="042e7bea-1f55-492d-8c02-00738d32c3c4"/>
    <xsd:import namespace="b2c59613-3b3d-4bae-9add-59b6ddfe4197"/>
    <xsd:element name="properties">
      <xsd:complexType>
        <xsd:sequence>
          <xsd:element name="documentManagement">
            <xsd:complexType>
              <xsd:all>
                <xsd:element ref="ns2:IconOverlay" minOccurs="0"/>
                <xsd:element ref="ns1:_vti_ItemDeclaredRecord" minOccurs="0"/>
                <xsd:element ref="ns1:_vti_ItemHoldRecordStatus" minOccurs="0"/>
                <xsd:element ref="ns3:BPM_x0020_Name" minOccurs="0"/>
                <xsd:element ref="ns3:Document_x0020_Type"/>
                <xsd:element ref="ns4: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9" nillable="true" ma:displayName="Declared Record" ma:description="" ma:hidden="true" ma:internalName="_vti_ItemDeclaredRecord" ma:readOnly="true">
      <xsd:simpleType>
        <xsd:restriction base="dms:DateTime"/>
      </xsd:simpleType>
    </xsd:element>
    <xsd:element name="_vti_ItemHoldRecordStatus" ma:index="10"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8"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2e7bea-1f55-492d-8c02-00738d32c3c4" elementFormDefault="qualified">
    <xsd:import namespace="http://schemas.microsoft.com/office/2006/documentManagement/types"/>
    <xsd:import namespace="http://schemas.microsoft.com/office/infopath/2007/PartnerControls"/>
    <xsd:element name="BPM_x0020_Name" ma:index="11" nillable="true" ma:displayName="BPM Name" ma:format="Dropdown" ma:indexed="true" ma:internalName="BPM_x0020_Name" ma:readOnly="false">
      <xsd:simpleType>
        <xsd:restriction base="dms:Choice">
          <xsd:enumeration value="BPM Change Management"/>
          <xsd:enumeration value="Candidate CRR Holder Registration"/>
          <xsd:enumeration value="Compliance Monitoring"/>
          <xsd:enumeration value="Congestion Revenue Rights"/>
          <xsd:enumeration value="Credit Management"/>
          <xsd:enumeration value="Credit Management and Market Clearing"/>
          <xsd:enumeration value="Definitions and Acronyms"/>
          <xsd:enumeration value="Demand Response"/>
          <xsd:enumeration value="Direct Telemetry"/>
          <xsd:enumeration value="Distributed Generation for Deliverability"/>
          <xsd:enumeration value="Energy Imbalance Market"/>
          <xsd:enumeration value="Extended Day-Ahead Market"/>
          <xsd:enumeration value="Generator Interconnection and Deliverability Allocation Procedures"/>
          <xsd:enumeration value="Generator Interconnection Procedures"/>
          <xsd:enumeration value="Generator Management"/>
          <xsd:enumeration value="Managing Full Network Model"/>
          <xsd:enumeration value="Market Instruments"/>
          <xsd:enumeration value="Market Operations"/>
          <xsd:enumeration value="Metering"/>
          <xsd:enumeration value="Outage Management"/>
          <xsd:enumeration value="Queue Management"/>
          <xsd:enumeration value="Reliability Coordinator Services"/>
          <xsd:enumeration value="Reliability Requirements"/>
          <xsd:enumeration value="Resource Interconnection Standards"/>
          <xsd:enumeration value="Rules of Conduct Administration"/>
          <xsd:enumeration value="Scheduling Coordinator Certification and Termination"/>
          <xsd:enumeration value="Settlements and Billing"/>
          <xsd:enumeration value="Transmission Planning Process"/>
        </xsd:restriction>
      </xsd:simpleType>
    </xsd:element>
    <xsd:element name="Document_x0020_Type" ma:index="12" ma:displayName="Document Type" ma:format="Dropdown" ma:indexed="true" ma:internalName="Document_x0020_Type" ma:readOnly="false">
      <xsd:simpleType>
        <xsd:restriction base="dms:Choice">
          <xsd:enumeration value="Folder"/>
          <xsd:enumeration value="Main Body"/>
          <xsd:enumeration value="Attachment"/>
          <xsd:enumeration value="Configuration Guide"/>
          <xsd:enumeration value="Previous Version"/>
          <xsd:enumeration value="CBT"/>
        </xsd:restriction>
      </xsd:simpleType>
    </xsd:element>
  </xsd:schema>
  <xsd:schema xmlns:xsd="http://www.w3.org/2001/XMLSchema" xmlns:xs="http://www.w3.org/2001/XMLSchema" xmlns:dms="http://schemas.microsoft.com/office/2006/documentManagement/types" xmlns:pc="http://schemas.microsoft.com/office/infopath/2007/PartnerControls" targetNamespace="b2c59613-3b3d-4bae-9add-59b6ddfe4197"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Document_x0020_Type xmlns="042e7bea-1f55-492d-8c02-00738d32c3c4">Main Body</Document_x0020_Type>
    <BPM_x0020_Name xmlns="042e7bea-1f55-492d-8c02-00738d32c3c4">Managing Full Network Model</BPM_x0020_Name>
  </documentManagement>
</p:properties>
</file>

<file path=customXml/itemProps1.xml><?xml version="1.0" encoding="utf-8"?>
<ds:datastoreItem xmlns:ds="http://schemas.openxmlformats.org/officeDocument/2006/customXml" ds:itemID="{3D242B38-2BE9-4961-B565-0DEDEE01CAD8}">
  <ds:schemaRefs>
    <ds:schemaRef ds:uri="http://schemas.openxmlformats.org/officeDocument/2006/bibliography"/>
  </ds:schemaRefs>
</ds:datastoreItem>
</file>

<file path=customXml/itemProps2.xml><?xml version="1.0" encoding="utf-8"?>
<ds:datastoreItem xmlns:ds="http://schemas.openxmlformats.org/officeDocument/2006/customXml" ds:itemID="{F8E18F8B-D9CF-4E34-8185-1E14F6D4967C}">
  <ds:schemaRefs>
    <ds:schemaRef ds:uri="http://schemas.openxmlformats.org/officeDocument/2006/bibliography"/>
  </ds:schemaRefs>
</ds:datastoreItem>
</file>

<file path=customXml/itemProps3.xml><?xml version="1.0" encoding="utf-8"?>
<ds:datastoreItem xmlns:ds="http://schemas.openxmlformats.org/officeDocument/2006/customXml" ds:itemID="{4CEA9700-35B3-45EE-ACE2-AEA9BE28B585}"/>
</file>

<file path=customXml/itemProps4.xml><?xml version="1.0" encoding="utf-8"?>
<ds:datastoreItem xmlns:ds="http://schemas.openxmlformats.org/officeDocument/2006/customXml" ds:itemID="{AD9804E8-B0B1-4305-8B1C-0C36DB63485F}"/>
</file>

<file path=customXml/itemProps5.xml><?xml version="1.0" encoding="utf-8"?>
<ds:datastoreItem xmlns:ds="http://schemas.openxmlformats.org/officeDocument/2006/customXml" ds:itemID="{D35DAB19-DE61-4CE4-8F1C-4A1894AEA18E}"/>
</file>

<file path=customXml/itemProps6.xml><?xml version="1.0" encoding="utf-8"?>
<ds:datastoreItem xmlns:ds="http://schemas.openxmlformats.org/officeDocument/2006/customXml" ds:itemID="{830D22CA-C8EE-46D6-9233-9EF6B72B88EC}"/>
</file>

<file path=docProps/app.xml><?xml version="1.0" encoding="utf-8"?>
<Properties xmlns="http://schemas.openxmlformats.org/officeDocument/2006/extended-properties" xmlns:vt="http://schemas.openxmlformats.org/officeDocument/2006/docPropsVTypes">
  <Template>Normal.dotm</Template>
  <TotalTime>0</TotalTime>
  <Pages>109</Pages>
  <Words>34600</Words>
  <Characters>188573</Characters>
  <Application>Microsoft Office Word</Application>
  <DocSecurity>0</DocSecurity>
  <Lines>3251</Lines>
  <Paragraphs>1268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221905</CharactersWithSpaces>
  <SharedDoc>false</SharedDoc>
  <HLinks>
    <vt:vector size="876" baseType="variant">
      <vt:variant>
        <vt:i4>4718676</vt:i4>
      </vt:variant>
      <vt:variant>
        <vt:i4>1098</vt:i4>
      </vt:variant>
      <vt:variant>
        <vt:i4>0</vt:i4>
      </vt:variant>
      <vt:variant>
        <vt:i4>5</vt:i4>
      </vt:variant>
      <vt:variant>
        <vt:lpwstr>http://www.caiso.com/docs/2005/10/05/2005100520241822328.html</vt:lpwstr>
      </vt:variant>
      <vt:variant>
        <vt:lpwstr/>
      </vt:variant>
      <vt:variant>
        <vt:i4>5570639</vt:i4>
      </vt:variant>
      <vt:variant>
        <vt:i4>1068</vt:i4>
      </vt:variant>
      <vt:variant>
        <vt:i4>0</vt:i4>
      </vt:variant>
      <vt:variant>
        <vt:i4>5</vt:i4>
      </vt:variant>
      <vt:variant>
        <vt:lpwstr>http://www.caiso.com/docs/2002/01/29/2002012911441012993.pdf</vt:lpwstr>
      </vt:variant>
      <vt:variant>
        <vt:lpwstr/>
      </vt:variant>
      <vt:variant>
        <vt:i4>5767244</vt:i4>
      </vt:variant>
      <vt:variant>
        <vt:i4>1065</vt:i4>
      </vt:variant>
      <vt:variant>
        <vt:i4>0</vt:i4>
      </vt:variant>
      <vt:variant>
        <vt:i4>5</vt:i4>
      </vt:variant>
      <vt:variant>
        <vt:lpwstr>http://www.caiso.com/docs/2002/01/29/2002012909450828612.pdf</vt:lpwstr>
      </vt:variant>
      <vt:variant>
        <vt:lpwstr/>
      </vt:variant>
      <vt:variant>
        <vt:i4>5439553</vt:i4>
      </vt:variant>
      <vt:variant>
        <vt:i4>1062</vt:i4>
      </vt:variant>
      <vt:variant>
        <vt:i4>0</vt:i4>
      </vt:variant>
      <vt:variant>
        <vt:i4>5</vt:i4>
      </vt:variant>
      <vt:variant>
        <vt:lpwstr>http://www.caiso.com/docs/2002/01/29/2002012909405828298.pdf</vt:lpwstr>
      </vt:variant>
      <vt:variant>
        <vt:lpwstr/>
      </vt:variant>
      <vt:variant>
        <vt:i4>6094921</vt:i4>
      </vt:variant>
      <vt:variant>
        <vt:i4>1059</vt:i4>
      </vt:variant>
      <vt:variant>
        <vt:i4>0</vt:i4>
      </vt:variant>
      <vt:variant>
        <vt:i4>5</vt:i4>
      </vt:variant>
      <vt:variant>
        <vt:lpwstr>http://www.caiso.com/docs/2002/01/29/2002012909363927693.pdf</vt:lpwstr>
      </vt:variant>
      <vt:variant>
        <vt:lpwstr/>
      </vt:variant>
      <vt:variant>
        <vt:i4>3276916</vt:i4>
      </vt:variant>
      <vt:variant>
        <vt:i4>1050</vt:i4>
      </vt:variant>
      <vt:variant>
        <vt:i4>0</vt:i4>
      </vt:variant>
      <vt:variant>
        <vt:i4>5</vt:i4>
      </vt:variant>
      <vt:variant>
        <vt:lpwstr>http://www.caiso.com/docs/2002/06/13/200206131338049168.pdf</vt:lpwstr>
      </vt:variant>
      <vt:variant>
        <vt:lpwstr/>
      </vt:variant>
      <vt:variant>
        <vt:i4>6815804</vt:i4>
      </vt:variant>
      <vt:variant>
        <vt:i4>1047</vt:i4>
      </vt:variant>
      <vt:variant>
        <vt:i4>0</vt:i4>
      </vt:variant>
      <vt:variant>
        <vt:i4>5</vt:i4>
      </vt:variant>
      <vt:variant>
        <vt:lpwstr>http://www.caiso.com/thegrid/operations/opsdoc/transmon/index.html</vt:lpwstr>
      </vt:variant>
      <vt:variant>
        <vt:lpwstr/>
      </vt:variant>
      <vt:variant>
        <vt:i4>5832779</vt:i4>
      </vt:variant>
      <vt:variant>
        <vt:i4>999</vt:i4>
      </vt:variant>
      <vt:variant>
        <vt:i4>0</vt:i4>
      </vt:variant>
      <vt:variant>
        <vt:i4>5</vt:i4>
      </vt:variant>
      <vt:variant>
        <vt:lpwstr>http://www.caiso.com/docs/2005/10/20/2005102015141529997.pdf</vt:lpwstr>
      </vt:variant>
      <vt:variant>
        <vt:lpwstr/>
      </vt:variant>
      <vt:variant>
        <vt:i4>5439552</vt:i4>
      </vt:variant>
      <vt:variant>
        <vt:i4>825</vt:i4>
      </vt:variant>
      <vt:variant>
        <vt:i4>0</vt:i4>
      </vt:variant>
      <vt:variant>
        <vt:i4>5</vt:i4>
      </vt:variant>
      <vt:variant>
        <vt:lpwstr>http://www.caiso.com/docs/2005/09/15/2005091511145722492.pdf</vt:lpwstr>
      </vt:variant>
      <vt:variant>
        <vt:lpwstr/>
      </vt:variant>
      <vt:variant>
        <vt:i4>131143</vt:i4>
      </vt:variant>
      <vt:variant>
        <vt:i4>822</vt:i4>
      </vt:variant>
      <vt:variant>
        <vt:i4>0</vt:i4>
      </vt:variant>
      <vt:variant>
        <vt:i4>5</vt:i4>
      </vt:variant>
      <vt:variant>
        <vt:lpwstr>http://www.caiso.com/17e9/17e9d7ff345d0.html</vt:lpwstr>
      </vt:variant>
      <vt:variant>
        <vt:lpwstr/>
      </vt:variant>
      <vt:variant>
        <vt:i4>5636118</vt:i4>
      </vt:variant>
      <vt:variant>
        <vt:i4>819</vt:i4>
      </vt:variant>
      <vt:variant>
        <vt:i4>0</vt:i4>
      </vt:variant>
      <vt:variant>
        <vt:i4>5</vt:i4>
      </vt:variant>
      <vt:variant>
        <vt:lpwstr>http://www.caiso.com/17e9/17e9d7742f400.html</vt:lpwstr>
      </vt:variant>
      <vt:variant>
        <vt:lpwstr/>
      </vt:variant>
      <vt:variant>
        <vt:i4>7798842</vt:i4>
      </vt:variant>
      <vt:variant>
        <vt:i4>816</vt:i4>
      </vt:variant>
      <vt:variant>
        <vt:i4>0</vt:i4>
      </vt:variant>
      <vt:variant>
        <vt:i4>5</vt:i4>
      </vt:variant>
      <vt:variant>
        <vt:lpwstr>http://www.caiso.com/1798/1798eb1f277f0.pdf</vt:lpwstr>
      </vt:variant>
      <vt:variant>
        <vt:lpwstr/>
      </vt:variant>
      <vt:variant>
        <vt:i4>1638449</vt:i4>
      </vt:variant>
      <vt:variant>
        <vt:i4>803</vt:i4>
      </vt:variant>
      <vt:variant>
        <vt:i4>0</vt:i4>
      </vt:variant>
      <vt:variant>
        <vt:i4>5</vt:i4>
      </vt:variant>
      <vt:variant>
        <vt:lpwstr/>
      </vt:variant>
      <vt:variant>
        <vt:lpwstr>_Toc224448303</vt:lpwstr>
      </vt:variant>
      <vt:variant>
        <vt:i4>1638449</vt:i4>
      </vt:variant>
      <vt:variant>
        <vt:i4>797</vt:i4>
      </vt:variant>
      <vt:variant>
        <vt:i4>0</vt:i4>
      </vt:variant>
      <vt:variant>
        <vt:i4>5</vt:i4>
      </vt:variant>
      <vt:variant>
        <vt:lpwstr/>
      </vt:variant>
      <vt:variant>
        <vt:lpwstr>_Toc224448302</vt:lpwstr>
      </vt:variant>
      <vt:variant>
        <vt:i4>1638449</vt:i4>
      </vt:variant>
      <vt:variant>
        <vt:i4>791</vt:i4>
      </vt:variant>
      <vt:variant>
        <vt:i4>0</vt:i4>
      </vt:variant>
      <vt:variant>
        <vt:i4>5</vt:i4>
      </vt:variant>
      <vt:variant>
        <vt:lpwstr/>
      </vt:variant>
      <vt:variant>
        <vt:lpwstr>_Toc224448301</vt:lpwstr>
      </vt:variant>
      <vt:variant>
        <vt:i4>1638449</vt:i4>
      </vt:variant>
      <vt:variant>
        <vt:i4>785</vt:i4>
      </vt:variant>
      <vt:variant>
        <vt:i4>0</vt:i4>
      </vt:variant>
      <vt:variant>
        <vt:i4>5</vt:i4>
      </vt:variant>
      <vt:variant>
        <vt:lpwstr/>
      </vt:variant>
      <vt:variant>
        <vt:lpwstr>_Toc224448300</vt:lpwstr>
      </vt:variant>
      <vt:variant>
        <vt:i4>1048624</vt:i4>
      </vt:variant>
      <vt:variant>
        <vt:i4>779</vt:i4>
      </vt:variant>
      <vt:variant>
        <vt:i4>0</vt:i4>
      </vt:variant>
      <vt:variant>
        <vt:i4>5</vt:i4>
      </vt:variant>
      <vt:variant>
        <vt:lpwstr/>
      </vt:variant>
      <vt:variant>
        <vt:lpwstr>_Toc224448299</vt:lpwstr>
      </vt:variant>
      <vt:variant>
        <vt:i4>1048624</vt:i4>
      </vt:variant>
      <vt:variant>
        <vt:i4>773</vt:i4>
      </vt:variant>
      <vt:variant>
        <vt:i4>0</vt:i4>
      </vt:variant>
      <vt:variant>
        <vt:i4>5</vt:i4>
      </vt:variant>
      <vt:variant>
        <vt:lpwstr/>
      </vt:variant>
      <vt:variant>
        <vt:lpwstr>_Toc224448298</vt:lpwstr>
      </vt:variant>
      <vt:variant>
        <vt:i4>1048624</vt:i4>
      </vt:variant>
      <vt:variant>
        <vt:i4>767</vt:i4>
      </vt:variant>
      <vt:variant>
        <vt:i4>0</vt:i4>
      </vt:variant>
      <vt:variant>
        <vt:i4>5</vt:i4>
      </vt:variant>
      <vt:variant>
        <vt:lpwstr/>
      </vt:variant>
      <vt:variant>
        <vt:lpwstr>_Toc224448296</vt:lpwstr>
      </vt:variant>
      <vt:variant>
        <vt:i4>1048624</vt:i4>
      </vt:variant>
      <vt:variant>
        <vt:i4>761</vt:i4>
      </vt:variant>
      <vt:variant>
        <vt:i4>0</vt:i4>
      </vt:variant>
      <vt:variant>
        <vt:i4>5</vt:i4>
      </vt:variant>
      <vt:variant>
        <vt:lpwstr/>
      </vt:variant>
      <vt:variant>
        <vt:lpwstr>_Toc224448295</vt:lpwstr>
      </vt:variant>
      <vt:variant>
        <vt:i4>1048624</vt:i4>
      </vt:variant>
      <vt:variant>
        <vt:i4>755</vt:i4>
      </vt:variant>
      <vt:variant>
        <vt:i4>0</vt:i4>
      </vt:variant>
      <vt:variant>
        <vt:i4>5</vt:i4>
      </vt:variant>
      <vt:variant>
        <vt:lpwstr/>
      </vt:variant>
      <vt:variant>
        <vt:lpwstr>_Toc224448294</vt:lpwstr>
      </vt:variant>
      <vt:variant>
        <vt:i4>1048624</vt:i4>
      </vt:variant>
      <vt:variant>
        <vt:i4>749</vt:i4>
      </vt:variant>
      <vt:variant>
        <vt:i4>0</vt:i4>
      </vt:variant>
      <vt:variant>
        <vt:i4>5</vt:i4>
      </vt:variant>
      <vt:variant>
        <vt:lpwstr/>
      </vt:variant>
      <vt:variant>
        <vt:lpwstr>_Toc224448293</vt:lpwstr>
      </vt:variant>
      <vt:variant>
        <vt:i4>1048624</vt:i4>
      </vt:variant>
      <vt:variant>
        <vt:i4>743</vt:i4>
      </vt:variant>
      <vt:variant>
        <vt:i4>0</vt:i4>
      </vt:variant>
      <vt:variant>
        <vt:i4>5</vt:i4>
      </vt:variant>
      <vt:variant>
        <vt:lpwstr/>
      </vt:variant>
      <vt:variant>
        <vt:lpwstr>_Toc224448292</vt:lpwstr>
      </vt:variant>
      <vt:variant>
        <vt:i4>1048624</vt:i4>
      </vt:variant>
      <vt:variant>
        <vt:i4>737</vt:i4>
      </vt:variant>
      <vt:variant>
        <vt:i4>0</vt:i4>
      </vt:variant>
      <vt:variant>
        <vt:i4>5</vt:i4>
      </vt:variant>
      <vt:variant>
        <vt:lpwstr/>
      </vt:variant>
      <vt:variant>
        <vt:lpwstr>_Toc224448290</vt:lpwstr>
      </vt:variant>
      <vt:variant>
        <vt:i4>1114160</vt:i4>
      </vt:variant>
      <vt:variant>
        <vt:i4>731</vt:i4>
      </vt:variant>
      <vt:variant>
        <vt:i4>0</vt:i4>
      </vt:variant>
      <vt:variant>
        <vt:i4>5</vt:i4>
      </vt:variant>
      <vt:variant>
        <vt:lpwstr/>
      </vt:variant>
      <vt:variant>
        <vt:lpwstr>_Toc224448289</vt:lpwstr>
      </vt:variant>
      <vt:variant>
        <vt:i4>1114160</vt:i4>
      </vt:variant>
      <vt:variant>
        <vt:i4>725</vt:i4>
      </vt:variant>
      <vt:variant>
        <vt:i4>0</vt:i4>
      </vt:variant>
      <vt:variant>
        <vt:i4>5</vt:i4>
      </vt:variant>
      <vt:variant>
        <vt:lpwstr/>
      </vt:variant>
      <vt:variant>
        <vt:lpwstr>_Toc224448288</vt:lpwstr>
      </vt:variant>
      <vt:variant>
        <vt:i4>1114160</vt:i4>
      </vt:variant>
      <vt:variant>
        <vt:i4>719</vt:i4>
      </vt:variant>
      <vt:variant>
        <vt:i4>0</vt:i4>
      </vt:variant>
      <vt:variant>
        <vt:i4>5</vt:i4>
      </vt:variant>
      <vt:variant>
        <vt:lpwstr/>
      </vt:variant>
      <vt:variant>
        <vt:lpwstr>_Toc224448287</vt:lpwstr>
      </vt:variant>
      <vt:variant>
        <vt:i4>1114160</vt:i4>
      </vt:variant>
      <vt:variant>
        <vt:i4>713</vt:i4>
      </vt:variant>
      <vt:variant>
        <vt:i4>0</vt:i4>
      </vt:variant>
      <vt:variant>
        <vt:i4>5</vt:i4>
      </vt:variant>
      <vt:variant>
        <vt:lpwstr/>
      </vt:variant>
      <vt:variant>
        <vt:lpwstr>_Toc224448286</vt:lpwstr>
      </vt:variant>
      <vt:variant>
        <vt:i4>1114160</vt:i4>
      </vt:variant>
      <vt:variant>
        <vt:i4>707</vt:i4>
      </vt:variant>
      <vt:variant>
        <vt:i4>0</vt:i4>
      </vt:variant>
      <vt:variant>
        <vt:i4>5</vt:i4>
      </vt:variant>
      <vt:variant>
        <vt:lpwstr/>
      </vt:variant>
      <vt:variant>
        <vt:lpwstr>_Toc224448284</vt:lpwstr>
      </vt:variant>
      <vt:variant>
        <vt:i4>1114160</vt:i4>
      </vt:variant>
      <vt:variant>
        <vt:i4>701</vt:i4>
      </vt:variant>
      <vt:variant>
        <vt:i4>0</vt:i4>
      </vt:variant>
      <vt:variant>
        <vt:i4>5</vt:i4>
      </vt:variant>
      <vt:variant>
        <vt:lpwstr/>
      </vt:variant>
      <vt:variant>
        <vt:lpwstr>_Toc224448283</vt:lpwstr>
      </vt:variant>
      <vt:variant>
        <vt:i4>1114160</vt:i4>
      </vt:variant>
      <vt:variant>
        <vt:i4>695</vt:i4>
      </vt:variant>
      <vt:variant>
        <vt:i4>0</vt:i4>
      </vt:variant>
      <vt:variant>
        <vt:i4>5</vt:i4>
      </vt:variant>
      <vt:variant>
        <vt:lpwstr/>
      </vt:variant>
      <vt:variant>
        <vt:lpwstr>_Toc224448282</vt:lpwstr>
      </vt:variant>
      <vt:variant>
        <vt:i4>1114160</vt:i4>
      </vt:variant>
      <vt:variant>
        <vt:i4>689</vt:i4>
      </vt:variant>
      <vt:variant>
        <vt:i4>0</vt:i4>
      </vt:variant>
      <vt:variant>
        <vt:i4>5</vt:i4>
      </vt:variant>
      <vt:variant>
        <vt:lpwstr/>
      </vt:variant>
      <vt:variant>
        <vt:lpwstr>_Toc224448281</vt:lpwstr>
      </vt:variant>
      <vt:variant>
        <vt:i4>1114160</vt:i4>
      </vt:variant>
      <vt:variant>
        <vt:i4>683</vt:i4>
      </vt:variant>
      <vt:variant>
        <vt:i4>0</vt:i4>
      </vt:variant>
      <vt:variant>
        <vt:i4>5</vt:i4>
      </vt:variant>
      <vt:variant>
        <vt:lpwstr/>
      </vt:variant>
      <vt:variant>
        <vt:lpwstr>_Toc224448280</vt:lpwstr>
      </vt:variant>
      <vt:variant>
        <vt:i4>1966128</vt:i4>
      </vt:variant>
      <vt:variant>
        <vt:i4>677</vt:i4>
      </vt:variant>
      <vt:variant>
        <vt:i4>0</vt:i4>
      </vt:variant>
      <vt:variant>
        <vt:i4>5</vt:i4>
      </vt:variant>
      <vt:variant>
        <vt:lpwstr/>
      </vt:variant>
      <vt:variant>
        <vt:lpwstr>_Toc224448279</vt:lpwstr>
      </vt:variant>
      <vt:variant>
        <vt:i4>1966128</vt:i4>
      </vt:variant>
      <vt:variant>
        <vt:i4>671</vt:i4>
      </vt:variant>
      <vt:variant>
        <vt:i4>0</vt:i4>
      </vt:variant>
      <vt:variant>
        <vt:i4>5</vt:i4>
      </vt:variant>
      <vt:variant>
        <vt:lpwstr/>
      </vt:variant>
      <vt:variant>
        <vt:lpwstr>_Toc224448278</vt:lpwstr>
      </vt:variant>
      <vt:variant>
        <vt:i4>1966128</vt:i4>
      </vt:variant>
      <vt:variant>
        <vt:i4>665</vt:i4>
      </vt:variant>
      <vt:variant>
        <vt:i4>0</vt:i4>
      </vt:variant>
      <vt:variant>
        <vt:i4>5</vt:i4>
      </vt:variant>
      <vt:variant>
        <vt:lpwstr/>
      </vt:variant>
      <vt:variant>
        <vt:lpwstr>_Toc224448276</vt:lpwstr>
      </vt:variant>
      <vt:variant>
        <vt:i4>1966128</vt:i4>
      </vt:variant>
      <vt:variant>
        <vt:i4>659</vt:i4>
      </vt:variant>
      <vt:variant>
        <vt:i4>0</vt:i4>
      </vt:variant>
      <vt:variant>
        <vt:i4>5</vt:i4>
      </vt:variant>
      <vt:variant>
        <vt:lpwstr/>
      </vt:variant>
      <vt:variant>
        <vt:lpwstr>_Toc224448275</vt:lpwstr>
      </vt:variant>
      <vt:variant>
        <vt:i4>1966134</vt:i4>
      </vt:variant>
      <vt:variant>
        <vt:i4>650</vt:i4>
      </vt:variant>
      <vt:variant>
        <vt:i4>0</vt:i4>
      </vt:variant>
      <vt:variant>
        <vt:i4>5</vt:i4>
      </vt:variant>
      <vt:variant>
        <vt:lpwstr/>
      </vt:variant>
      <vt:variant>
        <vt:lpwstr>_Toc225589971</vt:lpwstr>
      </vt:variant>
      <vt:variant>
        <vt:i4>1966134</vt:i4>
      </vt:variant>
      <vt:variant>
        <vt:i4>644</vt:i4>
      </vt:variant>
      <vt:variant>
        <vt:i4>0</vt:i4>
      </vt:variant>
      <vt:variant>
        <vt:i4>5</vt:i4>
      </vt:variant>
      <vt:variant>
        <vt:lpwstr/>
      </vt:variant>
      <vt:variant>
        <vt:lpwstr>_Toc225589970</vt:lpwstr>
      </vt:variant>
      <vt:variant>
        <vt:i4>2031670</vt:i4>
      </vt:variant>
      <vt:variant>
        <vt:i4>638</vt:i4>
      </vt:variant>
      <vt:variant>
        <vt:i4>0</vt:i4>
      </vt:variant>
      <vt:variant>
        <vt:i4>5</vt:i4>
      </vt:variant>
      <vt:variant>
        <vt:lpwstr/>
      </vt:variant>
      <vt:variant>
        <vt:lpwstr>_Toc225589969</vt:lpwstr>
      </vt:variant>
      <vt:variant>
        <vt:i4>2031670</vt:i4>
      </vt:variant>
      <vt:variant>
        <vt:i4>632</vt:i4>
      </vt:variant>
      <vt:variant>
        <vt:i4>0</vt:i4>
      </vt:variant>
      <vt:variant>
        <vt:i4>5</vt:i4>
      </vt:variant>
      <vt:variant>
        <vt:lpwstr/>
      </vt:variant>
      <vt:variant>
        <vt:lpwstr>_Toc225589968</vt:lpwstr>
      </vt:variant>
      <vt:variant>
        <vt:i4>2031670</vt:i4>
      </vt:variant>
      <vt:variant>
        <vt:i4>626</vt:i4>
      </vt:variant>
      <vt:variant>
        <vt:i4>0</vt:i4>
      </vt:variant>
      <vt:variant>
        <vt:i4>5</vt:i4>
      </vt:variant>
      <vt:variant>
        <vt:lpwstr/>
      </vt:variant>
      <vt:variant>
        <vt:lpwstr>_Toc225589967</vt:lpwstr>
      </vt:variant>
      <vt:variant>
        <vt:i4>2031670</vt:i4>
      </vt:variant>
      <vt:variant>
        <vt:i4>620</vt:i4>
      </vt:variant>
      <vt:variant>
        <vt:i4>0</vt:i4>
      </vt:variant>
      <vt:variant>
        <vt:i4>5</vt:i4>
      </vt:variant>
      <vt:variant>
        <vt:lpwstr/>
      </vt:variant>
      <vt:variant>
        <vt:lpwstr>_Toc225589966</vt:lpwstr>
      </vt:variant>
      <vt:variant>
        <vt:i4>2031670</vt:i4>
      </vt:variant>
      <vt:variant>
        <vt:i4>614</vt:i4>
      </vt:variant>
      <vt:variant>
        <vt:i4>0</vt:i4>
      </vt:variant>
      <vt:variant>
        <vt:i4>5</vt:i4>
      </vt:variant>
      <vt:variant>
        <vt:lpwstr/>
      </vt:variant>
      <vt:variant>
        <vt:lpwstr>_Toc225589965</vt:lpwstr>
      </vt:variant>
      <vt:variant>
        <vt:i4>2031670</vt:i4>
      </vt:variant>
      <vt:variant>
        <vt:i4>608</vt:i4>
      </vt:variant>
      <vt:variant>
        <vt:i4>0</vt:i4>
      </vt:variant>
      <vt:variant>
        <vt:i4>5</vt:i4>
      </vt:variant>
      <vt:variant>
        <vt:lpwstr/>
      </vt:variant>
      <vt:variant>
        <vt:lpwstr>_Toc225589964</vt:lpwstr>
      </vt:variant>
      <vt:variant>
        <vt:i4>2031670</vt:i4>
      </vt:variant>
      <vt:variant>
        <vt:i4>602</vt:i4>
      </vt:variant>
      <vt:variant>
        <vt:i4>0</vt:i4>
      </vt:variant>
      <vt:variant>
        <vt:i4>5</vt:i4>
      </vt:variant>
      <vt:variant>
        <vt:lpwstr/>
      </vt:variant>
      <vt:variant>
        <vt:lpwstr>_Toc225589963</vt:lpwstr>
      </vt:variant>
      <vt:variant>
        <vt:i4>2031670</vt:i4>
      </vt:variant>
      <vt:variant>
        <vt:i4>596</vt:i4>
      </vt:variant>
      <vt:variant>
        <vt:i4>0</vt:i4>
      </vt:variant>
      <vt:variant>
        <vt:i4>5</vt:i4>
      </vt:variant>
      <vt:variant>
        <vt:lpwstr/>
      </vt:variant>
      <vt:variant>
        <vt:lpwstr>_Toc225589962</vt:lpwstr>
      </vt:variant>
      <vt:variant>
        <vt:i4>2031670</vt:i4>
      </vt:variant>
      <vt:variant>
        <vt:i4>590</vt:i4>
      </vt:variant>
      <vt:variant>
        <vt:i4>0</vt:i4>
      </vt:variant>
      <vt:variant>
        <vt:i4>5</vt:i4>
      </vt:variant>
      <vt:variant>
        <vt:lpwstr/>
      </vt:variant>
      <vt:variant>
        <vt:lpwstr>_Toc225589961</vt:lpwstr>
      </vt:variant>
      <vt:variant>
        <vt:i4>2031670</vt:i4>
      </vt:variant>
      <vt:variant>
        <vt:i4>584</vt:i4>
      </vt:variant>
      <vt:variant>
        <vt:i4>0</vt:i4>
      </vt:variant>
      <vt:variant>
        <vt:i4>5</vt:i4>
      </vt:variant>
      <vt:variant>
        <vt:lpwstr/>
      </vt:variant>
      <vt:variant>
        <vt:lpwstr>_Toc225589960</vt:lpwstr>
      </vt:variant>
      <vt:variant>
        <vt:i4>1835062</vt:i4>
      </vt:variant>
      <vt:variant>
        <vt:i4>578</vt:i4>
      </vt:variant>
      <vt:variant>
        <vt:i4>0</vt:i4>
      </vt:variant>
      <vt:variant>
        <vt:i4>5</vt:i4>
      </vt:variant>
      <vt:variant>
        <vt:lpwstr/>
      </vt:variant>
      <vt:variant>
        <vt:lpwstr>_Toc225589959</vt:lpwstr>
      </vt:variant>
      <vt:variant>
        <vt:i4>1835062</vt:i4>
      </vt:variant>
      <vt:variant>
        <vt:i4>572</vt:i4>
      </vt:variant>
      <vt:variant>
        <vt:i4>0</vt:i4>
      </vt:variant>
      <vt:variant>
        <vt:i4>5</vt:i4>
      </vt:variant>
      <vt:variant>
        <vt:lpwstr/>
      </vt:variant>
      <vt:variant>
        <vt:lpwstr>_Toc225589958</vt:lpwstr>
      </vt:variant>
      <vt:variant>
        <vt:i4>1835062</vt:i4>
      </vt:variant>
      <vt:variant>
        <vt:i4>566</vt:i4>
      </vt:variant>
      <vt:variant>
        <vt:i4>0</vt:i4>
      </vt:variant>
      <vt:variant>
        <vt:i4>5</vt:i4>
      </vt:variant>
      <vt:variant>
        <vt:lpwstr/>
      </vt:variant>
      <vt:variant>
        <vt:lpwstr>_Toc225589957</vt:lpwstr>
      </vt:variant>
      <vt:variant>
        <vt:i4>1835062</vt:i4>
      </vt:variant>
      <vt:variant>
        <vt:i4>560</vt:i4>
      </vt:variant>
      <vt:variant>
        <vt:i4>0</vt:i4>
      </vt:variant>
      <vt:variant>
        <vt:i4>5</vt:i4>
      </vt:variant>
      <vt:variant>
        <vt:lpwstr/>
      </vt:variant>
      <vt:variant>
        <vt:lpwstr>_Toc225589956</vt:lpwstr>
      </vt:variant>
      <vt:variant>
        <vt:i4>1835062</vt:i4>
      </vt:variant>
      <vt:variant>
        <vt:i4>554</vt:i4>
      </vt:variant>
      <vt:variant>
        <vt:i4>0</vt:i4>
      </vt:variant>
      <vt:variant>
        <vt:i4>5</vt:i4>
      </vt:variant>
      <vt:variant>
        <vt:lpwstr/>
      </vt:variant>
      <vt:variant>
        <vt:lpwstr>_Toc225589955</vt:lpwstr>
      </vt:variant>
      <vt:variant>
        <vt:i4>1835062</vt:i4>
      </vt:variant>
      <vt:variant>
        <vt:i4>548</vt:i4>
      </vt:variant>
      <vt:variant>
        <vt:i4>0</vt:i4>
      </vt:variant>
      <vt:variant>
        <vt:i4>5</vt:i4>
      </vt:variant>
      <vt:variant>
        <vt:lpwstr/>
      </vt:variant>
      <vt:variant>
        <vt:lpwstr>_Toc225589954</vt:lpwstr>
      </vt:variant>
      <vt:variant>
        <vt:i4>1835062</vt:i4>
      </vt:variant>
      <vt:variant>
        <vt:i4>542</vt:i4>
      </vt:variant>
      <vt:variant>
        <vt:i4>0</vt:i4>
      </vt:variant>
      <vt:variant>
        <vt:i4>5</vt:i4>
      </vt:variant>
      <vt:variant>
        <vt:lpwstr/>
      </vt:variant>
      <vt:variant>
        <vt:lpwstr>_Toc225589953</vt:lpwstr>
      </vt:variant>
      <vt:variant>
        <vt:i4>1835062</vt:i4>
      </vt:variant>
      <vt:variant>
        <vt:i4>536</vt:i4>
      </vt:variant>
      <vt:variant>
        <vt:i4>0</vt:i4>
      </vt:variant>
      <vt:variant>
        <vt:i4>5</vt:i4>
      </vt:variant>
      <vt:variant>
        <vt:lpwstr/>
      </vt:variant>
      <vt:variant>
        <vt:lpwstr>_Toc225589952</vt:lpwstr>
      </vt:variant>
      <vt:variant>
        <vt:i4>1835062</vt:i4>
      </vt:variant>
      <vt:variant>
        <vt:i4>530</vt:i4>
      </vt:variant>
      <vt:variant>
        <vt:i4>0</vt:i4>
      </vt:variant>
      <vt:variant>
        <vt:i4>5</vt:i4>
      </vt:variant>
      <vt:variant>
        <vt:lpwstr/>
      </vt:variant>
      <vt:variant>
        <vt:lpwstr>_Toc225589951</vt:lpwstr>
      </vt:variant>
      <vt:variant>
        <vt:i4>1835062</vt:i4>
      </vt:variant>
      <vt:variant>
        <vt:i4>524</vt:i4>
      </vt:variant>
      <vt:variant>
        <vt:i4>0</vt:i4>
      </vt:variant>
      <vt:variant>
        <vt:i4>5</vt:i4>
      </vt:variant>
      <vt:variant>
        <vt:lpwstr/>
      </vt:variant>
      <vt:variant>
        <vt:lpwstr>_Toc225589950</vt:lpwstr>
      </vt:variant>
      <vt:variant>
        <vt:i4>1900598</vt:i4>
      </vt:variant>
      <vt:variant>
        <vt:i4>518</vt:i4>
      </vt:variant>
      <vt:variant>
        <vt:i4>0</vt:i4>
      </vt:variant>
      <vt:variant>
        <vt:i4>5</vt:i4>
      </vt:variant>
      <vt:variant>
        <vt:lpwstr/>
      </vt:variant>
      <vt:variant>
        <vt:lpwstr>_Toc225589949</vt:lpwstr>
      </vt:variant>
      <vt:variant>
        <vt:i4>1900598</vt:i4>
      </vt:variant>
      <vt:variant>
        <vt:i4>512</vt:i4>
      </vt:variant>
      <vt:variant>
        <vt:i4>0</vt:i4>
      </vt:variant>
      <vt:variant>
        <vt:i4>5</vt:i4>
      </vt:variant>
      <vt:variant>
        <vt:lpwstr/>
      </vt:variant>
      <vt:variant>
        <vt:lpwstr>_Toc225589948</vt:lpwstr>
      </vt:variant>
      <vt:variant>
        <vt:i4>1900598</vt:i4>
      </vt:variant>
      <vt:variant>
        <vt:i4>506</vt:i4>
      </vt:variant>
      <vt:variant>
        <vt:i4>0</vt:i4>
      </vt:variant>
      <vt:variant>
        <vt:i4>5</vt:i4>
      </vt:variant>
      <vt:variant>
        <vt:lpwstr/>
      </vt:variant>
      <vt:variant>
        <vt:lpwstr>_Toc225589947</vt:lpwstr>
      </vt:variant>
      <vt:variant>
        <vt:i4>1900598</vt:i4>
      </vt:variant>
      <vt:variant>
        <vt:i4>500</vt:i4>
      </vt:variant>
      <vt:variant>
        <vt:i4>0</vt:i4>
      </vt:variant>
      <vt:variant>
        <vt:i4>5</vt:i4>
      </vt:variant>
      <vt:variant>
        <vt:lpwstr/>
      </vt:variant>
      <vt:variant>
        <vt:lpwstr>_Toc225589946</vt:lpwstr>
      </vt:variant>
      <vt:variant>
        <vt:i4>1900598</vt:i4>
      </vt:variant>
      <vt:variant>
        <vt:i4>494</vt:i4>
      </vt:variant>
      <vt:variant>
        <vt:i4>0</vt:i4>
      </vt:variant>
      <vt:variant>
        <vt:i4>5</vt:i4>
      </vt:variant>
      <vt:variant>
        <vt:lpwstr/>
      </vt:variant>
      <vt:variant>
        <vt:lpwstr>_Toc225589945</vt:lpwstr>
      </vt:variant>
      <vt:variant>
        <vt:i4>1900598</vt:i4>
      </vt:variant>
      <vt:variant>
        <vt:i4>488</vt:i4>
      </vt:variant>
      <vt:variant>
        <vt:i4>0</vt:i4>
      </vt:variant>
      <vt:variant>
        <vt:i4>5</vt:i4>
      </vt:variant>
      <vt:variant>
        <vt:lpwstr/>
      </vt:variant>
      <vt:variant>
        <vt:lpwstr>_Toc225589944</vt:lpwstr>
      </vt:variant>
      <vt:variant>
        <vt:i4>1900598</vt:i4>
      </vt:variant>
      <vt:variant>
        <vt:i4>482</vt:i4>
      </vt:variant>
      <vt:variant>
        <vt:i4>0</vt:i4>
      </vt:variant>
      <vt:variant>
        <vt:i4>5</vt:i4>
      </vt:variant>
      <vt:variant>
        <vt:lpwstr/>
      </vt:variant>
      <vt:variant>
        <vt:lpwstr>_Toc225589943</vt:lpwstr>
      </vt:variant>
      <vt:variant>
        <vt:i4>1900598</vt:i4>
      </vt:variant>
      <vt:variant>
        <vt:i4>476</vt:i4>
      </vt:variant>
      <vt:variant>
        <vt:i4>0</vt:i4>
      </vt:variant>
      <vt:variant>
        <vt:i4>5</vt:i4>
      </vt:variant>
      <vt:variant>
        <vt:lpwstr/>
      </vt:variant>
      <vt:variant>
        <vt:lpwstr>_Toc225589942</vt:lpwstr>
      </vt:variant>
      <vt:variant>
        <vt:i4>1900598</vt:i4>
      </vt:variant>
      <vt:variant>
        <vt:i4>470</vt:i4>
      </vt:variant>
      <vt:variant>
        <vt:i4>0</vt:i4>
      </vt:variant>
      <vt:variant>
        <vt:i4>5</vt:i4>
      </vt:variant>
      <vt:variant>
        <vt:lpwstr/>
      </vt:variant>
      <vt:variant>
        <vt:lpwstr>_Toc225589941</vt:lpwstr>
      </vt:variant>
      <vt:variant>
        <vt:i4>1900598</vt:i4>
      </vt:variant>
      <vt:variant>
        <vt:i4>464</vt:i4>
      </vt:variant>
      <vt:variant>
        <vt:i4>0</vt:i4>
      </vt:variant>
      <vt:variant>
        <vt:i4>5</vt:i4>
      </vt:variant>
      <vt:variant>
        <vt:lpwstr/>
      </vt:variant>
      <vt:variant>
        <vt:lpwstr>_Toc225589940</vt:lpwstr>
      </vt:variant>
      <vt:variant>
        <vt:i4>1703990</vt:i4>
      </vt:variant>
      <vt:variant>
        <vt:i4>458</vt:i4>
      </vt:variant>
      <vt:variant>
        <vt:i4>0</vt:i4>
      </vt:variant>
      <vt:variant>
        <vt:i4>5</vt:i4>
      </vt:variant>
      <vt:variant>
        <vt:lpwstr/>
      </vt:variant>
      <vt:variant>
        <vt:lpwstr>_Toc225589939</vt:lpwstr>
      </vt:variant>
      <vt:variant>
        <vt:i4>1703990</vt:i4>
      </vt:variant>
      <vt:variant>
        <vt:i4>452</vt:i4>
      </vt:variant>
      <vt:variant>
        <vt:i4>0</vt:i4>
      </vt:variant>
      <vt:variant>
        <vt:i4>5</vt:i4>
      </vt:variant>
      <vt:variant>
        <vt:lpwstr/>
      </vt:variant>
      <vt:variant>
        <vt:lpwstr>_Toc225589938</vt:lpwstr>
      </vt:variant>
      <vt:variant>
        <vt:i4>1703990</vt:i4>
      </vt:variant>
      <vt:variant>
        <vt:i4>446</vt:i4>
      </vt:variant>
      <vt:variant>
        <vt:i4>0</vt:i4>
      </vt:variant>
      <vt:variant>
        <vt:i4>5</vt:i4>
      </vt:variant>
      <vt:variant>
        <vt:lpwstr/>
      </vt:variant>
      <vt:variant>
        <vt:lpwstr>_Toc225589937</vt:lpwstr>
      </vt:variant>
      <vt:variant>
        <vt:i4>1769526</vt:i4>
      </vt:variant>
      <vt:variant>
        <vt:i4>440</vt:i4>
      </vt:variant>
      <vt:variant>
        <vt:i4>0</vt:i4>
      </vt:variant>
      <vt:variant>
        <vt:i4>5</vt:i4>
      </vt:variant>
      <vt:variant>
        <vt:lpwstr/>
      </vt:variant>
      <vt:variant>
        <vt:lpwstr>_Toc225589920</vt:lpwstr>
      </vt:variant>
      <vt:variant>
        <vt:i4>1572918</vt:i4>
      </vt:variant>
      <vt:variant>
        <vt:i4>434</vt:i4>
      </vt:variant>
      <vt:variant>
        <vt:i4>0</vt:i4>
      </vt:variant>
      <vt:variant>
        <vt:i4>5</vt:i4>
      </vt:variant>
      <vt:variant>
        <vt:lpwstr/>
      </vt:variant>
      <vt:variant>
        <vt:lpwstr>_Toc225589919</vt:lpwstr>
      </vt:variant>
      <vt:variant>
        <vt:i4>1572918</vt:i4>
      </vt:variant>
      <vt:variant>
        <vt:i4>428</vt:i4>
      </vt:variant>
      <vt:variant>
        <vt:i4>0</vt:i4>
      </vt:variant>
      <vt:variant>
        <vt:i4>5</vt:i4>
      </vt:variant>
      <vt:variant>
        <vt:lpwstr/>
      </vt:variant>
      <vt:variant>
        <vt:lpwstr>_Toc225589918</vt:lpwstr>
      </vt:variant>
      <vt:variant>
        <vt:i4>1572918</vt:i4>
      </vt:variant>
      <vt:variant>
        <vt:i4>422</vt:i4>
      </vt:variant>
      <vt:variant>
        <vt:i4>0</vt:i4>
      </vt:variant>
      <vt:variant>
        <vt:i4>5</vt:i4>
      </vt:variant>
      <vt:variant>
        <vt:lpwstr/>
      </vt:variant>
      <vt:variant>
        <vt:lpwstr>_Toc225589911</vt:lpwstr>
      </vt:variant>
      <vt:variant>
        <vt:i4>1048631</vt:i4>
      </vt:variant>
      <vt:variant>
        <vt:i4>416</vt:i4>
      </vt:variant>
      <vt:variant>
        <vt:i4>0</vt:i4>
      </vt:variant>
      <vt:variant>
        <vt:i4>5</vt:i4>
      </vt:variant>
      <vt:variant>
        <vt:lpwstr/>
      </vt:variant>
      <vt:variant>
        <vt:lpwstr>_Toc225589897</vt:lpwstr>
      </vt:variant>
      <vt:variant>
        <vt:i4>1048631</vt:i4>
      </vt:variant>
      <vt:variant>
        <vt:i4>410</vt:i4>
      </vt:variant>
      <vt:variant>
        <vt:i4>0</vt:i4>
      </vt:variant>
      <vt:variant>
        <vt:i4>5</vt:i4>
      </vt:variant>
      <vt:variant>
        <vt:lpwstr/>
      </vt:variant>
      <vt:variant>
        <vt:lpwstr>_Toc225589896</vt:lpwstr>
      </vt:variant>
      <vt:variant>
        <vt:i4>1048631</vt:i4>
      </vt:variant>
      <vt:variant>
        <vt:i4>404</vt:i4>
      </vt:variant>
      <vt:variant>
        <vt:i4>0</vt:i4>
      </vt:variant>
      <vt:variant>
        <vt:i4>5</vt:i4>
      </vt:variant>
      <vt:variant>
        <vt:lpwstr/>
      </vt:variant>
      <vt:variant>
        <vt:lpwstr>_Toc225589895</vt:lpwstr>
      </vt:variant>
      <vt:variant>
        <vt:i4>1048631</vt:i4>
      </vt:variant>
      <vt:variant>
        <vt:i4>398</vt:i4>
      </vt:variant>
      <vt:variant>
        <vt:i4>0</vt:i4>
      </vt:variant>
      <vt:variant>
        <vt:i4>5</vt:i4>
      </vt:variant>
      <vt:variant>
        <vt:lpwstr/>
      </vt:variant>
      <vt:variant>
        <vt:lpwstr>_Toc225589894</vt:lpwstr>
      </vt:variant>
      <vt:variant>
        <vt:i4>1048631</vt:i4>
      </vt:variant>
      <vt:variant>
        <vt:i4>392</vt:i4>
      </vt:variant>
      <vt:variant>
        <vt:i4>0</vt:i4>
      </vt:variant>
      <vt:variant>
        <vt:i4>5</vt:i4>
      </vt:variant>
      <vt:variant>
        <vt:lpwstr/>
      </vt:variant>
      <vt:variant>
        <vt:lpwstr>_Toc225589893</vt:lpwstr>
      </vt:variant>
      <vt:variant>
        <vt:i4>1048631</vt:i4>
      </vt:variant>
      <vt:variant>
        <vt:i4>386</vt:i4>
      </vt:variant>
      <vt:variant>
        <vt:i4>0</vt:i4>
      </vt:variant>
      <vt:variant>
        <vt:i4>5</vt:i4>
      </vt:variant>
      <vt:variant>
        <vt:lpwstr/>
      </vt:variant>
      <vt:variant>
        <vt:lpwstr>_Toc225589892</vt:lpwstr>
      </vt:variant>
      <vt:variant>
        <vt:i4>1048631</vt:i4>
      </vt:variant>
      <vt:variant>
        <vt:i4>380</vt:i4>
      </vt:variant>
      <vt:variant>
        <vt:i4>0</vt:i4>
      </vt:variant>
      <vt:variant>
        <vt:i4>5</vt:i4>
      </vt:variant>
      <vt:variant>
        <vt:lpwstr/>
      </vt:variant>
      <vt:variant>
        <vt:lpwstr>_Toc225589891</vt:lpwstr>
      </vt:variant>
      <vt:variant>
        <vt:i4>1048631</vt:i4>
      </vt:variant>
      <vt:variant>
        <vt:i4>374</vt:i4>
      </vt:variant>
      <vt:variant>
        <vt:i4>0</vt:i4>
      </vt:variant>
      <vt:variant>
        <vt:i4>5</vt:i4>
      </vt:variant>
      <vt:variant>
        <vt:lpwstr/>
      </vt:variant>
      <vt:variant>
        <vt:lpwstr>_Toc225589890</vt:lpwstr>
      </vt:variant>
      <vt:variant>
        <vt:i4>1114167</vt:i4>
      </vt:variant>
      <vt:variant>
        <vt:i4>368</vt:i4>
      </vt:variant>
      <vt:variant>
        <vt:i4>0</vt:i4>
      </vt:variant>
      <vt:variant>
        <vt:i4>5</vt:i4>
      </vt:variant>
      <vt:variant>
        <vt:lpwstr/>
      </vt:variant>
      <vt:variant>
        <vt:lpwstr>_Toc225589889</vt:lpwstr>
      </vt:variant>
      <vt:variant>
        <vt:i4>1114167</vt:i4>
      </vt:variant>
      <vt:variant>
        <vt:i4>362</vt:i4>
      </vt:variant>
      <vt:variant>
        <vt:i4>0</vt:i4>
      </vt:variant>
      <vt:variant>
        <vt:i4>5</vt:i4>
      </vt:variant>
      <vt:variant>
        <vt:lpwstr/>
      </vt:variant>
      <vt:variant>
        <vt:lpwstr>_Toc225589888</vt:lpwstr>
      </vt:variant>
      <vt:variant>
        <vt:i4>1114167</vt:i4>
      </vt:variant>
      <vt:variant>
        <vt:i4>356</vt:i4>
      </vt:variant>
      <vt:variant>
        <vt:i4>0</vt:i4>
      </vt:variant>
      <vt:variant>
        <vt:i4>5</vt:i4>
      </vt:variant>
      <vt:variant>
        <vt:lpwstr/>
      </vt:variant>
      <vt:variant>
        <vt:lpwstr>_Toc225589887</vt:lpwstr>
      </vt:variant>
      <vt:variant>
        <vt:i4>1114167</vt:i4>
      </vt:variant>
      <vt:variant>
        <vt:i4>350</vt:i4>
      </vt:variant>
      <vt:variant>
        <vt:i4>0</vt:i4>
      </vt:variant>
      <vt:variant>
        <vt:i4>5</vt:i4>
      </vt:variant>
      <vt:variant>
        <vt:lpwstr/>
      </vt:variant>
      <vt:variant>
        <vt:lpwstr>_Toc225589886</vt:lpwstr>
      </vt:variant>
      <vt:variant>
        <vt:i4>1114167</vt:i4>
      </vt:variant>
      <vt:variant>
        <vt:i4>344</vt:i4>
      </vt:variant>
      <vt:variant>
        <vt:i4>0</vt:i4>
      </vt:variant>
      <vt:variant>
        <vt:i4>5</vt:i4>
      </vt:variant>
      <vt:variant>
        <vt:lpwstr/>
      </vt:variant>
      <vt:variant>
        <vt:lpwstr>_Toc225589885</vt:lpwstr>
      </vt:variant>
      <vt:variant>
        <vt:i4>1114167</vt:i4>
      </vt:variant>
      <vt:variant>
        <vt:i4>338</vt:i4>
      </vt:variant>
      <vt:variant>
        <vt:i4>0</vt:i4>
      </vt:variant>
      <vt:variant>
        <vt:i4>5</vt:i4>
      </vt:variant>
      <vt:variant>
        <vt:lpwstr/>
      </vt:variant>
      <vt:variant>
        <vt:lpwstr>_Toc225589884</vt:lpwstr>
      </vt:variant>
      <vt:variant>
        <vt:i4>1114167</vt:i4>
      </vt:variant>
      <vt:variant>
        <vt:i4>332</vt:i4>
      </vt:variant>
      <vt:variant>
        <vt:i4>0</vt:i4>
      </vt:variant>
      <vt:variant>
        <vt:i4>5</vt:i4>
      </vt:variant>
      <vt:variant>
        <vt:lpwstr/>
      </vt:variant>
      <vt:variant>
        <vt:lpwstr>_Toc225589883</vt:lpwstr>
      </vt:variant>
      <vt:variant>
        <vt:i4>1114167</vt:i4>
      </vt:variant>
      <vt:variant>
        <vt:i4>326</vt:i4>
      </vt:variant>
      <vt:variant>
        <vt:i4>0</vt:i4>
      </vt:variant>
      <vt:variant>
        <vt:i4>5</vt:i4>
      </vt:variant>
      <vt:variant>
        <vt:lpwstr/>
      </vt:variant>
      <vt:variant>
        <vt:lpwstr>_Toc225589882</vt:lpwstr>
      </vt:variant>
      <vt:variant>
        <vt:i4>1114167</vt:i4>
      </vt:variant>
      <vt:variant>
        <vt:i4>320</vt:i4>
      </vt:variant>
      <vt:variant>
        <vt:i4>0</vt:i4>
      </vt:variant>
      <vt:variant>
        <vt:i4>5</vt:i4>
      </vt:variant>
      <vt:variant>
        <vt:lpwstr/>
      </vt:variant>
      <vt:variant>
        <vt:lpwstr>_Toc225589881</vt:lpwstr>
      </vt:variant>
      <vt:variant>
        <vt:i4>1114167</vt:i4>
      </vt:variant>
      <vt:variant>
        <vt:i4>314</vt:i4>
      </vt:variant>
      <vt:variant>
        <vt:i4>0</vt:i4>
      </vt:variant>
      <vt:variant>
        <vt:i4>5</vt:i4>
      </vt:variant>
      <vt:variant>
        <vt:lpwstr/>
      </vt:variant>
      <vt:variant>
        <vt:lpwstr>_Toc225589880</vt:lpwstr>
      </vt:variant>
      <vt:variant>
        <vt:i4>1966135</vt:i4>
      </vt:variant>
      <vt:variant>
        <vt:i4>308</vt:i4>
      </vt:variant>
      <vt:variant>
        <vt:i4>0</vt:i4>
      </vt:variant>
      <vt:variant>
        <vt:i4>5</vt:i4>
      </vt:variant>
      <vt:variant>
        <vt:lpwstr/>
      </vt:variant>
      <vt:variant>
        <vt:lpwstr>_Toc225589879</vt:lpwstr>
      </vt:variant>
      <vt:variant>
        <vt:i4>1966135</vt:i4>
      </vt:variant>
      <vt:variant>
        <vt:i4>302</vt:i4>
      </vt:variant>
      <vt:variant>
        <vt:i4>0</vt:i4>
      </vt:variant>
      <vt:variant>
        <vt:i4>5</vt:i4>
      </vt:variant>
      <vt:variant>
        <vt:lpwstr/>
      </vt:variant>
      <vt:variant>
        <vt:lpwstr>_Toc225589878</vt:lpwstr>
      </vt:variant>
      <vt:variant>
        <vt:i4>1966135</vt:i4>
      </vt:variant>
      <vt:variant>
        <vt:i4>296</vt:i4>
      </vt:variant>
      <vt:variant>
        <vt:i4>0</vt:i4>
      </vt:variant>
      <vt:variant>
        <vt:i4>5</vt:i4>
      </vt:variant>
      <vt:variant>
        <vt:lpwstr/>
      </vt:variant>
      <vt:variant>
        <vt:lpwstr>_Toc225589877</vt:lpwstr>
      </vt:variant>
      <vt:variant>
        <vt:i4>1966135</vt:i4>
      </vt:variant>
      <vt:variant>
        <vt:i4>290</vt:i4>
      </vt:variant>
      <vt:variant>
        <vt:i4>0</vt:i4>
      </vt:variant>
      <vt:variant>
        <vt:i4>5</vt:i4>
      </vt:variant>
      <vt:variant>
        <vt:lpwstr/>
      </vt:variant>
      <vt:variant>
        <vt:lpwstr>_Toc225589876</vt:lpwstr>
      </vt:variant>
      <vt:variant>
        <vt:i4>1966135</vt:i4>
      </vt:variant>
      <vt:variant>
        <vt:i4>284</vt:i4>
      </vt:variant>
      <vt:variant>
        <vt:i4>0</vt:i4>
      </vt:variant>
      <vt:variant>
        <vt:i4>5</vt:i4>
      </vt:variant>
      <vt:variant>
        <vt:lpwstr/>
      </vt:variant>
      <vt:variant>
        <vt:lpwstr>_Toc225589875</vt:lpwstr>
      </vt:variant>
      <vt:variant>
        <vt:i4>1966135</vt:i4>
      </vt:variant>
      <vt:variant>
        <vt:i4>278</vt:i4>
      </vt:variant>
      <vt:variant>
        <vt:i4>0</vt:i4>
      </vt:variant>
      <vt:variant>
        <vt:i4>5</vt:i4>
      </vt:variant>
      <vt:variant>
        <vt:lpwstr/>
      </vt:variant>
      <vt:variant>
        <vt:lpwstr>_Toc225589874</vt:lpwstr>
      </vt:variant>
      <vt:variant>
        <vt:i4>1966135</vt:i4>
      </vt:variant>
      <vt:variant>
        <vt:i4>272</vt:i4>
      </vt:variant>
      <vt:variant>
        <vt:i4>0</vt:i4>
      </vt:variant>
      <vt:variant>
        <vt:i4>5</vt:i4>
      </vt:variant>
      <vt:variant>
        <vt:lpwstr/>
      </vt:variant>
      <vt:variant>
        <vt:lpwstr>_Toc225589873</vt:lpwstr>
      </vt:variant>
      <vt:variant>
        <vt:i4>1966135</vt:i4>
      </vt:variant>
      <vt:variant>
        <vt:i4>266</vt:i4>
      </vt:variant>
      <vt:variant>
        <vt:i4>0</vt:i4>
      </vt:variant>
      <vt:variant>
        <vt:i4>5</vt:i4>
      </vt:variant>
      <vt:variant>
        <vt:lpwstr/>
      </vt:variant>
      <vt:variant>
        <vt:lpwstr>_Toc225589872</vt:lpwstr>
      </vt:variant>
      <vt:variant>
        <vt:i4>1966135</vt:i4>
      </vt:variant>
      <vt:variant>
        <vt:i4>260</vt:i4>
      </vt:variant>
      <vt:variant>
        <vt:i4>0</vt:i4>
      </vt:variant>
      <vt:variant>
        <vt:i4>5</vt:i4>
      </vt:variant>
      <vt:variant>
        <vt:lpwstr/>
      </vt:variant>
      <vt:variant>
        <vt:lpwstr>_Toc225589871</vt:lpwstr>
      </vt:variant>
      <vt:variant>
        <vt:i4>1966135</vt:i4>
      </vt:variant>
      <vt:variant>
        <vt:i4>254</vt:i4>
      </vt:variant>
      <vt:variant>
        <vt:i4>0</vt:i4>
      </vt:variant>
      <vt:variant>
        <vt:i4>5</vt:i4>
      </vt:variant>
      <vt:variant>
        <vt:lpwstr/>
      </vt:variant>
      <vt:variant>
        <vt:lpwstr>_Toc225589870</vt:lpwstr>
      </vt:variant>
      <vt:variant>
        <vt:i4>2031671</vt:i4>
      </vt:variant>
      <vt:variant>
        <vt:i4>248</vt:i4>
      </vt:variant>
      <vt:variant>
        <vt:i4>0</vt:i4>
      </vt:variant>
      <vt:variant>
        <vt:i4>5</vt:i4>
      </vt:variant>
      <vt:variant>
        <vt:lpwstr/>
      </vt:variant>
      <vt:variant>
        <vt:lpwstr>_Toc225589869</vt:lpwstr>
      </vt:variant>
      <vt:variant>
        <vt:i4>2031671</vt:i4>
      </vt:variant>
      <vt:variant>
        <vt:i4>242</vt:i4>
      </vt:variant>
      <vt:variant>
        <vt:i4>0</vt:i4>
      </vt:variant>
      <vt:variant>
        <vt:i4>5</vt:i4>
      </vt:variant>
      <vt:variant>
        <vt:lpwstr/>
      </vt:variant>
      <vt:variant>
        <vt:lpwstr>_Toc225589868</vt:lpwstr>
      </vt:variant>
      <vt:variant>
        <vt:i4>2031671</vt:i4>
      </vt:variant>
      <vt:variant>
        <vt:i4>236</vt:i4>
      </vt:variant>
      <vt:variant>
        <vt:i4>0</vt:i4>
      </vt:variant>
      <vt:variant>
        <vt:i4>5</vt:i4>
      </vt:variant>
      <vt:variant>
        <vt:lpwstr/>
      </vt:variant>
      <vt:variant>
        <vt:lpwstr>_Toc225589867</vt:lpwstr>
      </vt:variant>
      <vt:variant>
        <vt:i4>2031671</vt:i4>
      </vt:variant>
      <vt:variant>
        <vt:i4>230</vt:i4>
      </vt:variant>
      <vt:variant>
        <vt:i4>0</vt:i4>
      </vt:variant>
      <vt:variant>
        <vt:i4>5</vt:i4>
      </vt:variant>
      <vt:variant>
        <vt:lpwstr/>
      </vt:variant>
      <vt:variant>
        <vt:lpwstr>_Toc225589866</vt:lpwstr>
      </vt:variant>
      <vt:variant>
        <vt:i4>2031671</vt:i4>
      </vt:variant>
      <vt:variant>
        <vt:i4>224</vt:i4>
      </vt:variant>
      <vt:variant>
        <vt:i4>0</vt:i4>
      </vt:variant>
      <vt:variant>
        <vt:i4>5</vt:i4>
      </vt:variant>
      <vt:variant>
        <vt:lpwstr/>
      </vt:variant>
      <vt:variant>
        <vt:lpwstr>_Toc225589865</vt:lpwstr>
      </vt:variant>
      <vt:variant>
        <vt:i4>2031671</vt:i4>
      </vt:variant>
      <vt:variant>
        <vt:i4>218</vt:i4>
      </vt:variant>
      <vt:variant>
        <vt:i4>0</vt:i4>
      </vt:variant>
      <vt:variant>
        <vt:i4>5</vt:i4>
      </vt:variant>
      <vt:variant>
        <vt:lpwstr/>
      </vt:variant>
      <vt:variant>
        <vt:lpwstr>_Toc225589864</vt:lpwstr>
      </vt:variant>
      <vt:variant>
        <vt:i4>2031671</vt:i4>
      </vt:variant>
      <vt:variant>
        <vt:i4>212</vt:i4>
      </vt:variant>
      <vt:variant>
        <vt:i4>0</vt:i4>
      </vt:variant>
      <vt:variant>
        <vt:i4>5</vt:i4>
      </vt:variant>
      <vt:variant>
        <vt:lpwstr/>
      </vt:variant>
      <vt:variant>
        <vt:lpwstr>_Toc225589863</vt:lpwstr>
      </vt:variant>
      <vt:variant>
        <vt:i4>2031671</vt:i4>
      </vt:variant>
      <vt:variant>
        <vt:i4>206</vt:i4>
      </vt:variant>
      <vt:variant>
        <vt:i4>0</vt:i4>
      </vt:variant>
      <vt:variant>
        <vt:i4>5</vt:i4>
      </vt:variant>
      <vt:variant>
        <vt:lpwstr/>
      </vt:variant>
      <vt:variant>
        <vt:lpwstr>_Toc225589862</vt:lpwstr>
      </vt:variant>
      <vt:variant>
        <vt:i4>2031671</vt:i4>
      </vt:variant>
      <vt:variant>
        <vt:i4>200</vt:i4>
      </vt:variant>
      <vt:variant>
        <vt:i4>0</vt:i4>
      </vt:variant>
      <vt:variant>
        <vt:i4>5</vt:i4>
      </vt:variant>
      <vt:variant>
        <vt:lpwstr/>
      </vt:variant>
      <vt:variant>
        <vt:lpwstr>_Toc225589861</vt:lpwstr>
      </vt:variant>
      <vt:variant>
        <vt:i4>2031671</vt:i4>
      </vt:variant>
      <vt:variant>
        <vt:i4>194</vt:i4>
      </vt:variant>
      <vt:variant>
        <vt:i4>0</vt:i4>
      </vt:variant>
      <vt:variant>
        <vt:i4>5</vt:i4>
      </vt:variant>
      <vt:variant>
        <vt:lpwstr/>
      </vt:variant>
      <vt:variant>
        <vt:lpwstr>_Toc225589860</vt:lpwstr>
      </vt:variant>
      <vt:variant>
        <vt:i4>1835063</vt:i4>
      </vt:variant>
      <vt:variant>
        <vt:i4>188</vt:i4>
      </vt:variant>
      <vt:variant>
        <vt:i4>0</vt:i4>
      </vt:variant>
      <vt:variant>
        <vt:i4>5</vt:i4>
      </vt:variant>
      <vt:variant>
        <vt:lpwstr/>
      </vt:variant>
      <vt:variant>
        <vt:lpwstr>_Toc225589859</vt:lpwstr>
      </vt:variant>
      <vt:variant>
        <vt:i4>1835063</vt:i4>
      </vt:variant>
      <vt:variant>
        <vt:i4>182</vt:i4>
      </vt:variant>
      <vt:variant>
        <vt:i4>0</vt:i4>
      </vt:variant>
      <vt:variant>
        <vt:i4>5</vt:i4>
      </vt:variant>
      <vt:variant>
        <vt:lpwstr/>
      </vt:variant>
      <vt:variant>
        <vt:lpwstr>_Toc225589858</vt:lpwstr>
      </vt:variant>
      <vt:variant>
        <vt:i4>1835063</vt:i4>
      </vt:variant>
      <vt:variant>
        <vt:i4>176</vt:i4>
      </vt:variant>
      <vt:variant>
        <vt:i4>0</vt:i4>
      </vt:variant>
      <vt:variant>
        <vt:i4>5</vt:i4>
      </vt:variant>
      <vt:variant>
        <vt:lpwstr/>
      </vt:variant>
      <vt:variant>
        <vt:lpwstr>_Toc225589857</vt:lpwstr>
      </vt:variant>
      <vt:variant>
        <vt:i4>1835063</vt:i4>
      </vt:variant>
      <vt:variant>
        <vt:i4>170</vt:i4>
      </vt:variant>
      <vt:variant>
        <vt:i4>0</vt:i4>
      </vt:variant>
      <vt:variant>
        <vt:i4>5</vt:i4>
      </vt:variant>
      <vt:variant>
        <vt:lpwstr/>
      </vt:variant>
      <vt:variant>
        <vt:lpwstr>_Toc225589856</vt:lpwstr>
      </vt:variant>
      <vt:variant>
        <vt:i4>1835063</vt:i4>
      </vt:variant>
      <vt:variant>
        <vt:i4>164</vt:i4>
      </vt:variant>
      <vt:variant>
        <vt:i4>0</vt:i4>
      </vt:variant>
      <vt:variant>
        <vt:i4>5</vt:i4>
      </vt:variant>
      <vt:variant>
        <vt:lpwstr/>
      </vt:variant>
      <vt:variant>
        <vt:lpwstr>_Toc225589855</vt:lpwstr>
      </vt:variant>
      <vt:variant>
        <vt:i4>1835063</vt:i4>
      </vt:variant>
      <vt:variant>
        <vt:i4>158</vt:i4>
      </vt:variant>
      <vt:variant>
        <vt:i4>0</vt:i4>
      </vt:variant>
      <vt:variant>
        <vt:i4>5</vt:i4>
      </vt:variant>
      <vt:variant>
        <vt:lpwstr/>
      </vt:variant>
      <vt:variant>
        <vt:lpwstr>_Toc225589854</vt:lpwstr>
      </vt:variant>
      <vt:variant>
        <vt:i4>1835063</vt:i4>
      </vt:variant>
      <vt:variant>
        <vt:i4>152</vt:i4>
      </vt:variant>
      <vt:variant>
        <vt:i4>0</vt:i4>
      </vt:variant>
      <vt:variant>
        <vt:i4>5</vt:i4>
      </vt:variant>
      <vt:variant>
        <vt:lpwstr/>
      </vt:variant>
      <vt:variant>
        <vt:lpwstr>_Toc225589853</vt:lpwstr>
      </vt:variant>
      <vt:variant>
        <vt:i4>1835063</vt:i4>
      </vt:variant>
      <vt:variant>
        <vt:i4>146</vt:i4>
      </vt:variant>
      <vt:variant>
        <vt:i4>0</vt:i4>
      </vt:variant>
      <vt:variant>
        <vt:i4>5</vt:i4>
      </vt:variant>
      <vt:variant>
        <vt:lpwstr/>
      </vt:variant>
      <vt:variant>
        <vt:lpwstr>_Toc225589852</vt:lpwstr>
      </vt:variant>
      <vt:variant>
        <vt:i4>1835063</vt:i4>
      </vt:variant>
      <vt:variant>
        <vt:i4>140</vt:i4>
      </vt:variant>
      <vt:variant>
        <vt:i4>0</vt:i4>
      </vt:variant>
      <vt:variant>
        <vt:i4>5</vt:i4>
      </vt:variant>
      <vt:variant>
        <vt:lpwstr/>
      </vt:variant>
      <vt:variant>
        <vt:lpwstr>_Toc225589851</vt:lpwstr>
      </vt:variant>
      <vt:variant>
        <vt:i4>1835063</vt:i4>
      </vt:variant>
      <vt:variant>
        <vt:i4>134</vt:i4>
      </vt:variant>
      <vt:variant>
        <vt:i4>0</vt:i4>
      </vt:variant>
      <vt:variant>
        <vt:i4>5</vt:i4>
      </vt:variant>
      <vt:variant>
        <vt:lpwstr/>
      </vt:variant>
      <vt:variant>
        <vt:lpwstr>_Toc225589850</vt:lpwstr>
      </vt:variant>
      <vt:variant>
        <vt:i4>1900599</vt:i4>
      </vt:variant>
      <vt:variant>
        <vt:i4>128</vt:i4>
      </vt:variant>
      <vt:variant>
        <vt:i4>0</vt:i4>
      </vt:variant>
      <vt:variant>
        <vt:i4>5</vt:i4>
      </vt:variant>
      <vt:variant>
        <vt:lpwstr/>
      </vt:variant>
      <vt:variant>
        <vt:lpwstr>_Toc225589849</vt:lpwstr>
      </vt:variant>
      <vt:variant>
        <vt:i4>1900599</vt:i4>
      </vt:variant>
      <vt:variant>
        <vt:i4>122</vt:i4>
      </vt:variant>
      <vt:variant>
        <vt:i4>0</vt:i4>
      </vt:variant>
      <vt:variant>
        <vt:i4>5</vt:i4>
      </vt:variant>
      <vt:variant>
        <vt:lpwstr/>
      </vt:variant>
      <vt:variant>
        <vt:lpwstr>_Toc225589848</vt:lpwstr>
      </vt:variant>
      <vt:variant>
        <vt:i4>1900599</vt:i4>
      </vt:variant>
      <vt:variant>
        <vt:i4>116</vt:i4>
      </vt:variant>
      <vt:variant>
        <vt:i4>0</vt:i4>
      </vt:variant>
      <vt:variant>
        <vt:i4>5</vt:i4>
      </vt:variant>
      <vt:variant>
        <vt:lpwstr/>
      </vt:variant>
      <vt:variant>
        <vt:lpwstr>_Toc225589847</vt:lpwstr>
      </vt:variant>
      <vt:variant>
        <vt:i4>1900599</vt:i4>
      </vt:variant>
      <vt:variant>
        <vt:i4>110</vt:i4>
      </vt:variant>
      <vt:variant>
        <vt:i4>0</vt:i4>
      </vt:variant>
      <vt:variant>
        <vt:i4>5</vt:i4>
      </vt:variant>
      <vt:variant>
        <vt:lpwstr/>
      </vt:variant>
      <vt:variant>
        <vt:lpwstr>_Toc225589846</vt:lpwstr>
      </vt:variant>
      <vt:variant>
        <vt:i4>1900599</vt:i4>
      </vt:variant>
      <vt:variant>
        <vt:i4>104</vt:i4>
      </vt:variant>
      <vt:variant>
        <vt:i4>0</vt:i4>
      </vt:variant>
      <vt:variant>
        <vt:i4>5</vt:i4>
      </vt:variant>
      <vt:variant>
        <vt:lpwstr/>
      </vt:variant>
      <vt:variant>
        <vt:lpwstr>_Toc225589845</vt:lpwstr>
      </vt:variant>
      <vt:variant>
        <vt:i4>1900599</vt:i4>
      </vt:variant>
      <vt:variant>
        <vt:i4>98</vt:i4>
      </vt:variant>
      <vt:variant>
        <vt:i4>0</vt:i4>
      </vt:variant>
      <vt:variant>
        <vt:i4>5</vt:i4>
      </vt:variant>
      <vt:variant>
        <vt:lpwstr/>
      </vt:variant>
      <vt:variant>
        <vt:lpwstr>_Toc225589844</vt:lpwstr>
      </vt:variant>
      <vt:variant>
        <vt:i4>1900599</vt:i4>
      </vt:variant>
      <vt:variant>
        <vt:i4>92</vt:i4>
      </vt:variant>
      <vt:variant>
        <vt:i4>0</vt:i4>
      </vt:variant>
      <vt:variant>
        <vt:i4>5</vt:i4>
      </vt:variant>
      <vt:variant>
        <vt:lpwstr/>
      </vt:variant>
      <vt:variant>
        <vt:lpwstr>_Toc225589843</vt:lpwstr>
      </vt:variant>
      <vt:variant>
        <vt:i4>1900599</vt:i4>
      </vt:variant>
      <vt:variant>
        <vt:i4>86</vt:i4>
      </vt:variant>
      <vt:variant>
        <vt:i4>0</vt:i4>
      </vt:variant>
      <vt:variant>
        <vt:i4>5</vt:i4>
      </vt:variant>
      <vt:variant>
        <vt:lpwstr/>
      </vt:variant>
      <vt:variant>
        <vt:lpwstr>_Toc225589842</vt:lpwstr>
      </vt:variant>
      <vt:variant>
        <vt:i4>1900599</vt:i4>
      </vt:variant>
      <vt:variant>
        <vt:i4>80</vt:i4>
      </vt:variant>
      <vt:variant>
        <vt:i4>0</vt:i4>
      </vt:variant>
      <vt:variant>
        <vt:i4>5</vt:i4>
      </vt:variant>
      <vt:variant>
        <vt:lpwstr/>
      </vt:variant>
      <vt:variant>
        <vt:lpwstr>_Toc225589841</vt:lpwstr>
      </vt:variant>
      <vt:variant>
        <vt:i4>1900599</vt:i4>
      </vt:variant>
      <vt:variant>
        <vt:i4>74</vt:i4>
      </vt:variant>
      <vt:variant>
        <vt:i4>0</vt:i4>
      </vt:variant>
      <vt:variant>
        <vt:i4>5</vt:i4>
      </vt:variant>
      <vt:variant>
        <vt:lpwstr/>
      </vt:variant>
      <vt:variant>
        <vt:lpwstr>_Toc225589840</vt:lpwstr>
      </vt:variant>
      <vt:variant>
        <vt:i4>1703991</vt:i4>
      </vt:variant>
      <vt:variant>
        <vt:i4>68</vt:i4>
      </vt:variant>
      <vt:variant>
        <vt:i4>0</vt:i4>
      </vt:variant>
      <vt:variant>
        <vt:i4>5</vt:i4>
      </vt:variant>
      <vt:variant>
        <vt:lpwstr/>
      </vt:variant>
      <vt:variant>
        <vt:lpwstr>_Toc225589838</vt:lpwstr>
      </vt:variant>
      <vt:variant>
        <vt:i4>1703991</vt:i4>
      </vt:variant>
      <vt:variant>
        <vt:i4>62</vt:i4>
      </vt:variant>
      <vt:variant>
        <vt:i4>0</vt:i4>
      </vt:variant>
      <vt:variant>
        <vt:i4>5</vt:i4>
      </vt:variant>
      <vt:variant>
        <vt:lpwstr/>
      </vt:variant>
      <vt:variant>
        <vt:lpwstr>_Toc225589837</vt:lpwstr>
      </vt:variant>
      <vt:variant>
        <vt:i4>1703991</vt:i4>
      </vt:variant>
      <vt:variant>
        <vt:i4>56</vt:i4>
      </vt:variant>
      <vt:variant>
        <vt:i4>0</vt:i4>
      </vt:variant>
      <vt:variant>
        <vt:i4>5</vt:i4>
      </vt:variant>
      <vt:variant>
        <vt:lpwstr/>
      </vt:variant>
      <vt:variant>
        <vt:lpwstr>_Toc225589836</vt:lpwstr>
      </vt:variant>
      <vt:variant>
        <vt:i4>1703991</vt:i4>
      </vt:variant>
      <vt:variant>
        <vt:i4>50</vt:i4>
      </vt:variant>
      <vt:variant>
        <vt:i4>0</vt:i4>
      </vt:variant>
      <vt:variant>
        <vt:i4>5</vt:i4>
      </vt:variant>
      <vt:variant>
        <vt:lpwstr/>
      </vt:variant>
      <vt:variant>
        <vt:lpwstr>_Toc225589835</vt:lpwstr>
      </vt:variant>
      <vt:variant>
        <vt:i4>1703991</vt:i4>
      </vt:variant>
      <vt:variant>
        <vt:i4>44</vt:i4>
      </vt:variant>
      <vt:variant>
        <vt:i4>0</vt:i4>
      </vt:variant>
      <vt:variant>
        <vt:i4>5</vt:i4>
      </vt:variant>
      <vt:variant>
        <vt:lpwstr/>
      </vt:variant>
      <vt:variant>
        <vt:lpwstr>_Toc225589834</vt:lpwstr>
      </vt:variant>
      <vt:variant>
        <vt:i4>1703991</vt:i4>
      </vt:variant>
      <vt:variant>
        <vt:i4>38</vt:i4>
      </vt:variant>
      <vt:variant>
        <vt:i4>0</vt:i4>
      </vt:variant>
      <vt:variant>
        <vt:i4>5</vt:i4>
      </vt:variant>
      <vt:variant>
        <vt:lpwstr/>
      </vt:variant>
      <vt:variant>
        <vt:lpwstr>_Toc225589833</vt:lpwstr>
      </vt:variant>
      <vt:variant>
        <vt:i4>1703991</vt:i4>
      </vt:variant>
      <vt:variant>
        <vt:i4>32</vt:i4>
      </vt:variant>
      <vt:variant>
        <vt:i4>0</vt:i4>
      </vt:variant>
      <vt:variant>
        <vt:i4>5</vt:i4>
      </vt:variant>
      <vt:variant>
        <vt:lpwstr/>
      </vt:variant>
      <vt:variant>
        <vt:lpwstr>_Toc225589832</vt:lpwstr>
      </vt:variant>
      <vt:variant>
        <vt:i4>1703991</vt:i4>
      </vt:variant>
      <vt:variant>
        <vt:i4>26</vt:i4>
      </vt:variant>
      <vt:variant>
        <vt:i4>0</vt:i4>
      </vt:variant>
      <vt:variant>
        <vt:i4>5</vt:i4>
      </vt:variant>
      <vt:variant>
        <vt:lpwstr/>
      </vt:variant>
      <vt:variant>
        <vt:lpwstr>_Toc225589831</vt:lpwstr>
      </vt:variant>
      <vt:variant>
        <vt:i4>1703991</vt:i4>
      </vt:variant>
      <vt:variant>
        <vt:i4>20</vt:i4>
      </vt:variant>
      <vt:variant>
        <vt:i4>0</vt:i4>
      </vt:variant>
      <vt:variant>
        <vt:i4>5</vt:i4>
      </vt:variant>
      <vt:variant>
        <vt:lpwstr/>
      </vt:variant>
      <vt:variant>
        <vt:lpwstr>_Toc225589830</vt:lpwstr>
      </vt:variant>
      <vt:variant>
        <vt:i4>1769527</vt:i4>
      </vt:variant>
      <vt:variant>
        <vt:i4>14</vt:i4>
      </vt:variant>
      <vt:variant>
        <vt:i4>0</vt:i4>
      </vt:variant>
      <vt:variant>
        <vt:i4>5</vt:i4>
      </vt:variant>
      <vt:variant>
        <vt:lpwstr/>
      </vt:variant>
      <vt:variant>
        <vt:lpwstr>_Toc225589829</vt:lpwstr>
      </vt:variant>
      <vt:variant>
        <vt:i4>1769527</vt:i4>
      </vt:variant>
      <vt:variant>
        <vt:i4>8</vt:i4>
      </vt:variant>
      <vt:variant>
        <vt:i4>0</vt:i4>
      </vt:variant>
      <vt:variant>
        <vt:i4>5</vt:i4>
      </vt:variant>
      <vt:variant>
        <vt:lpwstr/>
      </vt:variant>
      <vt:variant>
        <vt:lpwstr>_Toc225589828</vt:lpwstr>
      </vt:variant>
      <vt:variant>
        <vt:i4>1769527</vt:i4>
      </vt:variant>
      <vt:variant>
        <vt:i4>2</vt:i4>
      </vt:variant>
      <vt:variant>
        <vt:i4>0</vt:i4>
      </vt:variant>
      <vt:variant>
        <vt:i4>5</vt:i4>
      </vt:variant>
      <vt:variant>
        <vt:lpwstr/>
      </vt:variant>
      <vt:variant>
        <vt:lpwstr>_Toc225589827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Clean</dc:title>
  <dc:subject/>
  <dc:creator/>
  <cp:keywords/>
  <cp:lastModifiedBy/>
  <cp:revision>1</cp:revision>
  <dcterms:created xsi:type="dcterms:W3CDTF">2024-09-12T18:57:00Z</dcterms:created>
  <dcterms:modified xsi:type="dcterms:W3CDTF">2024-09-12T18:58:00Z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0x010100F4DE1AACB87EAA4BB22C173C8FC48D4D</vt:lpwstr>
  </property>
</Properties>
</file>